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7"/>
  </p:notesMasterIdLst>
  <p:sldIdLst>
    <p:sldId id="256" r:id="rId2"/>
    <p:sldId id="257" r:id="rId3"/>
    <p:sldId id="262" r:id="rId4"/>
    <p:sldId id="263" r:id="rId5"/>
    <p:sldId id="259" r:id="rId6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7710"/>
    <a:srgbClr val="F58223"/>
    <a:srgbClr val="F68D36"/>
    <a:srgbClr val="F580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80" autoAdjust="0"/>
  </p:normalViewPr>
  <p:slideViewPr>
    <p:cSldViewPr>
      <p:cViewPr>
        <p:scale>
          <a:sx n="76" d="100"/>
          <a:sy n="76" d="100"/>
        </p:scale>
        <p:origin x="-1794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B57C3-3213-463E-9F4A-993BCC349A83}" type="datetimeFigureOut">
              <a:rPr lang="cs-CZ" smtClean="0"/>
              <a:t>19.6.2018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8B26E0-5737-4468-AFA5-9146CF6B61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0409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3790E9-73E7-4E8A-8937-C3F81E8FFBF5}" type="datetime1">
              <a:rPr lang="cs-CZ" smtClean="0"/>
              <a:t>19.6.2018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Konference je financována Nadací Sirius</a:t>
            </a:r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6FA90B-0EC5-4AF6-856A-A5E3B095C41E}" type="datetime1">
              <a:rPr lang="cs-CZ" smtClean="0"/>
              <a:t>19.6.2018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Konference je financována Nadací Sirius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635FE4-2A9C-4688-B4D6-D6D94FBD9EBB}" type="datetime1">
              <a:rPr lang="cs-CZ" smtClean="0"/>
              <a:t>19.6.2018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Konference je financována Nadací Sirius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9491CA-F8BA-4F5E-8B69-2AE013EB4CDB}" type="datetime1">
              <a:rPr lang="cs-CZ" smtClean="0"/>
              <a:t>19.6.2018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Konference je financována Nadací Sirius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1943D4-059B-475B-9A05-31330E3A80D4}" type="datetime1">
              <a:rPr lang="cs-CZ" smtClean="0"/>
              <a:t>19.6.2018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Konference je financována Nadací Sirius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30D3A3-B986-4972-90F7-5595F542EA10}" type="datetime1">
              <a:rPr lang="cs-CZ" smtClean="0"/>
              <a:t>19.6.2018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Konference je financována Nadací Sirius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57CB51-CEC5-4E14-AFE9-C5E25023C784}" type="datetime1">
              <a:rPr lang="cs-CZ" smtClean="0"/>
              <a:t>19.6.2018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Konference je financována Nadací Sirius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2DD3CE-F724-46D2-ABFD-93EB288346A3}" type="datetime1">
              <a:rPr lang="cs-CZ" smtClean="0"/>
              <a:t>19.6.2018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Konference je financována Nadací Sirius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E4D2A3-63A5-40AD-8415-7A5C51244043}" type="datetime1">
              <a:rPr lang="cs-CZ" smtClean="0"/>
              <a:t>19.6.2018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Konference je financována Nadací Sirius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D8F3F9-167D-407F-817E-4589F4F0A5F0}" type="datetime1">
              <a:rPr lang="cs-CZ" smtClean="0"/>
              <a:t>19.6.2018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Konference je financována Nadací Sirius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6AEA63-47F4-413C-8386-6E181268B3CA}" type="datetime1">
              <a:rPr lang="cs-CZ" smtClean="0"/>
              <a:t>19.6.2018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Konference je financována Nadací Sirius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568CF4D-4654-4719-B1D9-36C9271ED913}" type="datetime1">
              <a:rPr lang="cs-CZ" smtClean="0"/>
              <a:t>19.6.2018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pl-PL" smtClean="0"/>
              <a:t>Konference je financována Nadací Sirius</a:t>
            </a:r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957D487-503E-450F-B508-8162B3D1E6ED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hradnirodina.cz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pic>
        <p:nvPicPr>
          <p:cNvPr id="4" name="Picture 2" descr="C:\Users\Renata\Desktop\Projekty\CP NRP\CPNRP_2015_2018\logo_nada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7024" y="692696"/>
            <a:ext cx="1138192" cy="939600"/>
          </a:xfrm>
          <a:prstGeom prst="rect">
            <a:avLst/>
          </a:prstGeom>
          <a:noFill/>
          <a:ln w="317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3" descr="logo Centrum podpor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8831" y="692696"/>
            <a:ext cx="909637" cy="93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 descr="C:\Users\Renata\Desktop\SNRP\Loga, hl. papíry aj\Loga\logo-snrp-oranzov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7155" y="692696"/>
            <a:ext cx="1785240" cy="93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bdélník 7"/>
          <p:cNvSpPr/>
          <p:nvPr/>
        </p:nvSpPr>
        <p:spPr>
          <a:xfrm>
            <a:off x="1223120" y="1774558"/>
            <a:ext cx="7920880" cy="366254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spcBef>
                <a:spcPct val="0"/>
              </a:spcBef>
            </a:pPr>
            <a:endParaRPr lang="cs-CZ" sz="3200" b="1" dirty="0" smtClean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</a:pPr>
            <a:r>
              <a:rPr lang="cs-CZ" sz="3200" b="1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projekt</a:t>
            </a:r>
          </a:p>
          <a:p>
            <a:pPr algn="ctr">
              <a:spcBef>
                <a:spcPct val="0"/>
              </a:spcBef>
            </a:pPr>
            <a:r>
              <a:rPr lang="cs-CZ" sz="3200" b="1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Centrum podpory </a:t>
            </a:r>
          </a:p>
          <a:p>
            <a:pPr algn="ctr">
              <a:spcBef>
                <a:spcPct val="0"/>
              </a:spcBef>
            </a:pPr>
            <a:r>
              <a:rPr lang="cs-CZ" sz="3200" b="1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náhradní rodinné péče II</a:t>
            </a:r>
          </a:p>
          <a:p>
            <a:pPr algn="ctr">
              <a:spcBef>
                <a:spcPct val="0"/>
              </a:spcBef>
            </a:pPr>
            <a:r>
              <a:rPr lang="cs-CZ" sz="3200" b="1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2015 - 2018</a:t>
            </a:r>
            <a:endParaRPr lang="cs-CZ" sz="3200" b="1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</a:pPr>
            <a:endParaRPr lang="cs-CZ" sz="3200" b="1" dirty="0" smtClean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</a:pP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setkání zástupců KÚ OSPOD a NNO </a:t>
            </a:r>
          </a:p>
          <a:p>
            <a:pPr algn="ctr">
              <a:spcBef>
                <a:spcPct val="0"/>
              </a:spcBef>
            </a:pP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7. 6. 2018</a:t>
            </a:r>
            <a:endParaRPr lang="cs-CZ" dirty="0">
              <a:ln w="3175">
                <a:solidFill>
                  <a:schemeClr val="tx1"/>
                </a:solidFill>
              </a:ln>
              <a:solidFill>
                <a:srgbClr val="F47710"/>
              </a:solidFill>
            </a:endParaRPr>
          </a:p>
        </p:txBody>
      </p:sp>
      <p:sp>
        <p:nvSpPr>
          <p:cNvPr id="10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203848" y="6165304"/>
            <a:ext cx="3744416" cy="476250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Setkání je financováno Nadací Sirius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773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sz="3000" b="1" dirty="0" smtClean="0">
                <a:solidFill>
                  <a:schemeClr val="bg1">
                    <a:lumMod val="50000"/>
                  </a:schemeClr>
                </a:solidFill>
                <a:effectLst/>
              </a:rPr>
              <a:t>Popis projektu Centrum podpory NRP II</a:t>
            </a:r>
            <a:endParaRPr lang="cs-CZ" sz="3000" b="1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203848" y="6165304"/>
            <a:ext cx="3744416" cy="476250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Setkání je financováno Nadací Sirius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2</a:t>
            </a:fld>
            <a:endParaRPr lang="cs-CZ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23528" y="2204864"/>
            <a:ext cx="504056" cy="381642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endParaRPr lang="cs-CZ" sz="3200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1331640" y="1447800"/>
            <a:ext cx="7602048" cy="4800600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F58223"/>
              </a:buClr>
            </a:pPr>
            <a:r>
              <a:rPr lang="cs-CZ" sz="2200" b="1" dirty="0" smtClean="0"/>
              <a:t>Popis projektu</a:t>
            </a:r>
          </a:p>
          <a:p>
            <a:pPr lvl="1">
              <a:buClr>
                <a:srgbClr val="F58223"/>
              </a:buClr>
            </a:pPr>
            <a:r>
              <a:rPr lang="cs-CZ" sz="1800" dirty="0"/>
              <a:t>Centrum podpory náhradní rodinné péče II (dále CP NRP) navazuje na pilotní projekt CP NRP I a dále ho rozvíjí.  Vychází při tom z výsledků a doporučení jednotlivých výzkumů dobré praxe v oblasti NRP v České republice a ve vybraných zahraničních zemích</a:t>
            </a:r>
            <a:r>
              <a:rPr lang="cs-CZ" sz="1800" dirty="0" smtClean="0"/>
              <a:t>.</a:t>
            </a:r>
          </a:p>
          <a:p>
            <a:pPr marL="402336" lvl="1" indent="0">
              <a:buClr>
                <a:srgbClr val="F58223"/>
              </a:buClr>
              <a:buNone/>
            </a:pPr>
            <a:endParaRPr lang="cs-CZ" sz="1800" dirty="0"/>
          </a:p>
          <a:p>
            <a:pPr lvl="1">
              <a:buClr>
                <a:srgbClr val="F58223"/>
              </a:buClr>
            </a:pPr>
            <a:r>
              <a:rPr lang="cs-CZ" sz="1800" dirty="0"/>
              <a:t>Projekt je realizován ve spolupráci s Centrem podpory, o.p.s, a díky finanční podpoře Nadace Sirius</a:t>
            </a:r>
            <a:r>
              <a:rPr lang="cs-CZ" sz="1800" dirty="0" smtClean="0"/>
              <a:t>.</a:t>
            </a:r>
          </a:p>
          <a:p>
            <a:pPr marL="402336" lvl="1" indent="0">
              <a:buClr>
                <a:srgbClr val="F58223"/>
              </a:buClr>
              <a:buNone/>
            </a:pPr>
            <a:endParaRPr lang="cs-CZ" sz="1800" dirty="0" smtClean="0"/>
          </a:p>
          <a:p>
            <a:pPr lvl="1">
              <a:buClr>
                <a:srgbClr val="F58223"/>
              </a:buClr>
            </a:pPr>
            <a:r>
              <a:rPr lang="cs-CZ" sz="1800" dirty="0"/>
              <a:t>Projekt CP NRP II je realizován od 1. 9. 2015 do 31. 12. 2018.</a:t>
            </a:r>
          </a:p>
          <a:p>
            <a:pPr lvl="1">
              <a:buClr>
                <a:srgbClr val="F58223"/>
              </a:buClr>
            </a:pPr>
            <a:endParaRPr lang="cs-CZ" sz="1700" dirty="0"/>
          </a:p>
          <a:p>
            <a:pPr>
              <a:buClr>
                <a:srgbClr val="F58223"/>
              </a:buClr>
            </a:pPr>
            <a:r>
              <a:rPr lang="cs-CZ" sz="2200" b="1" dirty="0" smtClean="0"/>
              <a:t>Cíle projektu</a:t>
            </a:r>
          </a:p>
          <a:p>
            <a:pPr lvl="1">
              <a:buClr>
                <a:srgbClr val="F58223"/>
              </a:buClr>
            </a:pPr>
            <a:r>
              <a:rPr lang="cs-CZ" sz="1800" dirty="0" smtClean="0"/>
              <a:t>Navrhnout </a:t>
            </a:r>
            <a:r>
              <a:rPr lang="cs-CZ" sz="1800" dirty="0"/>
              <a:t>model podpory osvojitelských </a:t>
            </a:r>
            <a:r>
              <a:rPr lang="cs-CZ" sz="1800" dirty="0" smtClean="0"/>
              <a:t>rodin.</a:t>
            </a:r>
          </a:p>
          <a:p>
            <a:pPr lvl="1">
              <a:buClr>
                <a:srgbClr val="F58223"/>
              </a:buClr>
            </a:pPr>
            <a:r>
              <a:rPr lang="cs-CZ" sz="1800" dirty="0" smtClean="0"/>
              <a:t>Navrhnout </a:t>
            </a:r>
            <a:r>
              <a:rPr lang="cs-CZ" sz="1800" dirty="0"/>
              <a:t>model náhradní rodinné péče pro zdravotně znevýhodněné </a:t>
            </a:r>
            <a:r>
              <a:rPr lang="cs-CZ" sz="1800" dirty="0" smtClean="0"/>
              <a:t>děti.</a:t>
            </a:r>
          </a:p>
          <a:p>
            <a:pPr lvl="1">
              <a:buClr>
                <a:srgbClr val="F58223"/>
              </a:buClr>
            </a:pPr>
            <a:r>
              <a:rPr lang="cs-CZ" sz="1800" dirty="0" smtClean="0"/>
              <a:t>Rozvoj </a:t>
            </a:r>
            <a:r>
              <a:rPr lang="cs-CZ" sz="1800" dirty="0"/>
              <a:t>komunikace a spolupráce mezi OSPOD a NNO v oblasti </a:t>
            </a:r>
            <a:r>
              <a:rPr lang="cs-CZ" sz="1800" dirty="0" smtClean="0"/>
              <a:t>NRP.</a:t>
            </a:r>
          </a:p>
          <a:p>
            <a:pPr lvl="1">
              <a:buClr>
                <a:srgbClr val="F58223"/>
              </a:buClr>
            </a:pPr>
            <a:r>
              <a:rPr lang="cs-CZ" sz="1800" dirty="0" smtClean="0"/>
              <a:t>Sdílet </a:t>
            </a:r>
            <a:r>
              <a:rPr lang="cs-CZ" sz="1800" dirty="0"/>
              <a:t>dobrou praxi mezi neziskovými organizacemi a podporovat zdravý vývoj dětí v </a:t>
            </a:r>
            <a:r>
              <a:rPr lang="cs-CZ" sz="1800" dirty="0" smtClean="0"/>
              <a:t>NRP.</a:t>
            </a:r>
          </a:p>
          <a:p>
            <a:pPr marL="402336" lvl="1" indent="0">
              <a:buClr>
                <a:srgbClr val="F58223"/>
              </a:buClr>
              <a:buNone/>
            </a:pPr>
            <a:endParaRPr lang="cs-CZ" sz="1600" dirty="0" smtClean="0"/>
          </a:p>
          <a:p>
            <a:pPr>
              <a:buClr>
                <a:srgbClr val="F58223"/>
              </a:buClr>
            </a:pPr>
            <a:endParaRPr lang="cs-CZ" sz="2200" dirty="0" smtClean="0"/>
          </a:p>
          <a:p>
            <a:pPr>
              <a:buClr>
                <a:srgbClr val="F58223"/>
              </a:buClr>
            </a:pPr>
            <a:endParaRPr lang="cs-CZ" sz="1500" dirty="0" smtClean="0"/>
          </a:p>
          <a:p>
            <a:pPr>
              <a:buClr>
                <a:srgbClr val="F58223"/>
              </a:buClr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14922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8028384" cy="1143000"/>
          </a:xfrm>
        </p:spPr>
        <p:txBody>
          <a:bodyPr>
            <a:normAutofit/>
          </a:bodyPr>
          <a:lstStyle/>
          <a:p>
            <a:r>
              <a:rPr lang="cs-CZ" sz="2900" b="1" dirty="0" smtClean="0">
                <a:solidFill>
                  <a:schemeClr val="bg1">
                    <a:lumMod val="50000"/>
                  </a:schemeClr>
                </a:solidFill>
                <a:effectLst/>
              </a:rPr>
              <a:t>Struktura projektu Centrum podpory NRP II</a:t>
            </a:r>
            <a:endParaRPr lang="cs-CZ" sz="2900" b="1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203848" y="6165304"/>
            <a:ext cx="3744416" cy="476250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Setkání je financováno Nadací Sirius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3</a:t>
            </a:fld>
            <a:endParaRPr lang="cs-CZ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23528" y="2204864"/>
            <a:ext cx="504056" cy="381642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endParaRPr lang="cs-CZ" sz="3200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1433728" y="1320491"/>
            <a:ext cx="7498080" cy="4800600"/>
          </a:xfrm>
        </p:spPr>
        <p:txBody>
          <a:bodyPr>
            <a:normAutofit/>
          </a:bodyPr>
          <a:lstStyle/>
          <a:p>
            <a:pPr marL="82296" indent="0">
              <a:buClr>
                <a:srgbClr val="F58223"/>
              </a:buClr>
              <a:buNone/>
            </a:pPr>
            <a:endParaRPr lang="cs-CZ" sz="1800" dirty="0" smtClean="0"/>
          </a:p>
          <a:p>
            <a:pPr marL="402336" lvl="1" indent="0">
              <a:buClr>
                <a:srgbClr val="F58223"/>
              </a:buClr>
              <a:buNone/>
            </a:pPr>
            <a:endParaRPr lang="cs-CZ" sz="1800" dirty="0" smtClean="0"/>
          </a:p>
          <a:p>
            <a:pPr>
              <a:buClr>
                <a:srgbClr val="F58223"/>
              </a:buClr>
            </a:pPr>
            <a:endParaRPr lang="cs-CZ" sz="1500" dirty="0" smtClean="0"/>
          </a:p>
          <a:p>
            <a:pPr>
              <a:buClr>
                <a:srgbClr val="F58223"/>
              </a:buClr>
            </a:pPr>
            <a:endParaRPr lang="cs-CZ" sz="1500" dirty="0" smtClean="0"/>
          </a:p>
          <a:p>
            <a:pPr>
              <a:buClr>
                <a:srgbClr val="F58223"/>
              </a:buClr>
            </a:pPr>
            <a:endParaRPr lang="cs-CZ" sz="1500" dirty="0" smtClean="0"/>
          </a:p>
          <a:p>
            <a:pPr>
              <a:buClr>
                <a:srgbClr val="F58223"/>
              </a:buClr>
            </a:pPr>
            <a:endParaRPr lang="cs-CZ" sz="2800" dirty="0"/>
          </a:p>
        </p:txBody>
      </p:sp>
      <p:sp>
        <p:nvSpPr>
          <p:cNvPr id="7" name="Zaoblený obdélník 6"/>
          <p:cNvSpPr/>
          <p:nvPr/>
        </p:nvSpPr>
        <p:spPr>
          <a:xfrm>
            <a:off x="1188927" y="3893126"/>
            <a:ext cx="2340000" cy="73061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477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000" b="1" dirty="0">
                <a:solidFill>
                  <a:schemeClr val="tx1"/>
                </a:solidFill>
              </a:rPr>
              <a:t>1.1 Výzkum v zahraničí </a:t>
            </a:r>
            <a:r>
              <a:rPr lang="cs-CZ" sz="1000" b="1" dirty="0" smtClean="0">
                <a:solidFill>
                  <a:schemeClr val="tx1"/>
                </a:solidFill>
              </a:rPr>
              <a:t>       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000" b="1" dirty="0">
                <a:solidFill>
                  <a:schemeClr val="tx1"/>
                </a:solidFill>
              </a:rPr>
              <a:t> </a:t>
            </a:r>
            <a:r>
              <a:rPr lang="cs-CZ" sz="1000" b="1" dirty="0" smtClean="0">
                <a:solidFill>
                  <a:schemeClr val="tx1"/>
                </a:solidFill>
              </a:rPr>
              <a:t>    (Dánsko</a:t>
            </a:r>
            <a:r>
              <a:rPr lang="cs-CZ" sz="1000" b="1" dirty="0">
                <a:solidFill>
                  <a:schemeClr val="tx1"/>
                </a:solidFill>
              </a:rPr>
              <a:t>, Anglie)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sz="1000" b="1" dirty="0" smtClean="0">
                <a:solidFill>
                  <a:schemeClr val="tx1"/>
                </a:solidFill>
              </a:rPr>
              <a:t>Osvojení</a:t>
            </a:r>
          </a:p>
          <a:p>
            <a:pPr marL="171450" indent="-171450">
              <a:buFontTx/>
              <a:buChar char="-"/>
              <a:defRPr/>
            </a:pPr>
            <a:r>
              <a:rPr lang="cs-CZ" sz="1000" b="1" dirty="0">
                <a:solidFill>
                  <a:schemeClr val="tx1"/>
                </a:solidFill>
              </a:rPr>
              <a:t>Zdravotně znevýhodněné děti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1194091" y="4725144"/>
            <a:ext cx="2340000" cy="57785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000" b="1" dirty="0">
                <a:solidFill>
                  <a:schemeClr val="tx1"/>
                </a:solidFill>
              </a:rPr>
              <a:t>1.2 Výzkum v ČR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sz="1000" b="1" dirty="0">
                <a:solidFill>
                  <a:schemeClr val="tx1"/>
                </a:solidFill>
              </a:rPr>
              <a:t>Osvojení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sz="1000" b="1" dirty="0">
                <a:solidFill>
                  <a:schemeClr val="tx1"/>
                </a:solidFill>
              </a:rPr>
              <a:t>Zdravotně znevýhodněné děti</a:t>
            </a:r>
          </a:p>
        </p:txBody>
      </p:sp>
      <p:sp>
        <p:nvSpPr>
          <p:cNvPr id="9" name="Zaoblený obdélník 8"/>
          <p:cNvSpPr/>
          <p:nvPr/>
        </p:nvSpPr>
        <p:spPr>
          <a:xfrm>
            <a:off x="1194091" y="5424145"/>
            <a:ext cx="2340000" cy="93610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000" b="1" dirty="0">
                <a:solidFill>
                  <a:schemeClr val="tx1"/>
                </a:solidFill>
              </a:rPr>
              <a:t>1.3 Návrhy modelů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sz="1000" b="1" dirty="0">
                <a:solidFill>
                  <a:schemeClr val="tx1"/>
                </a:solidFill>
              </a:rPr>
              <a:t>Model podpory osvojitelských rodin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sz="1000" b="1" dirty="0">
                <a:solidFill>
                  <a:schemeClr val="tx1"/>
                </a:solidFill>
              </a:rPr>
              <a:t>Model podpory NRP pro zdravotně znevýhodněné děti</a:t>
            </a:r>
          </a:p>
        </p:txBody>
      </p:sp>
      <p:sp>
        <p:nvSpPr>
          <p:cNvPr id="11" name="Zaoblený obdélník 10"/>
          <p:cNvSpPr/>
          <p:nvPr/>
        </p:nvSpPr>
        <p:spPr>
          <a:xfrm>
            <a:off x="1403648" y="2559094"/>
            <a:ext cx="1727200" cy="93503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tx1"/>
                </a:solidFill>
              </a:rPr>
              <a:t>1. VÝZKUM A ROZVOJ DOBRÉ PRAXE</a:t>
            </a:r>
          </a:p>
        </p:txBody>
      </p:sp>
      <p:sp>
        <p:nvSpPr>
          <p:cNvPr id="12" name="Zaoblený obdélník 11"/>
          <p:cNvSpPr/>
          <p:nvPr/>
        </p:nvSpPr>
        <p:spPr>
          <a:xfrm>
            <a:off x="4136032" y="2559093"/>
            <a:ext cx="1727200" cy="93503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tx1"/>
                </a:solidFill>
              </a:rPr>
              <a:t>2. VZDĚLÁVÁNÍ A ŠÍŘENÍ DOBRÉ PRAXE</a:t>
            </a:r>
          </a:p>
        </p:txBody>
      </p:sp>
      <p:sp>
        <p:nvSpPr>
          <p:cNvPr id="13" name="Zaoblený obdélník 12"/>
          <p:cNvSpPr/>
          <p:nvPr/>
        </p:nvSpPr>
        <p:spPr>
          <a:xfrm>
            <a:off x="3873469" y="3890458"/>
            <a:ext cx="2340000" cy="73328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000" b="1" dirty="0">
                <a:solidFill>
                  <a:schemeClr val="tx1"/>
                </a:solidFill>
              </a:rPr>
              <a:t>2.1 Setkání zástupců OSPOD a neziskových organizací ve 14ti krajích</a:t>
            </a:r>
          </a:p>
        </p:txBody>
      </p:sp>
      <p:sp>
        <p:nvSpPr>
          <p:cNvPr id="15" name="Zaoblený obdélník 14"/>
          <p:cNvSpPr/>
          <p:nvPr/>
        </p:nvSpPr>
        <p:spPr>
          <a:xfrm>
            <a:off x="6641864" y="3890459"/>
            <a:ext cx="2340000" cy="57785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000" b="1" dirty="0">
                <a:solidFill>
                  <a:schemeClr val="tx1"/>
                </a:solidFill>
              </a:rPr>
              <a:t>3.1 Adopční centrum </a:t>
            </a:r>
          </a:p>
        </p:txBody>
      </p:sp>
      <p:sp>
        <p:nvSpPr>
          <p:cNvPr id="16" name="Zaoblený obdélník 15"/>
          <p:cNvSpPr/>
          <p:nvPr/>
        </p:nvSpPr>
        <p:spPr>
          <a:xfrm>
            <a:off x="6934628" y="2559094"/>
            <a:ext cx="1727200" cy="93503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tx1"/>
                </a:solidFill>
              </a:rPr>
              <a:t>3. REÁLNÁ PRAXE A BĚŽNÁ </a:t>
            </a:r>
            <a:r>
              <a:rPr lang="cs-CZ" sz="1200" b="1" dirty="0" smtClean="0">
                <a:solidFill>
                  <a:schemeClr val="tx1"/>
                </a:solidFill>
              </a:rPr>
              <a:t>ČINNOST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4279701" y="1412776"/>
            <a:ext cx="1439862" cy="54292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tx1"/>
                </a:solidFill>
              </a:rPr>
              <a:t>PROJEKT </a:t>
            </a:r>
            <a:endParaRPr lang="cs-CZ" sz="1200" b="1" dirty="0" smtClean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 smtClean="0">
                <a:solidFill>
                  <a:schemeClr val="tx1"/>
                </a:solidFill>
              </a:rPr>
              <a:t>CP </a:t>
            </a:r>
            <a:r>
              <a:rPr lang="cs-CZ" sz="1200" b="1" dirty="0">
                <a:solidFill>
                  <a:schemeClr val="tx1"/>
                </a:solidFill>
              </a:rPr>
              <a:t>NRP II</a:t>
            </a:r>
          </a:p>
        </p:txBody>
      </p:sp>
      <p:sp>
        <p:nvSpPr>
          <p:cNvPr id="21" name="Zaoblený obdélník 20"/>
          <p:cNvSpPr/>
          <p:nvPr/>
        </p:nvSpPr>
        <p:spPr>
          <a:xfrm>
            <a:off x="3855597" y="4725144"/>
            <a:ext cx="2340000" cy="7920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000" b="1" dirty="0">
                <a:solidFill>
                  <a:schemeClr val="tx1"/>
                </a:solidFill>
              </a:rPr>
              <a:t>2.2 Monitoring organizací a metodik, školení metodik dobré praxe, vznik metodiky pro práci s osvojitelskou rodinou, konference</a:t>
            </a:r>
          </a:p>
        </p:txBody>
      </p:sp>
      <p:sp>
        <p:nvSpPr>
          <p:cNvPr id="22" name="Zaoblený obdélník 21"/>
          <p:cNvSpPr/>
          <p:nvPr/>
        </p:nvSpPr>
        <p:spPr>
          <a:xfrm>
            <a:off x="6641864" y="4580142"/>
            <a:ext cx="2340000" cy="57943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000" b="1" dirty="0">
                <a:solidFill>
                  <a:schemeClr val="tx1"/>
                </a:solidFill>
              </a:rPr>
              <a:t>3.2 Vzdělávání, sdílení zkušeností, podpora a pomoc náhradním rodinám</a:t>
            </a:r>
          </a:p>
        </p:txBody>
      </p:sp>
      <p:sp>
        <p:nvSpPr>
          <p:cNvPr id="23" name="Zaoblený obdélník 22"/>
          <p:cNvSpPr/>
          <p:nvPr/>
        </p:nvSpPr>
        <p:spPr>
          <a:xfrm>
            <a:off x="6655096" y="5302994"/>
            <a:ext cx="2340000" cy="57785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000" b="1" dirty="0">
                <a:solidFill>
                  <a:schemeClr val="tx1"/>
                </a:solidFill>
              </a:rPr>
              <a:t>3.3 Ponton </a:t>
            </a:r>
            <a:r>
              <a:rPr lang="cs-CZ" sz="1000" b="1" dirty="0" smtClean="0">
                <a:solidFill>
                  <a:schemeClr val="tx1"/>
                </a:solidFill>
              </a:rPr>
              <a:t>klub</a:t>
            </a:r>
            <a:endParaRPr lang="cs-CZ" sz="1000" b="1" dirty="0">
              <a:solidFill>
                <a:schemeClr val="tx1"/>
              </a:solidFill>
            </a:endParaRPr>
          </a:p>
        </p:txBody>
      </p:sp>
      <p:cxnSp>
        <p:nvCxnSpPr>
          <p:cNvPr id="24" name="Přímá spojnice se šipkou 23"/>
          <p:cNvCxnSpPr/>
          <p:nvPr/>
        </p:nvCxnSpPr>
        <p:spPr>
          <a:xfrm flipH="1">
            <a:off x="5011102" y="2032843"/>
            <a:ext cx="4771" cy="40365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 flipH="1">
            <a:off x="3626172" y="2061557"/>
            <a:ext cx="1389701" cy="34623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/>
          <p:nvPr/>
        </p:nvCxnSpPr>
        <p:spPr>
          <a:xfrm>
            <a:off x="4999632" y="2061557"/>
            <a:ext cx="1616267" cy="34623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se šipkou 34"/>
          <p:cNvCxnSpPr/>
          <p:nvPr/>
        </p:nvCxnSpPr>
        <p:spPr>
          <a:xfrm>
            <a:off x="2258370" y="3595160"/>
            <a:ext cx="0" cy="25126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se šipkou 44"/>
          <p:cNvCxnSpPr/>
          <p:nvPr/>
        </p:nvCxnSpPr>
        <p:spPr>
          <a:xfrm>
            <a:off x="7825096" y="3595160"/>
            <a:ext cx="0" cy="25126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se šipkou 45"/>
          <p:cNvCxnSpPr/>
          <p:nvPr/>
        </p:nvCxnSpPr>
        <p:spPr>
          <a:xfrm>
            <a:off x="5006341" y="3595160"/>
            <a:ext cx="0" cy="25126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162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7884368" cy="1143000"/>
          </a:xfrm>
        </p:spPr>
        <p:txBody>
          <a:bodyPr>
            <a:normAutofit/>
          </a:bodyPr>
          <a:lstStyle/>
          <a:p>
            <a:r>
              <a:rPr lang="cs-CZ" sz="2900" b="1" dirty="0" smtClean="0">
                <a:solidFill>
                  <a:schemeClr val="bg1">
                    <a:lumMod val="50000"/>
                  </a:schemeClr>
                </a:solidFill>
                <a:effectLst/>
              </a:rPr>
              <a:t>Výstupy projektu Centrum podpory NRP II</a:t>
            </a:r>
            <a:endParaRPr lang="cs-CZ" sz="2900" b="1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203848" y="6165304"/>
            <a:ext cx="3744416" cy="476250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Setkání je financováno Nadací Sirius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4</a:t>
            </a:fld>
            <a:endParaRPr lang="cs-CZ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23528" y="2204864"/>
            <a:ext cx="504056" cy="381642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endParaRPr lang="cs-CZ" sz="3200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1331640" y="1447800"/>
            <a:ext cx="7602048" cy="4800600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F58223"/>
              </a:buClr>
            </a:pPr>
            <a:r>
              <a:rPr lang="cs-CZ" sz="2200" b="1" dirty="0" smtClean="0"/>
              <a:t>Téma osvojení</a:t>
            </a:r>
          </a:p>
          <a:p>
            <a:pPr lvl="1">
              <a:buClr>
                <a:srgbClr val="F58223"/>
              </a:buClr>
            </a:pPr>
            <a:r>
              <a:rPr lang="cs-CZ" sz="2100" dirty="0" smtClean="0"/>
              <a:t>Právní </a:t>
            </a:r>
            <a:r>
              <a:rPr lang="cs-CZ" sz="2100" dirty="0"/>
              <a:t>analýza osvojení v Anglii</a:t>
            </a:r>
          </a:p>
          <a:p>
            <a:pPr lvl="1">
              <a:buClr>
                <a:srgbClr val="F58223"/>
              </a:buClr>
            </a:pPr>
            <a:r>
              <a:rPr lang="cs-CZ" sz="2100" dirty="0"/>
              <a:t>Právní analýza osvojení v Dánsku</a:t>
            </a:r>
          </a:p>
          <a:p>
            <a:pPr lvl="1">
              <a:buClr>
                <a:srgbClr val="F58223"/>
              </a:buClr>
            </a:pPr>
            <a:r>
              <a:rPr lang="cs-CZ" sz="2100" dirty="0"/>
              <a:t>Zpráva z výzkumu v Anglii a Dánsku na téma </a:t>
            </a:r>
            <a:r>
              <a:rPr lang="cs-CZ" sz="2100" dirty="0" smtClean="0"/>
              <a:t>osvojení</a:t>
            </a:r>
          </a:p>
          <a:p>
            <a:pPr lvl="1">
              <a:buClr>
                <a:srgbClr val="F58223"/>
              </a:buClr>
            </a:pPr>
            <a:r>
              <a:rPr lang="cs-CZ" sz="2100" dirty="0" smtClean="0"/>
              <a:t>Právní </a:t>
            </a:r>
            <a:r>
              <a:rPr lang="cs-CZ" sz="2100" dirty="0"/>
              <a:t>analýza osvojení v České </a:t>
            </a:r>
            <a:r>
              <a:rPr lang="cs-CZ" sz="2100" dirty="0" smtClean="0"/>
              <a:t>Republice</a:t>
            </a:r>
          </a:p>
          <a:p>
            <a:pPr lvl="1">
              <a:buClr>
                <a:srgbClr val="F58223"/>
              </a:buClr>
            </a:pPr>
            <a:r>
              <a:rPr lang="cs-CZ" sz="2100" dirty="0" smtClean="0"/>
              <a:t>Osvojování </a:t>
            </a:r>
            <a:r>
              <a:rPr lang="cs-CZ" sz="2100" dirty="0"/>
              <a:t>dětí v České republice</a:t>
            </a:r>
          </a:p>
          <a:p>
            <a:pPr lvl="1">
              <a:buClr>
                <a:srgbClr val="F58223"/>
              </a:buClr>
            </a:pPr>
            <a:r>
              <a:rPr lang="cs-CZ" sz="2100" dirty="0"/>
              <a:t>Model osvojování</a:t>
            </a:r>
          </a:p>
          <a:p>
            <a:pPr lvl="1">
              <a:buClr>
                <a:srgbClr val="F58223"/>
              </a:buClr>
            </a:pPr>
            <a:r>
              <a:rPr lang="cs-CZ" sz="2100" dirty="0"/>
              <a:t>Závěrečná zpráva ze setkání zástupců OSPOD a NNO</a:t>
            </a:r>
          </a:p>
          <a:p>
            <a:pPr lvl="1">
              <a:buClr>
                <a:srgbClr val="F58223"/>
              </a:buClr>
            </a:pPr>
            <a:r>
              <a:rPr lang="cs-CZ" sz="2100" dirty="0"/>
              <a:t>Příběh změny v péči o ohrožené děti ve Zlínském kraji</a:t>
            </a:r>
          </a:p>
          <a:p>
            <a:pPr lvl="1">
              <a:buClr>
                <a:srgbClr val="F58223"/>
              </a:buClr>
            </a:pPr>
            <a:r>
              <a:rPr lang="cs-CZ" sz="2100" dirty="0"/>
              <a:t>Analýza potřeb rodin s osvojeným </a:t>
            </a:r>
            <a:r>
              <a:rPr lang="cs-CZ" sz="2100" dirty="0" smtClean="0"/>
              <a:t>dítětem</a:t>
            </a:r>
          </a:p>
          <a:p>
            <a:pPr lvl="1">
              <a:buClr>
                <a:srgbClr val="F58223"/>
              </a:buClr>
            </a:pPr>
            <a:r>
              <a:rPr lang="cs-CZ" sz="2100" dirty="0" smtClean="0"/>
              <a:t>Vybrané </a:t>
            </a:r>
            <a:r>
              <a:rPr lang="cs-CZ" sz="2100" dirty="0"/>
              <a:t>výzkumy a poznatky o vlivu rané institucionální výchovy na vývoj </a:t>
            </a:r>
            <a:r>
              <a:rPr lang="cs-CZ" sz="2100" dirty="0" smtClean="0"/>
              <a:t>dítěte</a:t>
            </a:r>
          </a:p>
          <a:p>
            <a:pPr lvl="1">
              <a:buClr>
                <a:srgbClr val="F58223"/>
              </a:buClr>
            </a:pPr>
            <a:r>
              <a:rPr lang="cs-CZ" sz="2100" dirty="0" smtClean="0"/>
              <a:t>Metodika Adopčního centra</a:t>
            </a:r>
            <a:endParaRPr lang="cs-CZ" sz="2100" dirty="0"/>
          </a:p>
          <a:p>
            <a:pPr marL="402336" lvl="1" indent="0" algn="just">
              <a:buClr>
                <a:srgbClr val="F58223"/>
              </a:buClr>
              <a:buNone/>
            </a:pPr>
            <a:endParaRPr lang="cs-CZ" sz="1700" dirty="0" smtClean="0"/>
          </a:p>
          <a:p>
            <a:pPr>
              <a:buClr>
                <a:srgbClr val="F58223"/>
              </a:buClr>
            </a:pPr>
            <a:r>
              <a:rPr lang="cs-CZ" sz="2200" dirty="0" smtClean="0"/>
              <a:t>Podrobné </a:t>
            </a:r>
            <a:r>
              <a:rPr lang="cs-CZ" sz="2200" dirty="0"/>
              <a:t>informace k </a:t>
            </a:r>
            <a:r>
              <a:rPr lang="cs-CZ" sz="2200" dirty="0" smtClean="0"/>
              <a:t>projektu naleznete na </a:t>
            </a:r>
            <a:r>
              <a:rPr lang="cs-CZ" sz="2200" dirty="0" smtClean="0">
                <a:hlinkClick r:id="rId2"/>
              </a:rPr>
              <a:t>www.nahradnirodina.cz</a:t>
            </a:r>
            <a:endParaRPr lang="cs-CZ" sz="1500" dirty="0" smtClean="0"/>
          </a:p>
          <a:p>
            <a:pPr>
              <a:buClr>
                <a:srgbClr val="F58223"/>
              </a:buClr>
            </a:pPr>
            <a:endParaRPr lang="cs-CZ" sz="1500" dirty="0" smtClean="0"/>
          </a:p>
          <a:p>
            <a:pPr>
              <a:buClr>
                <a:srgbClr val="F58223"/>
              </a:buClr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22493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82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Clr>
                <a:srgbClr val="F58223"/>
              </a:buClr>
              <a:buNone/>
            </a:pPr>
            <a:endParaRPr lang="cs-CZ" b="1" dirty="0" smtClean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82296" indent="0">
              <a:buClr>
                <a:srgbClr val="F58223"/>
              </a:buClr>
              <a:buNone/>
            </a:pPr>
            <a:endParaRPr lang="cs-CZ" b="1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82296" indent="0" algn="ctr">
              <a:buClr>
                <a:srgbClr val="F58223"/>
              </a:buClr>
              <a:buNone/>
            </a:pPr>
            <a:r>
              <a:rPr lang="cs-CZ" b="1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Děkuji za pozornost</a:t>
            </a:r>
            <a:endParaRPr lang="cs-CZ" b="1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5</a:t>
            </a:fld>
            <a:endParaRPr lang="cs-CZ"/>
          </a:p>
        </p:txBody>
      </p:sp>
      <p:sp>
        <p:nvSpPr>
          <p:cNvPr id="7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203848" y="6165304"/>
            <a:ext cx="3744416" cy="476250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Setkání je financováno Nadací Sirius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95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4575</TotalTime>
  <Words>268</Words>
  <Application>Microsoft Office PowerPoint</Application>
  <PresentationFormat>Předvádění na obrazovce (4:3)</PresentationFormat>
  <Paragraphs>76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Slunovrat</vt:lpstr>
      <vt:lpstr> </vt:lpstr>
      <vt:lpstr>Popis projektu Centrum podpory NRP II</vt:lpstr>
      <vt:lpstr>Struktura projektu Centrum podpory NRP II</vt:lpstr>
      <vt:lpstr>Výstupy projektu Centrum podpory NRP II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Anička</dc:creator>
  <cp:lastModifiedBy>Gabriela Navrátilová</cp:lastModifiedBy>
  <cp:revision>69</cp:revision>
  <cp:lastPrinted>2018-06-19T06:17:23Z</cp:lastPrinted>
  <dcterms:created xsi:type="dcterms:W3CDTF">2017-12-01T08:25:46Z</dcterms:created>
  <dcterms:modified xsi:type="dcterms:W3CDTF">2018-06-19T06:17:50Z</dcterms:modified>
</cp:coreProperties>
</file>