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</p:sldMasterIdLst>
  <p:notesMasterIdLst>
    <p:notesMasterId r:id="rId33"/>
  </p:notesMasterIdLst>
  <p:sldIdLst>
    <p:sldId id="256" r:id="rId7"/>
    <p:sldId id="323" r:id="rId8"/>
    <p:sldId id="324" r:id="rId9"/>
    <p:sldId id="325" r:id="rId10"/>
    <p:sldId id="257" r:id="rId11"/>
    <p:sldId id="295" r:id="rId12"/>
    <p:sldId id="296" r:id="rId13"/>
    <p:sldId id="297" r:id="rId14"/>
    <p:sldId id="298" r:id="rId15"/>
    <p:sldId id="271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10" r:id="rId27"/>
    <p:sldId id="321" r:id="rId28"/>
    <p:sldId id="326" r:id="rId29"/>
    <p:sldId id="327" r:id="rId30"/>
    <p:sldId id="328" r:id="rId31"/>
    <p:sldId id="259" r:id="rId3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5801F"/>
    <a:srgbClr val="F58223"/>
    <a:srgbClr val="F68D36"/>
    <a:srgbClr val="F47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70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CB9AEF-5AC1-44F3-AA53-879D1C05EC9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90BA43-30C9-4D3F-9A13-C959C9C7126F}">
      <dgm:prSet custT="1"/>
      <dgm:spPr/>
      <dgm:t>
        <a:bodyPr/>
        <a:lstStyle/>
        <a:p>
          <a:pPr rtl="0"/>
          <a:r>
            <a:rPr lang="cs-CZ" sz="1500" b="1" dirty="0" smtClean="0"/>
            <a:t>Výchova v osvojitelské rodině</a:t>
          </a:r>
          <a:endParaRPr lang="cs-CZ" sz="1500" b="1" dirty="0"/>
        </a:p>
      </dgm:t>
    </dgm:pt>
    <dgm:pt modelId="{B9FB10ED-8A9D-4A4C-8622-BF618D5F6F4D}">
      <dgm:prSet custT="1"/>
      <dgm:spPr/>
      <dgm:t>
        <a:bodyPr/>
        <a:lstStyle/>
        <a:p>
          <a:pPr rtl="0"/>
          <a:endParaRPr lang="cs-CZ" sz="1500" b="1" dirty="0"/>
        </a:p>
      </dgm:t>
    </dgm:pt>
    <dgm:pt modelId="{F3D83DEB-01E3-4B05-8331-333F0FA71648}" type="sib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9D71608D-541D-46B6-84C3-2E20160C9FBA}" type="par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BB1AE677-01F8-4466-A98D-A7944F9903AC}" type="sib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55F9E4A7-8C69-4B8D-9076-03F91ECA3822}" type="par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32B4A60B-7F3F-4E4E-8F27-D96B82FAAB2B}">
      <dgm:prSet custT="1"/>
      <dgm:spPr/>
      <dgm:t>
        <a:bodyPr/>
        <a:lstStyle/>
        <a:p>
          <a:pPr rtl="0"/>
          <a:r>
            <a:rPr lang="cs-CZ" sz="1500" b="1" dirty="0" smtClean="0"/>
            <a:t>Soudní řízení o osvojení </a:t>
          </a:r>
          <a:endParaRPr lang="cs-CZ" sz="1500" b="1" dirty="0"/>
        </a:p>
      </dgm:t>
    </dgm:pt>
    <dgm:pt modelId="{F66758F3-F0A2-40D8-A269-F705F08339E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D3C639FC-0711-4890-BE37-EEAE5D7844C3}" type="sib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4BA52CE2-81FA-40E5-A18A-17BC98CAE6C7}" type="par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DF303D68-455E-4F17-840E-AB7EEA02B4E4}" type="sib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3A3597CD-1040-48AA-B199-3209BA94BAA0}" type="par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9CEBA1EA-4806-4031-976D-418F8FC1FA86}">
      <dgm:prSet custT="1"/>
      <dgm:spPr/>
      <dgm:t>
        <a:bodyPr/>
        <a:lstStyle/>
        <a:p>
          <a:pPr marL="114300" indent="0" rtl="0">
            <a:spcAft>
              <a:spcPts val="270"/>
            </a:spcAft>
          </a:pPr>
          <a:r>
            <a:rPr lang="cs-CZ" sz="1500" b="1" dirty="0" smtClean="0"/>
            <a:t>Soudní řízení o umístění do péče před osvojením </a:t>
          </a:r>
          <a:endParaRPr lang="cs-CZ" sz="1500" b="1" dirty="0"/>
        </a:p>
      </dgm:t>
    </dgm:pt>
    <dgm:pt modelId="{22D47182-95EF-4485-B353-30F2824244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BA35D0CC-4760-4388-BC8C-C13A13153E1E}" type="sib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EACF7B1C-F233-4EAA-9136-60FD10006F13}" type="par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CE3CD423-488E-4E4C-B4C8-CC27E6D79E62}" type="sib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ACFC177F-6261-4AD6-B1C1-A6EFF747A524}" type="par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201DDBA6-7EA7-42B6-A9E9-0A117AD955F9}">
      <dgm:prSet custT="1"/>
      <dgm:spPr/>
      <dgm:t>
        <a:bodyPr/>
        <a:lstStyle/>
        <a:p>
          <a:r>
            <a:rPr lang="cs-CZ" sz="1500" b="1" dirty="0" smtClean="0"/>
            <a:t>Párování</a:t>
          </a:r>
          <a:endParaRPr lang="cs-CZ" sz="1500" b="1" dirty="0"/>
        </a:p>
      </dgm:t>
    </dgm:pt>
    <dgm:pt modelId="{DD48B885-C041-476C-8A2A-1064B55C468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8439FFC2-0E0B-4CF6-997D-8EF1D2E10958}" type="sib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ECB3920C-B426-4BB7-A51A-B7C914506BFE}" type="par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3149EE4C-59CE-41C3-9953-38BC43FFFC6F}" type="sib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E76B103A-4509-43A0-B7F6-A7959202E871}" type="par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F90B59AF-A36D-4364-B852-EA5686CAFAC4}">
      <dgm:prSet custT="1"/>
      <dgm:spPr/>
      <dgm:t>
        <a:bodyPr/>
        <a:lstStyle/>
        <a:p>
          <a:pPr rtl="0"/>
          <a:r>
            <a:rPr lang="cs-CZ" sz="1500" b="1" dirty="0" smtClean="0"/>
            <a:t>Vstup budoucích osvojitelů do procesu</a:t>
          </a:r>
          <a:endParaRPr lang="cs-CZ" sz="1500" b="1" dirty="0"/>
        </a:p>
      </dgm:t>
    </dgm:pt>
    <dgm:pt modelId="{311B81AE-3E9A-4A5D-87EA-2C7679F04B2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730E7AD-FF97-4032-B590-14F2621E9FC9}" type="sib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DBC625F6-125B-40B0-B46B-0190BCB9353D}" type="par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374A76DA-758F-4ECC-8B5E-3F96A89765B0}" type="sib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152D1A12-71C6-45BB-8580-0DD8FB222D16}" type="par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D8461E46-138A-4841-96B2-BE247ECA0D3E}">
      <dgm:prSet custT="1"/>
      <dgm:spPr/>
      <dgm:t>
        <a:bodyPr/>
        <a:lstStyle/>
        <a:p>
          <a:r>
            <a:rPr lang="cs-CZ" sz="1500" b="1" dirty="0" smtClean="0"/>
            <a:t>Intervence OSPOD a pověřených osob </a:t>
          </a:r>
          <a:endParaRPr lang="cs-CZ" sz="1500" b="1" dirty="0"/>
        </a:p>
      </dgm:t>
    </dgm:pt>
    <dgm:pt modelId="{0BAB1954-D12B-4CD8-8970-9525E820019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23BBE64-3506-4CB4-A2C4-1C0D45B54516}" type="sib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C5F0EC7F-A24D-4851-A9F4-BABDCE041352}" type="par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922794EB-00D9-4875-94C6-15EB0AA70C76}" type="sib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7D13478B-3FDC-4F13-A8C0-741467E27548}" type="par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F3A4D06C-F2B1-403D-B244-2CEC0F4CFD70}">
      <dgm:prSet custT="1"/>
      <dgm:spPr/>
      <dgm:t>
        <a:bodyPr/>
        <a:lstStyle/>
        <a:p>
          <a:pPr rtl="0"/>
          <a:r>
            <a:rPr lang="cs-CZ" sz="1500" b="1" dirty="0" smtClean="0"/>
            <a:t>Soudní řízení o umístění dítěte mimo rodinu</a:t>
          </a:r>
          <a:endParaRPr lang="cs-CZ" sz="1500" b="1" dirty="0"/>
        </a:p>
      </dgm:t>
    </dgm:pt>
    <dgm:pt modelId="{A5AF58F4-2463-4007-867C-7E0F6B4161C8}">
      <dgm:prSet custT="1"/>
      <dgm:spPr/>
      <dgm:t>
        <a:bodyPr/>
        <a:lstStyle/>
        <a:p>
          <a:pPr rtl="0"/>
          <a:endParaRPr lang="cs-CZ" sz="1500" b="1" dirty="0"/>
        </a:p>
      </dgm:t>
    </dgm:pt>
    <dgm:pt modelId="{475508CC-865A-4F66-AB3C-0609AE92F4A3}" type="sib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F25C4B04-C6DB-4D9B-9E02-1CD4DA672208}" type="par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229360B3-8306-4615-ADDD-781C2ADD3B6A}" type="sib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31F0EE09-2FB5-474E-8D37-47479C845494}" type="par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A63BE861-6CA3-4D37-A022-68829267B7BE}">
      <dgm:prSet custT="1"/>
      <dgm:spPr/>
      <dgm:t>
        <a:bodyPr/>
        <a:lstStyle/>
        <a:p>
          <a:pPr rtl="0"/>
          <a:r>
            <a:rPr lang="cs-CZ" sz="1500" b="1" dirty="0" smtClean="0"/>
            <a:t>Vstup dítěte do procesu</a:t>
          </a:r>
          <a:endParaRPr lang="cs-CZ" sz="1500" b="1" dirty="0"/>
        </a:p>
      </dgm:t>
    </dgm:pt>
    <dgm:pt modelId="{DA48900C-AB8E-4E23-9733-3AFB116EA0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A3436372-B2B5-4641-A9EA-F1EBDE780B0F}" type="sib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46CC1691-DF94-428E-A677-09BE37222778}" type="par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1590D2B4-A8BF-433D-BFE1-81BD00257C85}" type="sib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6E02810A-F6A2-4421-844C-C4499D2DC90C}" type="par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5063414E-72D9-4FCD-B8C3-94171AA139DA}">
      <dgm:prSet custT="1"/>
      <dgm:spPr/>
      <dgm:t>
        <a:bodyPr/>
        <a:lstStyle/>
        <a:p>
          <a:endParaRPr lang="cs-CZ" sz="1500" b="1"/>
        </a:p>
      </dgm:t>
    </dgm:pt>
    <dgm:pt modelId="{A9B9EEC4-1E98-44BA-B0A3-2E40E6C5BD80}" type="par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FD306A20-5E33-48DB-8E6F-C787235432F2}" type="sib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81F171E1-A3A3-4C29-8CAB-BF65C68D61DE}">
      <dgm:prSet custT="1"/>
      <dgm:spPr/>
      <dgm:t>
        <a:bodyPr/>
        <a:lstStyle/>
        <a:p>
          <a:r>
            <a:rPr lang="cs-CZ" sz="1500" b="1" smtClean="0"/>
            <a:t>Přípravný kurz a posuzování žadatelů a zařazení do evidence žadatelů</a:t>
          </a:r>
          <a:endParaRPr lang="cs-CZ" sz="1500" b="1"/>
        </a:p>
      </dgm:t>
    </dgm:pt>
    <dgm:pt modelId="{B5D8771D-9C88-419F-97B7-0CF8132276F6}" type="par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923048C5-A18D-4A70-BE32-B6DB82DDBD3F}" type="sib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DC360970-259A-47DE-B9D7-0C5ADA14C9F5}" type="pres">
      <dgm:prSet presAssocID="{DCCB9AEF-5AC1-44F3-AA53-879D1C05EC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9EFCE95-5286-4F39-A8C7-0C2BF112D4E9}" type="pres">
      <dgm:prSet presAssocID="{DA48900C-AB8E-4E23-9733-3AFB116EA055}" presName="composite" presStyleCnt="0"/>
      <dgm:spPr/>
    </dgm:pt>
    <dgm:pt modelId="{534A01D0-B828-46A8-BA23-E81F71522E69}" type="pres">
      <dgm:prSet presAssocID="{DA48900C-AB8E-4E23-9733-3AFB116EA055}" presName="parentText" presStyleLbl="alignNode1" presStyleIdx="0" presStyleCnt="9" custScaleY="9420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57EED-3084-4BA3-BB0A-70A91E24A07D}" type="pres">
      <dgm:prSet presAssocID="{DA48900C-AB8E-4E23-9733-3AFB116EA055}" presName="descendantText" presStyleLbl="alignAcc1" presStyleIdx="0" presStyleCnt="9" custLinFactNeighborX="823" custLinFactNeighborY="-104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08A5CC-E7FD-4227-B924-1F988F19B5E9}" type="pres">
      <dgm:prSet presAssocID="{A3436372-B2B5-4641-A9EA-F1EBDE780B0F}" presName="sp" presStyleCnt="0"/>
      <dgm:spPr/>
    </dgm:pt>
    <dgm:pt modelId="{65446D12-8881-4197-8A8B-D9B362AFA52E}" type="pres">
      <dgm:prSet presAssocID="{A5AF58F4-2463-4007-867C-7E0F6B4161C8}" presName="composite" presStyleCnt="0"/>
      <dgm:spPr/>
    </dgm:pt>
    <dgm:pt modelId="{6479AB2D-A725-4488-B3AA-AE762DEBABA9}" type="pres">
      <dgm:prSet presAssocID="{A5AF58F4-2463-4007-867C-7E0F6B4161C8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C6D99-ECFE-4E37-87DD-4556415CC3F2}" type="pres">
      <dgm:prSet presAssocID="{A5AF58F4-2463-4007-867C-7E0F6B4161C8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E220F-4F56-4A51-A0DE-0D3FE734224F}" type="pres">
      <dgm:prSet presAssocID="{475508CC-865A-4F66-AB3C-0609AE92F4A3}" presName="sp" presStyleCnt="0"/>
      <dgm:spPr/>
    </dgm:pt>
    <dgm:pt modelId="{8623B61F-BBF1-479A-A461-9CFBD9F462B7}" type="pres">
      <dgm:prSet presAssocID="{0BAB1954-D12B-4CD8-8970-9525E820019E}" presName="composite" presStyleCnt="0"/>
      <dgm:spPr/>
    </dgm:pt>
    <dgm:pt modelId="{B435AE73-9B04-4BD3-924E-BB18CBC78171}" type="pres">
      <dgm:prSet presAssocID="{0BAB1954-D12B-4CD8-8970-9525E820019E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8E2F2-EFFF-4462-AB32-8EE2E5D8896A}" type="pres">
      <dgm:prSet presAssocID="{0BAB1954-D12B-4CD8-8970-9525E820019E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0DF179-216D-4273-B73E-433CF460D9A4}" type="pres">
      <dgm:prSet presAssocID="{723BBE64-3506-4CB4-A2C4-1C0D45B54516}" presName="sp" presStyleCnt="0"/>
      <dgm:spPr/>
    </dgm:pt>
    <dgm:pt modelId="{3E084138-07D7-4535-A2F8-C461CD11F0C9}" type="pres">
      <dgm:prSet presAssocID="{311B81AE-3E9A-4A5D-87EA-2C7679F04B21}" presName="composite" presStyleCnt="0"/>
      <dgm:spPr/>
    </dgm:pt>
    <dgm:pt modelId="{522E5507-302C-4A3C-9810-8A31CA52903F}" type="pres">
      <dgm:prSet presAssocID="{311B81AE-3E9A-4A5D-87EA-2C7679F04B21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C21559-9331-4F8A-A51B-551DDD3A8185}" type="pres">
      <dgm:prSet presAssocID="{311B81AE-3E9A-4A5D-87EA-2C7679F04B21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1F2A2-F495-4D12-89A5-AC7A29F5A3D4}" type="pres">
      <dgm:prSet presAssocID="{7730E7AD-FF97-4032-B590-14F2621E9FC9}" presName="sp" presStyleCnt="0"/>
      <dgm:spPr/>
    </dgm:pt>
    <dgm:pt modelId="{0286DF90-A0B2-4307-8F0B-BCC510F7E21C}" type="pres">
      <dgm:prSet presAssocID="{5063414E-72D9-4FCD-B8C3-94171AA139DA}" presName="composite" presStyleCnt="0"/>
      <dgm:spPr/>
    </dgm:pt>
    <dgm:pt modelId="{513811E2-BB0D-47A5-BA0A-51BD7C4066F4}" type="pres">
      <dgm:prSet presAssocID="{5063414E-72D9-4FCD-B8C3-94171AA139DA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066C6-7930-4190-8D89-56A3F065AB41}" type="pres">
      <dgm:prSet presAssocID="{5063414E-72D9-4FCD-B8C3-94171AA139DA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8EFA6C-AC8A-4145-8807-FB216D10D632}" type="pres">
      <dgm:prSet presAssocID="{FD306A20-5E33-48DB-8E6F-C787235432F2}" presName="sp" presStyleCnt="0"/>
      <dgm:spPr/>
    </dgm:pt>
    <dgm:pt modelId="{4147A235-2BEF-4BCA-AD97-A87457E94416}" type="pres">
      <dgm:prSet presAssocID="{DD48B885-C041-476C-8A2A-1064B55C4681}" presName="composite" presStyleCnt="0"/>
      <dgm:spPr/>
    </dgm:pt>
    <dgm:pt modelId="{F37B64E4-664D-4307-875B-2986729A79C7}" type="pres">
      <dgm:prSet presAssocID="{DD48B885-C041-476C-8A2A-1064B55C4681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DA327-B472-4E17-BFBE-BE27B94C2847}" type="pres">
      <dgm:prSet presAssocID="{DD48B885-C041-476C-8A2A-1064B55C4681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847C1F-BDC5-4A96-9293-8FC5744BFB15}" type="pres">
      <dgm:prSet presAssocID="{8439FFC2-0E0B-4CF6-997D-8EF1D2E10958}" presName="sp" presStyleCnt="0"/>
      <dgm:spPr/>
    </dgm:pt>
    <dgm:pt modelId="{D593D0AA-4C12-483E-A113-66C03ADA096B}" type="pres">
      <dgm:prSet presAssocID="{22D47182-95EF-4485-B353-30F282424455}" presName="composite" presStyleCnt="0"/>
      <dgm:spPr/>
    </dgm:pt>
    <dgm:pt modelId="{8B7473B0-032B-4228-939D-B61311682CDA}" type="pres">
      <dgm:prSet presAssocID="{22D47182-95EF-4485-B353-30F282424455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7622BD-4B6E-44BD-B406-2FEE52B46FEB}" type="pres">
      <dgm:prSet presAssocID="{22D47182-95EF-4485-B353-30F282424455}" presName="descendantText" presStyleLbl="alignAcc1" presStyleIdx="6" presStyleCnt="9" custLinFactNeighborX="-131" custLinFactNeighborY="-15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92A0D-3928-44F4-A1D9-44C8ED88BF44}" type="pres">
      <dgm:prSet presAssocID="{BA35D0CC-4760-4388-BC8C-C13A13153E1E}" presName="sp" presStyleCnt="0"/>
      <dgm:spPr/>
    </dgm:pt>
    <dgm:pt modelId="{0D4BC114-C1FB-4175-BF06-499ECB839DA5}" type="pres">
      <dgm:prSet presAssocID="{F66758F3-F0A2-40D8-A269-F705F08339EE}" presName="composite" presStyleCnt="0"/>
      <dgm:spPr/>
    </dgm:pt>
    <dgm:pt modelId="{60C1470C-5ECD-45B3-A49B-E300F6E9AD69}" type="pres">
      <dgm:prSet presAssocID="{F66758F3-F0A2-40D8-A269-F705F08339EE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1F8C4B-3CA8-4482-8FD0-CC26D5AF98A3}" type="pres">
      <dgm:prSet presAssocID="{F66758F3-F0A2-40D8-A269-F705F08339EE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9639F9-881A-4AE2-B934-A04D190DFF7F}" type="pres">
      <dgm:prSet presAssocID="{D3C639FC-0711-4890-BE37-EEAE5D7844C3}" presName="sp" presStyleCnt="0"/>
      <dgm:spPr/>
    </dgm:pt>
    <dgm:pt modelId="{D628FAF1-B7B1-4B37-BD01-A5123AA83951}" type="pres">
      <dgm:prSet presAssocID="{B9FB10ED-8A9D-4A4C-8622-BF618D5F6F4D}" presName="composite" presStyleCnt="0"/>
      <dgm:spPr/>
    </dgm:pt>
    <dgm:pt modelId="{446B79AE-7B65-4871-8AB3-52D869C0FD72}" type="pres">
      <dgm:prSet presAssocID="{B9FB10ED-8A9D-4A4C-8622-BF618D5F6F4D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AB53F3-1A62-41DD-AA44-33A5D9711183}" type="pres">
      <dgm:prSet presAssocID="{B9FB10ED-8A9D-4A4C-8622-BF618D5F6F4D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5A0FB8-0903-42C7-A9D0-66E22A3EABED}" type="presOf" srcId="{201DDBA6-7EA7-42B6-A9E9-0A117AD955F9}" destId="{593DA327-B472-4E17-BFBE-BE27B94C2847}" srcOrd="0" destOrd="0" presId="urn:microsoft.com/office/officeart/2005/8/layout/chevron2"/>
    <dgm:cxn modelId="{BC48E26D-D7B1-427B-9DCB-CCA897CDECD3}" type="presOf" srcId="{9CEBA1EA-4806-4031-976D-418F8FC1FA86}" destId="{017622BD-4B6E-44BD-B406-2FEE52B46FEB}" srcOrd="0" destOrd="0" presId="urn:microsoft.com/office/officeart/2005/8/layout/chevron2"/>
    <dgm:cxn modelId="{FBB02E18-0D6F-446C-9A56-CD070236255E}" type="presOf" srcId="{22D47182-95EF-4485-B353-30F282424455}" destId="{8B7473B0-032B-4228-939D-B61311682CDA}" srcOrd="0" destOrd="0" presId="urn:microsoft.com/office/officeart/2005/8/layout/chevron2"/>
    <dgm:cxn modelId="{95500E2A-9B2C-4DE9-9564-B5C2F5446AD3}" srcId="{A5AF58F4-2463-4007-867C-7E0F6B4161C8}" destId="{F3A4D06C-F2B1-403D-B244-2CEC0F4CFD70}" srcOrd="0" destOrd="0" parTransId="{31F0EE09-2FB5-474E-8D37-47479C845494}" sibTransId="{229360B3-8306-4615-ADDD-781C2ADD3B6A}"/>
    <dgm:cxn modelId="{64FAB52A-E990-4DAE-836A-A00FC60CA4D8}" type="presOf" srcId="{DA48900C-AB8E-4E23-9733-3AFB116EA055}" destId="{534A01D0-B828-46A8-BA23-E81F71522E69}" srcOrd="0" destOrd="0" presId="urn:microsoft.com/office/officeart/2005/8/layout/chevron2"/>
    <dgm:cxn modelId="{096C9599-3EB4-4665-9432-95A8B45068BE}" type="presOf" srcId="{32B4A60B-7F3F-4E4E-8F27-D96B82FAAB2B}" destId="{7A1F8C4B-3CA8-4482-8FD0-CC26D5AF98A3}" srcOrd="0" destOrd="0" presId="urn:microsoft.com/office/officeart/2005/8/layout/chevron2"/>
    <dgm:cxn modelId="{E4B7241F-4F5D-4683-8429-FBEBA15DE66F}" srcId="{DCCB9AEF-5AC1-44F3-AA53-879D1C05EC97}" destId="{B9FB10ED-8A9D-4A4C-8622-BF618D5F6F4D}" srcOrd="8" destOrd="0" parTransId="{9D71608D-541D-46B6-84C3-2E20160C9FBA}" sibTransId="{F3D83DEB-01E3-4B05-8331-333F0FA71648}"/>
    <dgm:cxn modelId="{3C9DEA1F-E31F-404A-8E94-48FBBCA9211F}" type="presOf" srcId="{5063414E-72D9-4FCD-B8C3-94171AA139DA}" destId="{513811E2-BB0D-47A5-BA0A-51BD7C4066F4}" srcOrd="0" destOrd="0" presId="urn:microsoft.com/office/officeart/2005/8/layout/chevron2"/>
    <dgm:cxn modelId="{A86F7EB1-9761-43E7-9B0A-C06CBE326E05}" type="presOf" srcId="{8190BA43-30C9-4D3F-9A13-C959C9C7126F}" destId="{8CAB53F3-1A62-41DD-AA44-33A5D9711183}" srcOrd="0" destOrd="0" presId="urn:microsoft.com/office/officeart/2005/8/layout/chevron2"/>
    <dgm:cxn modelId="{75829315-D360-4FD6-AB43-BE61C506215A}" srcId="{DCCB9AEF-5AC1-44F3-AA53-879D1C05EC97}" destId="{A5AF58F4-2463-4007-867C-7E0F6B4161C8}" srcOrd="1" destOrd="0" parTransId="{F25C4B04-C6DB-4D9B-9E02-1CD4DA672208}" sibTransId="{475508CC-865A-4F66-AB3C-0609AE92F4A3}"/>
    <dgm:cxn modelId="{51448545-0650-48FB-8F4E-B9416C53E2BF}" type="presOf" srcId="{F90B59AF-A36D-4364-B852-EA5686CAFAC4}" destId="{11C21559-9331-4F8A-A51B-551DDD3A8185}" srcOrd="0" destOrd="0" presId="urn:microsoft.com/office/officeart/2005/8/layout/chevron2"/>
    <dgm:cxn modelId="{6EB11410-BA55-4BBC-9100-2607FFCD6863}" srcId="{DCCB9AEF-5AC1-44F3-AA53-879D1C05EC97}" destId="{DA48900C-AB8E-4E23-9733-3AFB116EA055}" srcOrd="0" destOrd="0" parTransId="{46CC1691-DF94-428E-A677-09BE37222778}" sibTransId="{A3436372-B2B5-4641-A9EA-F1EBDE780B0F}"/>
    <dgm:cxn modelId="{FF7DCB67-36D0-4F65-8D80-F4AFF610674C}" srcId="{DD48B885-C041-476C-8A2A-1064B55C4681}" destId="{201DDBA6-7EA7-42B6-A9E9-0A117AD955F9}" srcOrd="0" destOrd="0" parTransId="{E76B103A-4509-43A0-B7F6-A7959202E871}" sibTransId="{3149EE4C-59CE-41C3-9953-38BC43FFFC6F}"/>
    <dgm:cxn modelId="{A5ADB7A5-287F-4ACD-9840-A24903087407}" srcId="{0BAB1954-D12B-4CD8-8970-9525E820019E}" destId="{D8461E46-138A-4841-96B2-BE247ECA0D3E}" srcOrd="0" destOrd="0" parTransId="{7D13478B-3FDC-4F13-A8C0-741467E27548}" sibTransId="{922794EB-00D9-4875-94C6-15EB0AA70C76}"/>
    <dgm:cxn modelId="{97C8E363-E0D3-4580-93EF-59F5D448D4FC}" srcId="{DCCB9AEF-5AC1-44F3-AA53-879D1C05EC97}" destId="{DD48B885-C041-476C-8A2A-1064B55C4681}" srcOrd="5" destOrd="0" parTransId="{ECB3920C-B426-4BB7-A51A-B7C914506BFE}" sibTransId="{8439FFC2-0E0B-4CF6-997D-8EF1D2E10958}"/>
    <dgm:cxn modelId="{8579EC17-360E-4C29-AFC1-122C470931C0}" srcId="{DCCB9AEF-5AC1-44F3-AA53-879D1C05EC97}" destId="{311B81AE-3E9A-4A5D-87EA-2C7679F04B21}" srcOrd="3" destOrd="0" parTransId="{DBC625F6-125B-40B0-B46B-0190BCB9353D}" sibTransId="{7730E7AD-FF97-4032-B590-14F2621E9FC9}"/>
    <dgm:cxn modelId="{FC0F5578-C0A2-41C8-9385-5C2F2A847706}" type="presOf" srcId="{A5AF58F4-2463-4007-867C-7E0F6B4161C8}" destId="{6479AB2D-A725-4488-B3AA-AE762DEBABA9}" srcOrd="0" destOrd="0" presId="urn:microsoft.com/office/officeart/2005/8/layout/chevron2"/>
    <dgm:cxn modelId="{A4F1C469-17C6-4902-9BF2-72239C97CDD4}" srcId="{311B81AE-3E9A-4A5D-87EA-2C7679F04B21}" destId="{F90B59AF-A36D-4364-B852-EA5686CAFAC4}" srcOrd="0" destOrd="0" parTransId="{152D1A12-71C6-45BB-8580-0DD8FB222D16}" sibTransId="{374A76DA-758F-4ECC-8B5E-3F96A89765B0}"/>
    <dgm:cxn modelId="{04F9C4CC-88E6-47E1-9AD5-A4D6F6E09AB6}" type="presOf" srcId="{81F171E1-A3A3-4C29-8CAB-BF65C68D61DE}" destId="{3B6066C6-7930-4190-8D89-56A3F065AB41}" srcOrd="0" destOrd="0" presId="urn:microsoft.com/office/officeart/2005/8/layout/chevron2"/>
    <dgm:cxn modelId="{1B246084-6549-4D47-BB54-056B01B495D6}" srcId="{5063414E-72D9-4FCD-B8C3-94171AA139DA}" destId="{81F171E1-A3A3-4C29-8CAB-BF65C68D61DE}" srcOrd="0" destOrd="0" parTransId="{B5D8771D-9C88-419F-97B7-0CF8132276F6}" sibTransId="{923048C5-A18D-4A70-BE32-B6DB82DDBD3F}"/>
    <dgm:cxn modelId="{AA7B4552-D224-4D43-AB93-9F5ADD5B0F3B}" srcId="{F66758F3-F0A2-40D8-A269-F705F08339EE}" destId="{32B4A60B-7F3F-4E4E-8F27-D96B82FAAB2B}" srcOrd="0" destOrd="0" parTransId="{3A3597CD-1040-48AA-B199-3209BA94BAA0}" sibTransId="{DF303D68-455E-4F17-840E-AB7EEA02B4E4}"/>
    <dgm:cxn modelId="{165C2D78-69A9-4826-B127-EB37A3EB98A8}" srcId="{DCCB9AEF-5AC1-44F3-AA53-879D1C05EC97}" destId="{F66758F3-F0A2-40D8-A269-F705F08339EE}" srcOrd="7" destOrd="0" parTransId="{4BA52CE2-81FA-40E5-A18A-17BC98CAE6C7}" sibTransId="{D3C639FC-0711-4890-BE37-EEAE5D7844C3}"/>
    <dgm:cxn modelId="{E6AA1224-8BDB-4295-9446-76294B5ED2CB}" type="presOf" srcId="{A63BE861-6CA3-4D37-A022-68829267B7BE}" destId="{9E057EED-3084-4BA3-BB0A-70A91E24A07D}" srcOrd="0" destOrd="0" presId="urn:microsoft.com/office/officeart/2005/8/layout/chevron2"/>
    <dgm:cxn modelId="{E1176F8F-3850-4950-AAB0-20FC49DCAB60}" srcId="{DCCB9AEF-5AC1-44F3-AA53-879D1C05EC97}" destId="{22D47182-95EF-4485-B353-30F282424455}" srcOrd="6" destOrd="0" parTransId="{EACF7B1C-F233-4EAA-9136-60FD10006F13}" sibTransId="{BA35D0CC-4760-4388-BC8C-C13A13153E1E}"/>
    <dgm:cxn modelId="{A1F6588F-6967-4609-9500-4C08BBFB2967}" type="presOf" srcId="{0BAB1954-D12B-4CD8-8970-9525E820019E}" destId="{B435AE73-9B04-4BD3-924E-BB18CBC78171}" srcOrd="0" destOrd="0" presId="urn:microsoft.com/office/officeart/2005/8/layout/chevron2"/>
    <dgm:cxn modelId="{23112967-8218-4E81-B8FA-C4D62E443A31}" type="presOf" srcId="{F3A4D06C-F2B1-403D-B244-2CEC0F4CFD70}" destId="{F5CC6D99-ECFE-4E37-87DD-4556415CC3F2}" srcOrd="0" destOrd="0" presId="urn:microsoft.com/office/officeart/2005/8/layout/chevron2"/>
    <dgm:cxn modelId="{EF5B5489-5926-43B3-9435-4F1740DF701C}" srcId="{DA48900C-AB8E-4E23-9733-3AFB116EA055}" destId="{A63BE861-6CA3-4D37-A022-68829267B7BE}" srcOrd="0" destOrd="0" parTransId="{6E02810A-F6A2-4421-844C-C4499D2DC90C}" sibTransId="{1590D2B4-A8BF-433D-BFE1-81BD00257C85}"/>
    <dgm:cxn modelId="{ACE8864B-1C60-4051-AE73-A7B9DB907AB4}" srcId="{B9FB10ED-8A9D-4A4C-8622-BF618D5F6F4D}" destId="{8190BA43-30C9-4D3F-9A13-C959C9C7126F}" srcOrd="0" destOrd="0" parTransId="{55F9E4A7-8C69-4B8D-9076-03F91ECA3822}" sibTransId="{BB1AE677-01F8-4466-A98D-A7944F9903AC}"/>
    <dgm:cxn modelId="{4711030F-872C-43CC-8F15-36605A99A513}" srcId="{DCCB9AEF-5AC1-44F3-AA53-879D1C05EC97}" destId="{5063414E-72D9-4FCD-B8C3-94171AA139DA}" srcOrd="4" destOrd="0" parTransId="{A9B9EEC4-1E98-44BA-B0A3-2E40E6C5BD80}" sibTransId="{FD306A20-5E33-48DB-8E6F-C787235432F2}"/>
    <dgm:cxn modelId="{786E7361-78CD-46A3-B1F7-1C9CB94D3DF3}" type="presOf" srcId="{311B81AE-3E9A-4A5D-87EA-2C7679F04B21}" destId="{522E5507-302C-4A3C-9810-8A31CA52903F}" srcOrd="0" destOrd="0" presId="urn:microsoft.com/office/officeart/2005/8/layout/chevron2"/>
    <dgm:cxn modelId="{DA25A822-E7DB-4401-AB0C-6543BE4CA971}" type="presOf" srcId="{DD48B885-C041-476C-8A2A-1064B55C4681}" destId="{F37B64E4-664D-4307-875B-2986729A79C7}" srcOrd="0" destOrd="0" presId="urn:microsoft.com/office/officeart/2005/8/layout/chevron2"/>
    <dgm:cxn modelId="{27A43CAD-7914-4F87-9356-58D6E09D4130}" type="presOf" srcId="{F66758F3-F0A2-40D8-A269-F705F08339EE}" destId="{60C1470C-5ECD-45B3-A49B-E300F6E9AD69}" srcOrd="0" destOrd="0" presId="urn:microsoft.com/office/officeart/2005/8/layout/chevron2"/>
    <dgm:cxn modelId="{4DD2BB56-A94E-4E33-BD0C-131E4992EAD8}" type="presOf" srcId="{B9FB10ED-8A9D-4A4C-8622-BF618D5F6F4D}" destId="{446B79AE-7B65-4871-8AB3-52D869C0FD72}" srcOrd="0" destOrd="0" presId="urn:microsoft.com/office/officeart/2005/8/layout/chevron2"/>
    <dgm:cxn modelId="{CC69833F-79E0-4392-9A7C-43C5414D40D7}" srcId="{22D47182-95EF-4485-B353-30F282424455}" destId="{9CEBA1EA-4806-4031-976D-418F8FC1FA86}" srcOrd="0" destOrd="0" parTransId="{ACFC177F-6261-4AD6-B1C1-A6EFF747A524}" sibTransId="{CE3CD423-488E-4E4C-B4C8-CC27E6D79E62}"/>
    <dgm:cxn modelId="{C92DCCFA-9444-42C7-9303-D0BBD3079B49}" srcId="{DCCB9AEF-5AC1-44F3-AA53-879D1C05EC97}" destId="{0BAB1954-D12B-4CD8-8970-9525E820019E}" srcOrd="2" destOrd="0" parTransId="{C5F0EC7F-A24D-4851-A9F4-BABDCE041352}" sibTransId="{723BBE64-3506-4CB4-A2C4-1C0D45B54516}"/>
    <dgm:cxn modelId="{3CED8349-8B8A-4D78-8D73-132DFE310C8F}" type="presOf" srcId="{DCCB9AEF-5AC1-44F3-AA53-879D1C05EC97}" destId="{DC360970-259A-47DE-B9D7-0C5ADA14C9F5}" srcOrd="0" destOrd="0" presId="urn:microsoft.com/office/officeart/2005/8/layout/chevron2"/>
    <dgm:cxn modelId="{EBF3646A-E8E9-4C74-BC82-C5EAABD95CFD}" type="presOf" srcId="{D8461E46-138A-4841-96B2-BE247ECA0D3E}" destId="{7F08E2F2-EFFF-4462-AB32-8EE2E5D8896A}" srcOrd="0" destOrd="0" presId="urn:microsoft.com/office/officeart/2005/8/layout/chevron2"/>
    <dgm:cxn modelId="{6FBBA456-D48B-47EA-9D59-692DAE77FE8E}" type="presParOf" srcId="{DC360970-259A-47DE-B9D7-0C5ADA14C9F5}" destId="{49EFCE95-5286-4F39-A8C7-0C2BF112D4E9}" srcOrd="0" destOrd="0" presId="urn:microsoft.com/office/officeart/2005/8/layout/chevron2"/>
    <dgm:cxn modelId="{0E8A599B-15EB-4CF0-94A8-3CBEBA96176D}" type="presParOf" srcId="{49EFCE95-5286-4F39-A8C7-0C2BF112D4E9}" destId="{534A01D0-B828-46A8-BA23-E81F71522E69}" srcOrd="0" destOrd="0" presId="urn:microsoft.com/office/officeart/2005/8/layout/chevron2"/>
    <dgm:cxn modelId="{71D81703-6A11-4C70-84BF-67C06A9B0C49}" type="presParOf" srcId="{49EFCE95-5286-4F39-A8C7-0C2BF112D4E9}" destId="{9E057EED-3084-4BA3-BB0A-70A91E24A07D}" srcOrd="1" destOrd="0" presId="urn:microsoft.com/office/officeart/2005/8/layout/chevron2"/>
    <dgm:cxn modelId="{B8F17DB1-F5C2-48DE-BD42-A8B77F995D16}" type="presParOf" srcId="{DC360970-259A-47DE-B9D7-0C5ADA14C9F5}" destId="{F408A5CC-E7FD-4227-B924-1F988F19B5E9}" srcOrd="1" destOrd="0" presId="urn:microsoft.com/office/officeart/2005/8/layout/chevron2"/>
    <dgm:cxn modelId="{FF721F1E-EE47-42F2-8650-8944E2EFA330}" type="presParOf" srcId="{DC360970-259A-47DE-B9D7-0C5ADA14C9F5}" destId="{65446D12-8881-4197-8A8B-D9B362AFA52E}" srcOrd="2" destOrd="0" presId="urn:microsoft.com/office/officeart/2005/8/layout/chevron2"/>
    <dgm:cxn modelId="{8547EB0F-1BC3-416C-BCDD-5319C9F4EE57}" type="presParOf" srcId="{65446D12-8881-4197-8A8B-D9B362AFA52E}" destId="{6479AB2D-A725-4488-B3AA-AE762DEBABA9}" srcOrd="0" destOrd="0" presId="urn:microsoft.com/office/officeart/2005/8/layout/chevron2"/>
    <dgm:cxn modelId="{119DC406-762B-4B56-8324-E3F3183F0184}" type="presParOf" srcId="{65446D12-8881-4197-8A8B-D9B362AFA52E}" destId="{F5CC6D99-ECFE-4E37-87DD-4556415CC3F2}" srcOrd="1" destOrd="0" presId="urn:microsoft.com/office/officeart/2005/8/layout/chevron2"/>
    <dgm:cxn modelId="{9F4D87BC-DF61-4586-B992-E4D0C07FB284}" type="presParOf" srcId="{DC360970-259A-47DE-B9D7-0C5ADA14C9F5}" destId="{092E220F-4F56-4A51-A0DE-0D3FE734224F}" srcOrd="3" destOrd="0" presId="urn:microsoft.com/office/officeart/2005/8/layout/chevron2"/>
    <dgm:cxn modelId="{44AB90D5-D4A4-4517-8232-4925D65FB418}" type="presParOf" srcId="{DC360970-259A-47DE-B9D7-0C5ADA14C9F5}" destId="{8623B61F-BBF1-479A-A461-9CFBD9F462B7}" srcOrd="4" destOrd="0" presId="urn:microsoft.com/office/officeart/2005/8/layout/chevron2"/>
    <dgm:cxn modelId="{C489B55C-0801-42E9-A514-C54E1868DF7A}" type="presParOf" srcId="{8623B61F-BBF1-479A-A461-9CFBD9F462B7}" destId="{B435AE73-9B04-4BD3-924E-BB18CBC78171}" srcOrd="0" destOrd="0" presId="urn:microsoft.com/office/officeart/2005/8/layout/chevron2"/>
    <dgm:cxn modelId="{632C01B6-34CE-4DF8-9DF9-743B7358BB02}" type="presParOf" srcId="{8623B61F-BBF1-479A-A461-9CFBD9F462B7}" destId="{7F08E2F2-EFFF-4462-AB32-8EE2E5D8896A}" srcOrd="1" destOrd="0" presId="urn:microsoft.com/office/officeart/2005/8/layout/chevron2"/>
    <dgm:cxn modelId="{8ED436AB-D1BF-419E-BEC0-B2E19E2527B9}" type="presParOf" srcId="{DC360970-259A-47DE-B9D7-0C5ADA14C9F5}" destId="{6B0DF179-216D-4273-B73E-433CF460D9A4}" srcOrd="5" destOrd="0" presId="urn:microsoft.com/office/officeart/2005/8/layout/chevron2"/>
    <dgm:cxn modelId="{E92A3E90-797B-4288-A2BF-2EF3BDCC7FDB}" type="presParOf" srcId="{DC360970-259A-47DE-B9D7-0C5ADA14C9F5}" destId="{3E084138-07D7-4535-A2F8-C461CD11F0C9}" srcOrd="6" destOrd="0" presId="urn:microsoft.com/office/officeart/2005/8/layout/chevron2"/>
    <dgm:cxn modelId="{54E6C477-BB55-422F-B679-CD88B471D998}" type="presParOf" srcId="{3E084138-07D7-4535-A2F8-C461CD11F0C9}" destId="{522E5507-302C-4A3C-9810-8A31CA52903F}" srcOrd="0" destOrd="0" presId="urn:microsoft.com/office/officeart/2005/8/layout/chevron2"/>
    <dgm:cxn modelId="{C7F11306-132B-43AB-A3E3-8F35DE8BE62A}" type="presParOf" srcId="{3E084138-07D7-4535-A2F8-C461CD11F0C9}" destId="{11C21559-9331-4F8A-A51B-551DDD3A8185}" srcOrd="1" destOrd="0" presId="urn:microsoft.com/office/officeart/2005/8/layout/chevron2"/>
    <dgm:cxn modelId="{03DDF2C3-47A6-4774-BA9C-E3942D507377}" type="presParOf" srcId="{DC360970-259A-47DE-B9D7-0C5ADA14C9F5}" destId="{8BA1F2A2-F495-4D12-89A5-AC7A29F5A3D4}" srcOrd="7" destOrd="0" presId="urn:microsoft.com/office/officeart/2005/8/layout/chevron2"/>
    <dgm:cxn modelId="{5C850C5E-6AF9-4DF8-B622-8F1AFE87505C}" type="presParOf" srcId="{DC360970-259A-47DE-B9D7-0C5ADA14C9F5}" destId="{0286DF90-A0B2-4307-8F0B-BCC510F7E21C}" srcOrd="8" destOrd="0" presId="urn:microsoft.com/office/officeart/2005/8/layout/chevron2"/>
    <dgm:cxn modelId="{9CE2FC05-8F2F-4751-8A1D-511332DE5A32}" type="presParOf" srcId="{0286DF90-A0B2-4307-8F0B-BCC510F7E21C}" destId="{513811E2-BB0D-47A5-BA0A-51BD7C4066F4}" srcOrd="0" destOrd="0" presId="urn:microsoft.com/office/officeart/2005/8/layout/chevron2"/>
    <dgm:cxn modelId="{3D26029F-4DD6-4460-9C51-AAB94380E6FF}" type="presParOf" srcId="{0286DF90-A0B2-4307-8F0B-BCC510F7E21C}" destId="{3B6066C6-7930-4190-8D89-56A3F065AB41}" srcOrd="1" destOrd="0" presId="urn:microsoft.com/office/officeart/2005/8/layout/chevron2"/>
    <dgm:cxn modelId="{B44EF781-3E31-483B-A882-55C6D59BC060}" type="presParOf" srcId="{DC360970-259A-47DE-B9D7-0C5ADA14C9F5}" destId="{AB8EFA6C-AC8A-4145-8807-FB216D10D632}" srcOrd="9" destOrd="0" presId="urn:microsoft.com/office/officeart/2005/8/layout/chevron2"/>
    <dgm:cxn modelId="{18E7588A-9AA3-4462-A03A-A8521E8357C0}" type="presParOf" srcId="{DC360970-259A-47DE-B9D7-0C5ADA14C9F5}" destId="{4147A235-2BEF-4BCA-AD97-A87457E94416}" srcOrd="10" destOrd="0" presId="urn:microsoft.com/office/officeart/2005/8/layout/chevron2"/>
    <dgm:cxn modelId="{9386D6F7-9FA3-4CFB-ACCE-A0BB43A141A4}" type="presParOf" srcId="{4147A235-2BEF-4BCA-AD97-A87457E94416}" destId="{F37B64E4-664D-4307-875B-2986729A79C7}" srcOrd="0" destOrd="0" presId="urn:microsoft.com/office/officeart/2005/8/layout/chevron2"/>
    <dgm:cxn modelId="{01723499-3F72-43D6-9BF0-477FEF87D992}" type="presParOf" srcId="{4147A235-2BEF-4BCA-AD97-A87457E94416}" destId="{593DA327-B472-4E17-BFBE-BE27B94C2847}" srcOrd="1" destOrd="0" presId="urn:microsoft.com/office/officeart/2005/8/layout/chevron2"/>
    <dgm:cxn modelId="{28FCC77E-0336-41A2-A55A-9EB12A400525}" type="presParOf" srcId="{DC360970-259A-47DE-B9D7-0C5ADA14C9F5}" destId="{C1847C1F-BDC5-4A96-9293-8FC5744BFB15}" srcOrd="11" destOrd="0" presId="urn:microsoft.com/office/officeart/2005/8/layout/chevron2"/>
    <dgm:cxn modelId="{08DC4CBF-9ACE-445E-AE77-A5A080EBA5E7}" type="presParOf" srcId="{DC360970-259A-47DE-B9D7-0C5ADA14C9F5}" destId="{D593D0AA-4C12-483E-A113-66C03ADA096B}" srcOrd="12" destOrd="0" presId="urn:microsoft.com/office/officeart/2005/8/layout/chevron2"/>
    <dgm:cxn modelId="{11774BE3-BD63-444D-AFE1-797E8E816907}" type="presParOf" srcId="{D593D0AA-4C12-483E-A113-66C03ADA096B}" destId="{8B7473B0-032B-4228-939D-B61311682CDA}" srcOrd="0" destOrd="0" presId="urn:microsoft.com/office/officeart/2005/8/layout/chevron2"/>
    <dgm:cxn modelId="{40B40ADF-98D2-45C8-AB30-BA40E8BD1CDC}" type="presParOf" srcId="{D593D0AA-4C12-483E-A113-66C03ADA096B}" destId="{017622BD-4B6E-44BD-B406-2FEE52B46FEB}" srcOrd="1" destOrd="0" presId="urn:microsoft.com/office/officeart/2005/8/layout/chevron2"/>
    <dgm:cxn modelId="{55F9B5A6-CBAB-4C91-A896-85841939ACEA}" type="presParOf" srcId="{DC360970-259A-47DE-B9D7-0C5ADA14C9F5}" destId="{F2492A0D-3928-44F4-A1D9-44C8ED88BF44}" srcOrd="13" destOrd="0" presId="urn:microsoft.com/office/officeart/2005/8/layout/chevron2"/>
    <dgm:cxn modelId="{9B1CC83D-2311-4ECC-BED0-EE436F373928}" type="presParOf" srcId="{DC360970-259A-47DE-B9D7-0C5ADA14C9F5}" destId="{0D4BC114-C1FB-4175-BF06-499ECB839DA5}" srcOrd="14" destOrd="0" presId="urn:microsoft.com/office/officeart/2005/8/layout/chevron2"/>
    <dgm:cxn modelId="{1F0DA484-4DBB-40C7-8E25-154340C6BF28}" type="presParOf" srcId="{0D4BC114-C1FB-4175-BF06-499ECB839DA5}" destId="{60C1470C-5ECD-45B3-A49B-E300F6E9AD69}" srcOrd="0" destOrd="0" presId="urn:microsoft.com/office/officeart/2005/8/layout/chevron2"/>
    <dgm:cxn modelId="{7DB104AC-FA02-43E6-8EAB-A81D95FB163F}" type="presParOf" srcId="{0D4BC114-C1FB-4175-BF06-499ECB839DA5}" destId="{7A1F8C4B-3CA8-4482-8FD0-CC26D5AF98A3}" srcOrd="1" destOrd="0" presId="urn:microsoft.com/office/officeart/2005/8/layout/chevron2"/>
    <dgm:cxn modelId="{78C2643C-AFE5-4F00-878D-6018E2127912}" type="presParOf" srcId="{DC360970-259A-47DE-B9D7-0C5ADA14C9F5}" destId="{DA9639F9-881A-4AE2-B934-A04D190DFF7F}" srcOrd="15" destOrd="0" presId="urn:microsoft.com/office/officeart/2005/8/layout/chevron2"/>
    <dgm:cxn modelId="{1F235B40-44CE-4F9C-9685-741B00F05B9C}" type="presParOf" srcId="{DC360970-259A-47DE-B9D7-0C5ADA14C9F5}" destId="{D628FAF1-B7B1-4B37-BD01-A5123AA83951}" srcOrd="16" destOrd="0" presId="urn:microsoft.com/office/officeart/2005/8/layout/chevron2"/>
    <dgm:cxn modelId="{C75D7163-4611-4C53-B861-165BB01F1B59}" type="presParOf" srcId="{D628FAF1-B7B1-4B37-BD01-A5123AA83951}" destId="{446B79AE-7B65-4871-8AB3-52D869C0FD72}" srcOrd="0" destOrd="0" presId="urn:microsoft.com/office/officeart/2005/8/layout/chevron2"/>
    <dgm:cxn modelId="{1DF5E7E4-1FA5-4273-91A4-DD382B8BCB29}" type="presParOf" srcId="{D628FAF1-B7B1-4B37-BD01-A5123AA83951}" destId="{8CAB53F3-1A62-41DD-AA44-33A5D97111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57C3-3213-463E-9F4A-993BCC349A83}" type="datetimeFigureOut">
              <a:rPr lang="cs-CZ" smtClean="0"/>
              <a:t>20.6.2018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26E0-5737-4468-AFA5-9146CF6B6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/>
              <a:t>20.6.2018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75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29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70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7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75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15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52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32945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10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84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2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395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52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10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6656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262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0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926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719478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75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932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358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810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782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13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95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7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8398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467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645403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758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753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84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871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887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166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7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/>
              <a:t>20.6.2018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027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539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089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453463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523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3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911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391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060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9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/>
              <a:t>20.6.2018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419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492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742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630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131566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59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7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/>
              <a:t>20.6.2018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/>
              <a:t>20.6.2018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33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06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20.6.2018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Konference je financována Nadací Sirius</a:t>
            </a:r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14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hradnirodin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24" y="692696"/>
            <a:ext cx="1138192" cy="939600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3" descr="logo Centrum podp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8831" y="692696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enata\Desktop\SNRP\Loga, hl. papíry aj\Loga\logo-snrp-oranz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55" y="692696"/>
            <a:ext cx="1785240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23120" y="2636912"/>
            <a:ext cx="7920880" cy="255454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Model osvojování</a:t>
            </a:r>
          </a:p>
          <a:p>
            <a:pPr algn="ctr">
              <a:spcBef>
                <a:spcPct val="0"/>
              </a:spcBef>
            </a:pPr>
            <a:endParaRPr lang="cs-CZ" sz="3200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cs-CZ" sz="32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setkání zástupců KÚ OSPOD a NNO </a:t>
            </a:r>
          </a:p>
          <a:p>
            <a:pPr algn="ctr">
              <a:spcBef>
                <a:spcPct val="0"/>
              </a:spcBef>
            </a:pP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7. 6. </a:t>
            </a: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2018</a:t>
            </a:r>
          </a:p>
          <a:p>
            <a:pPr algn="ctr">
              <a:spcBef>
                <a:spcPct val="0"/>
              </a:spcBef>
            </a:pPr>
            <a:endParaRPr lang="cs-CZ" sz="2000" dirty="0">
              <a:ln w="3175">
                <a:solidFill>
                  <a:schemeClr val="tx1"/>
                </a:solidFill>
              </a:ln>
              <a:solidFill>
                <a:srgbClr val="F47710"/>
              </a:solidFill>
            </a:endParaRPr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prstClr val="white">
                    <a:lumMod val="50000"/>
                  </a:prstClr>
                </a:solidFill>
              </a:rPr>
              <a:t>Setkání je financována Nadací Sirius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osvojování - schéma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10</a:t>
            </a:fld>
            <a:endParaRPr lang="cs-CZ"/>
          </a:p>
        </p:txBody>
      </p:sp>
      <p:graphicFrame>
        <p:nvGraphicFramePr>
          <p:cNvPr id="6" name="Zástupný symbol pro obsah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74517"/>
              </p:ext>
            </p:extLst>
          </p:nvPr>
        </p:nvGraphicFramePr>
        <p:xfrm>
          <a:off x="1331640" y="1436712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7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VSTUP DÍTĚTE DO PROCESU</a:t>
            </a:r>
          </a:p>
          <a:p>
            <a:pPr marL="82296" indent="0">
              <a:buNone/>
            </a:pPr>
            <a:endParaRPr lang="cs-CZ" sz="1400" dirty="0" smtClean="0"/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pPr lvl="0"/>
            <a:r>
              <a:rPr lang="cs-CZ" sz="1400" dirty="0"/>
              <a:t>Souhlas s osvojením musejí rodiče podávat u </a:t>
            </a:r>
            <a:r>
              <a:rPr lang="cs-CZ" sz="1400" dirty="0" smtClean="0"/>
              <a:t>soudu. </a:t>
            </a:r>
          </a:p>
          <a:p>
            <a:pPr lvl="0"/>
            <a:r>
              <a:rPr lang="cs-CZ" sz="1400" dirty="0" smtClean="0"/>
              <a:t>Na </a:t>
            </a:r>
            <a:r>
              <a:rPr lang="cs-CZ" sz="1400" dirty="0"/>
              <a:t>odvolání souhlasu je lhůta 3 měsíce, což v rozporu se zájmem dítěte proces zdržuje</a:t>
            </a:r>
            <a:r>
              <a:rPr lang="cs-CZ" sz="1400" dirty="0" smtClean="0"/>
              <a:t>.</a:t>
            </a:r>
          </a:p>
          <a:p>
            <a:pPr lvl="0"/>
            <a:r>
              <a:rPr lang="cs-CZ" sz="1400" dirty="0" smtClean="0"/>
              <a:t> Matka </a:t>
            </a:r>
            <a:r>
              <a:rPr lang="cs-CZ" sz="1400" dirty="0"/>
              <a:t>pod 16 let nemůže dát souhlas s osvojením (§ 811 NOZ</a:t>
            </a:r>
            <a:r>
              <a:rPr lang="cs-CZ" sz="1400" dirty="0" smtClean="0"/>
              <a:t>). </a:t>
            </a:r>
          </a:p>
          <a:p>
            <a:pPr lvl="0"/>
            <a:endParaRPr lang="cs-CZ" sz="1400" dirty="0"/>
          </a:p>
          <a:p>
            <a:pPr marL="82296" lvl="0" indent="0">
              <a:buNone/>
            </a:pPr>
            <a:endParaRPr lang="cs-CZ" sz="1400" dirty="0" smtClean="0"/>
          </a:p>
          <a:p>
            <a:pPr marL="82296" indent="0">
              <a:buNone/>
            </a:pPr>
            <a:r>
              <a:rPr lang="cs-CZ" sz="1400" i="1" dirty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Uzákonit možnost podat souhlas s osvojením také na OSPOD, matrice či u notáře.</a:t>
            </a:r>
            <a:endParaRPr lang="cs-CZ" sz="1400" dirty="0"/>
          </a:p>
          <a:p>
            <a:pPr lvl="0"/>
            <a:r>
              <a:rPr lang="cs-CZ" sz="1400" i="1" dirty="0"/>
              <a:t>Lhůtu na odvolání souhlasu s osvojením zkrátit pouze na 1 měsíc. </a:t>
            </a:r>
            <a:endParaRPr lang="cs-CZ" sz="1400" dirty="0"/>
          </a:p>
          <a:p>
            <a:pPr lvl="0"/>
            <a:r>
              <a:rPr lang="cs-CZ" sz="1400" i="1" dirty="0"/>
              <a:t>Změnit formulaci zákona v § 811 NOZ na: „Je-li toho schopna podle stupně své inteligenční a mravní způsobilosti, může dát souhlas i matka mladší 16 let.“ 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708392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ŘÍZENÍ A ROZHODNUTÍ O UMÍSTĚNÍ DÍTĚTE MIMO RODINU</a:t>
            </a:r>
          </a:p>
          <a:p>
            <a:pPr marL="82296" indent="0">
              <a:buNone/>
            </a:pPr>
            <a:r>
              <a:rPr lang="cs-CZ" sz="1400" dirty="0"/>
              <a:t>PROBLÉM</a:t>
            </a:r>
          </a:p>
          <a:p>
            <a:r>
              <a:rPr lang="cs-CZ" sz="1400" dirty="0"/>
              <a:t>Malé děti jsou stále umisťovány do ústavů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r>
              <a:rPr lang="cs-CZ" sz="1400" i="1" dirty="0"/>
              <a:t>Uzákonit spodní věkovou hranici (7 let) pro umisťování dětí do ústavů</a:t>
            </a:r>
            <a:r>
              <a:rPr lang="cs-CZ" sz="1400" i="1" dirty="0" smtClean="0"/>
              <a:t>.</a:t>
            </a:r>
          </a:p>
          <a:p>
            <a:endParaRPr lang="cs-CZ" sz="1400" dirty="0"/>
          </a:p>
          <a:p>
            <a:pPr marL="82296" indent="0">
              <a:buNone/>
            </a:pPr>
            <a:r>
              <a:rPr lang="cs-CZ" sz="1800" b="1" dirty="0"/>
              <a:t>INTERVENCE OSPOD A POVĚŘENÝCH OSOB </a:t>
            </a:r>
          </a:p>
          <a:p>
            <a:pPr marL="82296" indent="0">
              <a:buNone/>
            </a:pPr>
            <a:r>
              <a:rPr lang="cs-CZ" sz="1400" dirty="0"/>
              <a:t>PROBLÉM</a:t>
            </a:r>
          </a:p>
          <a:p>
            <a:pPr lvl="0">
              <a:spcAft>
                <a:spcPts val="0"/>
              </a:spcAft>
            </a:pPr>
            <a:r>
              <a:rPr lang="cs-CZ" sz="1400" dirty="0"/>
              <a:t>Nedostatečná sanace biologické rodiny.</a:t>
            </a:r>
          </a:p>
          <a:p>
            <a:pPr lvl="0">
              <a:spcAft>
                <a:spcPts val="0"/>
              </a:spcAft>
            </a:pPr>
            <a:r>
              <a:rPr lang="cs-CZ" sz="1400" dirty="0"/>
              <a:t>Sanace nemá jasně stanovená </a:t>
            </a:r>
            <a:r>
              <a:rPr lang="cs-CZ" sz="1400" dirty="0" smtClean="0"/>
              <a:t>pravidla.</a:t>
            </a:r>
            <a:endParaRPr lang="cs-CZ" sz="1400" dirty="0"/>
          </a:p>
          <a:p>
            <a:pPr marL="82296" indent="0">
              <a:buNone/>
            </a:pPr>
            <a:r>
              <a:rPr lang="cs-CZ" sz="1400" i="1" dirty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Pověřené osoby mají v popisu práce intenzivní sanační práci s biologickou rodinou, hledají možnosti, jak dítě u rodičů udržet.</a:t>
            </a:r>
          </a:p>
          <a:p>
            <a:pPr lvl="0"/>
            <a:r>
              <a:rPr lang="cs-CZ" sz="1400" i="1" dirty="0"/>
              <a:t>Stanovit lhůty, dokdy má sanace se záměrem návratu dítěte do rodiny probíhat, aby to ještě bylo v zájmu dítěte.</a:t>
            </a:r>
          </a:p>
          <a:p>
            <a:pPr marL="82296" lvl="0"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12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9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/>
              <a:t>VSTUP BUDOUCÍCH OSVOJITELŮ DO PROCESU</a:t>
            </a:r>
          </a:p>
          <a:p>
            <a:pPr marL="82296" indent="0">
              <a:buNone/>
            </a:pPr>
            <a:endParaRPr lang="cs-CZ" sz="1400" dirty="0" smtClean="0"/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Budoucí osvojitelé, kteří dostanou od biologických rodičů tzv. adresný souhlas, tj. </a:t>
            </a:r>
            <a:r>
              <a:rPr lang="cs-CZ" sz="1400" dirty="0" smtClean="0"/>
              <a:t>souhlas, nejsou </a:t>
            </a:r>
            <a:r>
              <a:rPr lang="cs-CZ" sz="1400" dirty="0"/>
              <a:t>zařazeni do evidence </a:t>
            </a:r>
            <a:r>
              <a:rPr lang="cs-CZ" sz="1400" dirty="0" smtClean="0"/>
              <a:t>žadatelů.</a:t>
            </a:r>
          </a:p>
          <a:p>
            <a:r>
              <a:rPr lang="cs-CZ" sz="1400" dirty="0" smtClean="0"/>
              <a:t>Někdy </a:t>
            </a:r>
            <a:r>
              <a:rPr lang="cs-CZ" sz="1400" dirty="0"/>
              <a:t>také dochází ke skrytému osvojování cizí osobou </a:t>
            </a:r>
            <a:r>
              <a:rPr lang="cs-CZ" sz="1400" dirty="0" smtClean="0"/>
              <a:t>prohlášením </a:t>
            </a:r>
            <a:r>
              <a:rPr lang="cs-CZ" sz="1400" dirty="0"/>
              <a:t>zájemce o osvojení – muže – za biologického otce. </a:t>
            </a:r>
          </a:p>
          <a:p>
            <a:r>
              <a:rPr lang="cs-CZ" sz="1400" dirty="0"/>
              <a:t>V některých případech jde pravděpodobně i o obchod s dětmi, kdy si budoucí osvojitelé dohodnou s biologickými rodiči adresný souhlas, resp. prohlášení otcovství, za úplatu. </a:t>
            </a:r>
          </a:p>
          <a:p>
            <a:r>
              <a:rPr lang="cs-CZ" sz="1400" dirty="0"/>
              <a:t>Ve všech výše uvedených situacích </a:t>
            </a:r>
            <a:r>
              <a:rPr lang="cs-CZ" sz="1400" dirty="0" smtClean="0"/>
              <a:t>se nerespektuje </a:t>
            </a:r>
            <a:r>
              <a:rPr lang="cs-CZ" sz="1400" dirty="0"/>
              <a:t>zájem </a:t>
            </a:r>
            <a:r>
              <a:rPr lang="cs-CZ" sz="1400" dirty="0" smtClean="0"/>
              <a:t>dítěte, osvojení </a:t>
            </a:r>
            <a:r>
              <a:rPr lang="cs-CZ" sz="1400" dirty="0"/>
              <a:t>se neděje primárně kvůli dítěti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endParaRPr lang="cs-CZ" sz="1400" dirty="0"/>
          </a:p>
          <a:p>
            <a:pPr marL="0" lvl="0" indent="0" algn="just">
              <a:spcAft>
                <a:spcPts val="0"/>
              </a:spcAft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>
              <a:spcAft>
                <a:spcPts val="0"/>
              </a:spcAft>
            </a:pPr>
            <a:r>
              <a:rPr lang="cs-CZ" sz="1400" i="1" dirty="0"/>
              <a:t>Budoucí osvojitelé, kteří dostanou adresný souhlas k osvojení od biologických rodičů, musejí rovněž podat žádost o zařazení do evidence </a:t>
            </a:r>
            <a:r>
              <a:rPr lang="cs-CZ" sz="1400" i="1" dirty="0" smtClean="0"/>
              <a:t>žadatelů.</a:t>
            </a:r>
            <a:endParaRPr lang="cs-CZ" sz="1400" i="1" dirty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13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PŘÍPRAVNÝ </a:t>
            </a:r>
            <a:r>
              <a:rPr lang="cs-CZ" sz="1800" b="1" dirty="0"/>
              <a:t>KURZ A POSUZOVÁNÍ ŽADATELŮ A ZAŘAZENÍ DO EVIDENCE ŽADATELŮ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Různá kvalita příprav (v každém kraji je to jinak – obsah i forma).</a:t>
            </a:r>
          </a:p>
          <a:p>
            <a:r>
              <a:rPr lang="cs-CZ" sz="1400" dirty="0"/>
              <a:t>Chybí povinné přípravy žadatelů o další dítě.</a:t>
            </a:r>
          </a:p>
          <a:p>
            <a:r>
              <a:rPr lang="cs-CZ" sz="1400" dirty="0"/>
              <a:t>Chybí financování (krajů) na přípravy.</a:t>
            </a:r>
          </a:p>
          <a:p>
            <a:r>
              <a:rPr lang="cs-CZ" sz="1400" dirty="0"/>
              <a:t>V případě souhlasu „k osvojení dítěte předem s určením pro určitou osobu jako osvojitele“ (zákon č. 359/1999 Sb., § 20) osvojitelé přípravou vůbec neprojdou.</a:t>
            </a:r>
          </a:p>
          <a:p>
            <a:r>
              <a:rPr lang="cs-CZ" sz="1400" dirty="0"/>
              <a:t>Nejasná kritéria výběru osvojitelů. </a:t>
            </a:r>
          </a:p>
          <a:p>
            <a:r>
              <a:rPr lang="cs-CZ" sz="1400" dirty="0"/>
              <a:t>Různé systémy posuzování žadatelů o adopci. </a:t>
            </a:r>
          </a:p>
          <a:p>
            <a:r>
              <a:rPr lang="cs-CZ" sz="1400" dirty="0"/>
              <a:t>Dlouhé čekací doby na posuzování, přípravy a schválení výběru.</a:t>
            </a:r>
          </a:p>
          <a:p>
            <a:pPr marL="82296" indent="0">
              <a:buNone/>
            </a:pPr>
            <a:endParaRPr lang="cs-CZ" sz="1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7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PŘÍPRAVNÝ </a:t>
            </a:r>
            <a:r>
              <a:rPr lang="cs-CZ" sz="1800" b="1" dirty="0"/>
              <a:t>KURZ A POSUZOVÁNÍ ŽADATELŮ A ZAŘAZENÍ DO EVIDENCE ŽADATELŮ</a:t>
            </a:r>
          </a:p>
          <a:p>
            <a:pPr marL="82296" indent="0">
              <a:buNone/>
            </a:pPr>
            <a:endParaRPr lang="cs-CZ" sz="1400" i="1" dirty="0" smtClean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>
              <a:spcAft>
                <a:spcPts val="0"/>
              </a:spcAft>
            </a:pPr>
            <a:r>
              <a:rPr lang="cs-CZ" sz="1400" i="1" dirty="0"/>
              <a:t>Zavést závazný „Standard kvality příprav a posuzování</a:t>
            </a:r>
            <a:r>
              <a:rPr lang="cs-CZ" sz="1400" i="1" dirty="0" smtClean="0"/>
              <a:t>“. </a:t>
            </a:r>
          </a:p>
          <a:p>
            <a:pPr lvl="0">
              <a:spcAft>
                <a:spcPts val="0"/>
              </a:spcAft>
            </a:pPr>
            <a:r>
              <a:rPr lang="cs-CZ" sz="1400" i="1" dirty="0" smtClean="0"/>
              <a:t>Zastřešující </a:t>
            </a:r>
            <a:r>
              <a:rPr lang="cs-CZ" sz="1400" i="1" dirty="0"/>
              <a:t>orgán (MPSV) metodicky vede psychology a sociální pracovníky pro oblast adopcí a garantuje kvalitu příprav a posuzování.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Přípravu a posuzování provádět i u žadatelů o další dítě, a to s ohledem na individuální potřeby těchto žadatelů.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Přípravu a posuzování provádět i u osvojitelů určených předem rodiči dítěte (tj. v případě tzv. adresného souhlasu).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Zavést celostátní systém financování příprav.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Zavést závazné termíny na přípravy, posuzování a schvalování osvojitelů.</a:t>
            </a:r>
          </a:p>
          <a:p>
            <a:endParaRPr lang="cs-CZ" sz="1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15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PÁROVÁNÍ</a:t>
            </a:r>
            <a:endParaRPr lang="cs-CZ" sz="1800" b="1" dirty="0"/>
          </a:p>
          <a:p>
            <a:pPr marL="82296" indent="0">
              <a:buNone/>
            </a:pPr>
            <a:endParaRPr lang="cs-CZ" sz="1400" dirty="0" smtClean="0"/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Chybí celostátní úroveň zprostředkování </a:t>
            </a:r>
            <a:r>
              <a:rPr lang="cs-CZ" sz="1400" dirty="0" smtClean="0"/>
              <a:t>osvojení.</a:t>
            </a:r>
          </a:p>
          <a:p>
            <a:r>
              <a:rPr lang="cs-CZ" sz="1400" dirty="0" smtClean="0"/>
              <a:t>V</a:t>
            </a:r>
            <a:r>
              <a:rPr lang="cs-CZ" sz="1400" dirty="0"/>
              <a:t> případech tzv. adresného souhlasu má sice biologický rodič povinnost o předání dítěte informovat OSPOD, OSPOD však nemá povinnost </a:t>
            </a:r>
            <a:r>
              <a:rPr lang="cs-CZ" sz="1400" dirty="0" smtClean="0"/>
              <a:t>provést šetření </a:t>
            </a:r>
            <a:r>
              <a:rPr lang="cs-CZ" sz="1400" dirty="0"/>
              <a:t>v </a:t>
            </a:r>
            <a:r>
              <a:rPr lang="cs-CZ" sz="1400" dirty="0" smtClean="0"/>
              <a:t>rodině.</a:t>
            </a:r>
          </a:p>
          <a:p>
            <a:pPr marL="82296" indent="0">
              <a:buNone/>
            </a:pPr>
            <a:endParaRPr lang="cs-CZ" sz="1400" i="1" dirty="0" smtClean="0"/>
          </a:p>
          <a:p>
            <a:pPr marL="82296" indent="0">
              <a:buNone/>
            </a:pPr>
            <a:endParaRPr lang="cs-CZ" sz="1400" i="1" dirty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Zprostředkování osvojení probíhá na krajské i na celostátní úrovni (zajišťuje MPSV).</a:t>
            </a:r>
          </a:p>
          <a:p>
            <a:pPr lvl="0"/>
            <a:r>
              <a:rPr lang="cs-CZ" sz="1400" i="1" dirty="0"/>
              <a:t>Zřídit centrální registr žadatelů o osvojení, přístupný i z jednotlivých krajů.</a:t>
            </a:r>
          </a:p>
          <a:p>
            <a:pPr lvl="0"/>
            <a:r>
              <a:rPr lang="cs-CZ" sz="1400" i="1" dirty="0"/>
              <a:t>Zřídit centrální registr dětí k osvojení, přístupný i z jednotlivých krajů.</a:t>
            </a:r>
          </a:p>
          <a:p>
            <a:pPr lvl="0"/>
            <a:r>
              <a:rPr lang="cs-CZ" sz="1400" i="1" dirty="0"/>
              <a:t>V případě adresného souhlasu provede OSPOD v rodině zájemců o osvojení šetření a rodinu dále monitoruje.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4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</a:t>
            </a:r>
            <a:r>
              <a:rPr lang="cs-CZ" sz="1800" b="1" dirty="0"/>
              <a:t>ŘÍZENÍ O UMÍSTĚNÍ DO PÉČE PŘED OSVOJENÍM 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Dlouhá lhůta pro vyslovení nezájmu v § 820 NOZ (celkem 6 měsíců). </a:t>
            </a:r>
          </a:p>
          <a:p>
            <a:r>
              <a:rPr lang="cs-CZ" sz="1400" dirty="0"/>
              <a:t>Péče „pečující osoby“ není podle § 953 NOZ péčí před osvojením, to však odporuje úmyslu zákonodárce; paragraf je nadbytečný. </a:t>
            </a:r>
          </a:p>
          <a:p>
            <a:r>
              <a:rPr lang="cs-CZ" sz="1400" dirty="0"/>
              <a:t>Některé soudy se brání umisťování do péče zájemců o osvojení předběžným </a:t>
            </a:r>
            <a:r>
              <a:rPr lang="cs-CZ" sz="1400" dirty="0" smtClean="0"/>
              <a:t>opatřením. </a:t>
            </a:r>
          </a:p>
          <a:p>
            <a:r>
              <a:rPr lang="cs-CZ" sz="1400" dirty="0" smtClean="0"/>
              <a:t>Doba </a:t>
            </a:r>
            <a:r>
              <a:rPr lang="cs-CZ" sz="1400" dirty="0"/>
              <a:t>rozhodování o umístění do péče před osvojením se liší soud od </a:t>
            </a:r>
            <a:r>
              <a:rPr lang="cs-CZ" sz="1400" dirty="0" smtClean="0"/>
              <a:t>soudu, a </a:t>
            </a:r>
            <a:r>
              <a:rPr lang="cs-CZ" sz="1400" dirty="0"/>
              <a:t>také v závislosti na úrovni spolupráce OSPOD se soudem. </a:t>
            </a:r>
            <a:endParaRPr lang="cs-CZ" sz="1400" dirty="0" smtClean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 smtClean="0"/>
          </a:p>
          <a:p>
            <a:pPr lvl="0"/>
            <a:r>
              <a:rPr lang="cs-CZ" sz="1400" i="1" dirty="0"/>
              <a:t>Lhůtu pro vyslovení nezájmu zkrátit na 3 měsíce (§ 820 NOZ).</a:t>
            </a:r>
          </a:p>
          <a:p>
            <a:pPr lvl="0"/>
            <a:r>
              <a:rPr lang="cs-CZ" sz="1400" i="1" dirty="0"/>
              <a:t>Zrušit § 953 NOZ o svěření dítěte do osobní péče pečující osoby.</a:t>
            </a:r>
          </a:p>
          <a:p>
            <a:pPr lvl="0"/>
            <a:r>
              <a:rPr lang="cs-CZ" sz="1400" i="1" dirty="0"/>
              <a:t>Sjednotit judikaturu ohledně umisťování do péče zájemců o osvojení předběžným opatřením; žádosti o umisťování do péče zájemců o osvojení předběžným opatřením musí orgány SPOD náležitě připravovat.</a:t>
            </a:r>
          </a:p>
          <a:p>
            <a:pPr lvl="0"/>
            <a:r>
              <a:rPr lang="cs-CZ" sz="1400" i="1" dirty="0"/>
              <a:t>Stanovit lhůty, resp. upravit zákon tak, aby proběhlo soudní řízení do půl roku od umístění mimo rodinu.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17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</a:t>
            </a:r>
            <a:r>
              <a:rPr lang="cs-CZ" sz="1800" b="1" dirty="0"/>
              <a:t>ŘÍZENÍ O OSVOJENÍ 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Opatrovník jmenovaný pro udělení souhlasu s osvojením (§ 821, odst. 2 NOZ): </a:t>
            </a:r>
          </a:p>
          <a:p>
            <a:pPr lvl="1"/>
            <a:r>
              <a:rPr lang="cs-CZ" sz="1400" dirty="0"/>
              <a:t>protahuje proces </a:t>
            </a:r>
            <a:r>
              <a:rPr lang="cs-CZ" sz="1400" dirty="0" smtClean="0"/>
              <a:t>osvojování; </a:t>
            </a:r>
          </a:p>
          <a:p>
            <a:pPr lvl="1"/>
            <a:r>
              <a:rPr lang="cs-CZ" sz="1400" dirty="0" smtClean="0"/>
              <a:t>není </a:t>
            </a:r>
            <a:r>
              <a:rPr lang="cs-CZ" sz="1400" dirty="0"/>
              <a:t>jasné, pro koho by měl být, čí má hájit zájmy (dítě už opatrovníka má);</a:t>
            </a:r>
          </a:p>
          <a:p>
            <a:pPr lvl="1"/>
            <a:r>
              <a:rPr lang="cs-CZ" sz="1400" dirty="0"/>
              <a:t>může zcela zablokovat osvojení proti zájmu dítěte.</a:t>
            </a:r>
          </a:p>
          <a:p>
            <a:r>
              <a:rPr lang="cs-CZ" sz="1400" dirty="0"/>
              <a:t>Osvojení se stává po 3 letech automaticky nezrušitelné. Lhůta 3 let nemá žádné opodstatnění. </a:t>
            </a:r>
            <a:endParaRPr lang="cs-CZ" sz="1400" dirty="0" smtClean="0"/>
          </a:p>
          <a:p>
            <a:pPr marL="82296" indent="0">
              <a:buNone/>
            </a:pPr>
            <a:endParaRPr lang="cs-CZ" sz="1400" i="1" dirty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 smtClean="0"/>
          </a:p>
          <a:p>
            <a:pPr lvl="0"/>
            <a:r>
              <a:rPr lang="cs-CZ" sz="1400" i="1" dirty="0"/>
              <a:t>Odstranit § 821 NOZ (opatrovník jmenovaný pro udělení souhlasu s osvojením).</a:t>
            </a:r>
          </a:p>
          <a:p>
            <a:pPr lvl="0"/>
            <a:r>
              <a:rPr lang="cs-CZ" sz="1400" i="1" dirty="0"/>
              <a:t>Dítě nad 12 let má mít právo odvolat svůj souhlas ve stejné lhůtě jako adoptivní rodiče.</a:t>
            </a:r>
          </a:p>
          <a:p>
            <a:pPr lvl="0"/>
            <a:r>
              <a:rPr lang="cs-CZ" sz="1400" i="1" dirty="0"/>
              <a:t>Vést veřejnou a odbornou debatu o zrušitelnosti a nezrušitelnosti osvojení s ohledem na zájmy dítěte a koncept trvalosti péče</a:t>
            </a:r>
            <a:r>
              <a:rPr lang="cs-CZ" sz="1400" i="1" dirty="0" smtClean="0"/>
              <a:t>.</a:t>
            </a:r>
            <a:r>
              <a:rPr lang="cs-CZ" sz="1400" i="1" dirty="0"/>
              <a:t> </a:t>
            </a:r>
          </a:p>
          <a:p>
            <a:pPr marL="82296" indent="0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VÝCHOVA </a:t>
            </a:r>
            <a:r>
              <a:rPr lang="cs-CZ" sz="1800" b="1" dirty="0"/>
              <a:t>V OSVOJITELSKÉ RODINĚ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Chybí </a:t>
            </a:r>
            <a:r>
              <a:rPr lang="cs-CZ" sz="1400" dirty="0" err="1"/>
              <a:t>postadopční</a:t>
            </a:r>
            <a:r>
              <a:rPr lang="cs-CZ" sz="1400" dirty="0"/>
              <a:t> (zdravotní a psychosociální) služby.</a:t>
            </a:r>
          </a:p>
          <a:p>
            <a:r>
              <a:rPr lang="cs-CZ" sz="1400" dirty="0"/>
              <a:t>Chybí systém informování dětí o jejich biologické rodině.</a:t>
            </a:r>
          </a:p>
          <a:p>
            <a:r>
              <a:rPr lang="cs-CZ" sz="1400" dirty="0"/>
              <a:t>Osvojitelé někdy neinformují děti o tom, že jsou osvojené, nevědí, jak na to, nebo nechtějí.</a:t>
            </a:r>
          </a:p>
          <a:p>
            <a:r>
              <a:rPr lang="cs-CZ" sz="1400" dirty="0"/>
              <a:t>V legislativě, ale i ve veřejné debatě absentuje téma otevřených adopcí.</a:t>
            </a:r>
          </a:p>
          <a:p>
            <a:r>
              <a:rPr lang="cs-CZ" sz="1400" dirty="0"/>
              <a:t>Pedagogové a zdravotníci se neorientují v otázkách náhradní rodinné péče.</a:t>
            </a:r>
          </a:p>
          <a:p>
            <a:pPr lvl="0"/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19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7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Historie adopcí a legislativa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1811 – Všeobecný občanský zákoník: adopce jako soukromoprávní institut, zajišťující pokračování rodové linie a dědice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1928 - zákon o osvojení: </a:t>
            </a:r>
            <a:r>
              <a:rPr lang="cs-CZ" sz="1500" b="1" dirty="0" smtClean="0"/>
              <a:t>adopce </a:t>
            </a:r>
            <a:r>
              <a:rPr lang="cs-CZ" sz="1500" dirty="0" smtClean="0"/>
              <a:t>nadále hlavně </a:t>
            </a:r>
            <a:r>
              <a:rPr lang="cs-CZ" sz="1500" b="1" dirty="0" smtClean="0"/>
              <a:t>nástrojem získání nástupce a zajištění rodové a majetkové kontinuity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adopce v kompetenci Zemského ústředí péče o mládež a okresních péčí o mládež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1947 </a:t>
            </a:r>
            <a:r>
              <a:rPr lang="cs-CZ" sz="1500" dirty="0" smtClean="0"/>
              <a:t>– zrušeny organizace péče o mládež i okresní péče o mládež 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1949 – zákon o právu rodinném: </a:t>
            </a:r>
            <a:r>
              <a:rPr lang="cs-CZ" sz="1500" b="1" dirty="0" smtClean="0"/>
              <a:t>prospěch dítěte </a:t>
            </a:r>
            <a:r>
              <a:rPr lang="cs-CZ" sz="1500" dirty="0" smtClean="0"/>
              <a:t>jako</a:t>
            </a:r>
            <a:r>
              <a:rPr lang="cs-CZ" sz="1500" b="1" dirty="0" smtClean="0"/>
              <a:t> podmínka osvojení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50. léta – zrušena pěstounská péče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1952 – zákon o sociálně právní ochraně mládeže</a:t>
            </a:r>
          </a:p>
          <a:p>
            <a:pPr lvl="1">
              <a:buClr>
                <a:srgbClr val="F58223"/>
              </a:buClr>
            </a:pPr>
            <a:r>
              <a:rPr lang="cs-CZ" sz="1500" b="1" dirty="0" smtClean="0"/>
              <a:t>upřednostnění kolektivní náhradní péče před náhradní péčí rodinnou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osvojení jen do takové rodiny, která bude skýtat </a:t>
            </a:r>
            <a:r>
              <a:rPr lang="cs-CZ" sz="1500" b="1" dirty="0" smtClean="0"/>
              <a:t>„</a:t>
            </a:r>
            <a:r>
              <a:rPr lang="cs-CZ" sz="1500" b="1" dirty="0"/>
              <a:t>záruku, že dítě bude vychováno k lásce k lidově demokratickému státu“ </a:t>
            </a:r>
            <a:r>
              <a:rPr lang="cs-CZ" sz="1500" dirty="0"/>
              <a:t>(zákon č. 69/1952: § 9</a:t>
            </a:r>
            <a:r>
              <a:rPr lang="cs-CZ" sz="1500" dirty="0" smtClean="0"/>
              <a:t>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ale k adopcím nadále docházelo: z rušené pěstounské péče a později z rozvíjející se péče ústavní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1958 – usnadnění adopcí: přesnější vymezení adopce bez souhlasu rodičů, zavedení nezrušitelného osvojení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prstClr val="white">
                    <a:lumMod val="50000"/>
                  </a:prstClr>
                </a:solidFill>
              </a:rPr>
              <a:t>Setkání je financována Nadací Sirius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23528" y="2204864"/>
            <a:ext cx="360040" cy="460851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2000" b="1" dirty="0">
              <a:solidFill>
                <a:prstClr val="white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26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VÝCHOVA </a:t>
            </a:r>
            <a:r>
              <a:rPr lang="cs-CZ" sz="1800" b="1" dirty="0"/>
              <a:t>V OSVOJITELSKÉ RODINĚ</a:t>
            </a:r>
          </a:p>
          <a:p>
            <a:pPr marL="82296" indent="0">
              <a:buNone/>
            </a:pPr>
            <a:endParaRPr lang="cs-CZ" sz="1400" i="1" dirty="0" smtClean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Stanovit a zavést povinný monitoring (pravidelné podpůrné konzultace) osvojitelských </a:t>
            </a:r>
            <a:r>
              <a:rPr lang="cs-CZ" sz="1400" i="1" dirty="0" smtClean="0"/>
              <a:t>rodin. </a:t>
            </a:r>
            <a:endParaRPr lang="cs-CZ" sz="1400" i="1" dirty="0"/>
          </a:p>
          <a:p>
            <a:pPr lvl="0"/>
            <a:r>
              <a:rPr lang="cs-CZ" sz="1400" i="1" dirty="0"/>
              <a:t>Zřídit krajská interdisciplinární centra pro rodiny s dětmi v náhradní rodinné péči: </a:t>
            </a:r>
          </a:p>
          <a:p>
            <a:pPr lvl="1"/>
            <a:r>
              <a:rPr lang="cs-CZ" sz="1400" i="1" dirty="0"/>
              <a:t>širší a dostupná nabídka </a:t>
            </a:r>
            <a:r>
              <a:rPr lang="cs-CZ" sz="1400" i="1" dirty="0" err="1"/>
              <a:t>postadopčních</a:t>
            </a:r>
            <a:r>
              <a:rPr lang="cs-CZ" sz="1400" i="1" dirty="0"/>
              <a:t> služeb;</a:t>
            </a:r>
          </a:p>
          <a:p>
            <a:pPr lvl="1"/>
            <a:r>
              <a:rPr lang="cs-CZ" sz="1400" i="1" dirty="0" smtClean="0"/>
              <a:t>návaznost </a:t>
            </a:r>
            <a:r>
              <a:rPr lang="cs-CZ" sz="1400" i="1" dirty="0"/>
              <a:t>PAS na přípravy;</a:t>
            </a:r>
          </a:p>
          <a:p>
            <a:pPr lvl="1"/>
            <a:r>
              <a:rPr lang="cs-CZ" sz="1400" i="1" dirty="0"/>
              <a:t>poradenství pro dospělé osvojence.</a:t>
            </a:r>
          </a:p>
          <a:p>
            <a:pPr lvl="0"/>
            <a:r>
              <a:rPr lang="cs-CZ" sz="1400" i="1" dirty="0"/>
              <a:t>Pracovat s biologickou rodinou i poté, co bylo dítě osvojeno.</a:t>
            </a:r>
          </a:p>
          <a:p>
            <a:pPr lvl="0"/>
            <a:r>
              <a:rPr lang="cs-CZ" sz="1400" i="1" dirty="0"/>
              <a:t>Zavést centrální systém schraňování informací o biologické </a:t>
            </a:r>
            <a:r>
              <a:rPr lang="cs-CZ" sz="1400" i="1" dirty="0" smtClean="0"/>
              <a:t>rodině. </a:t>
            </a:r>
            <a:endParaRPr lang="cs-CZ" sz="1400" i="1" dirty="0"/>
          </a:p>
          <a:p>
            <a:pPr lvl="0"/>
            <a:r>
              <a:rPr lang="cs-CZ" sz="1400" i="1" dirty="0"/>
              <a:t>Zajistit, aby děti byly vhodným způsobem informovány o tom, že jsou </a:t>
            </a:r>
            <a:r>
              <a:rPr lang="cs-CZ" sz="1400" i="1" dirty="0" smtClean="0"/>
              <a:t>osvojené. </a:t>
            </a:r>
          </a:p>
          <a:p>
            <a:pPr lvl="0"/>
            <a:r>
              <a:rPr lang="cs-CZ" sz="1400" i="1" dirty="0" smtClean="0"/>
              <a:t>Vést </a:t>
            </a:r>
            <a:r>
              <a:rPr lang="cs-CZ" sz="1400" i="1" dirty="0"/>
              <a:t>veřejnou a odbornou debatu o otevřených adopcích.</a:t>
            </a:r>
          </a:p>
          <a:p>
            <a:pPr lvl="0"/>
            <a:r>
              <a:rPr lang="cs-CZ" sz="1400" i="1" dirty="0"/>
              <a:t>Zajistit, aby se k pediatrům dostala informace o tom, že dítě v jejich péči je </a:t>
            </a:r>
            <a:r>
              <a:rPr lang="cs-CZ" sz="1400" i="1" dirty="0" smtClean="0"/>
              <a:t>osvojené. </a:t>
            </a:r>
          </a:p>
          <a:p>
            <a:pPr lvl="0"/>
            <a:r>
              <a:rPr lang="cs-CZ" sz="1400" i="1" dirty="0" smtClean="0"/>
              <a:t>Vzdělávat </a:t>
            </a:r>
            <a:r>
              <a:rPr lang="cs-CZ" sz="1400" i="1" dirty="0"/>
              <a:t>pedagogy a zdravotnické pracovníky v problematice </a:t>
            </a:r>
            <a:r>
              <a:rPr lang="cs-CZ" sz="1400" i="1" dirty="0" smtClean="0"/>
              <a:t>NRP. </a:t>
            </a:r>
            <a:endParaRPr lang="cs-CZ" sz="1400" i="1" dirty="0"/>
          </a:p>
          <a:p>
            <a:pPr lvl="0"/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Výchozí principy pro tvorbu modelu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/>
              <a:t>Model vychází ze čtyř principů</a:t>
            </a:r>
            <a:r>
              <a:rPr lang="cs-CZ" sz="2000" dirty="0" smtClean="0"/>
              <a:t>:</a:t>
            </a:r>
          </a:p>
          <a:p>
            <a:pPr marL="82296" indent="0">
              <a:buNone/>
            </a:pPr>
            <a:endParaRPr lang="cs-CZ" sz="2000" dirty="0"/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Smyslem </a:t>
            </a:r>
            <a:r>
              <a:rPr lang="cs-CZ" sz="2000" dirty="0" smtClean="0"/>
              <a:t>osvojení </a:t>
            </a:r>
            <a:r>
              <a:rPr lang="cs-CZ" sz="2000" dirty="0"/>
              <a:t>je primárně naplnění zájmů dítěte.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O</a:t>
            </a:r>
            <a:r>
              <a:rPr lang="cs-CZ" sz="2000" dirty="0" smtClean="0"/>
              <a:t>svojení </a:t>
            </a:r>
            <a:r>
              <a:rPr lang="cs-CZ" sz="2000" dirty="0"/>
              <a:t>je jedním ze způsobů </a:t>
            </a:r>
            <a:r>
              <a:rPr lang="cs-CZ" sz="2000" dirty="0" err="1"/>
              <a:t>sociální-právní</a:t>
            </a:r>
            <a:r>
              <a:rPr lang="cs-CZ" sz="2000" dirty="0"/>
              <a:t> ochrany, jak dítěti zajistit trvalé rodinné prostředí.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Pravidla sociálně-právní ochrany se vztahují na všechny případy </a:t>
            </a:r>
            <a:r>
              <a:rPr lang="cs-CZ" sz="2000" dirty="0" smtClean="0"/>
              <a:t>osvojení</a:t>
            </a:r>
            <a:r>
              <a:rPr lang="cs-CZ" sz="2000" dirty="0"/>
              <a:t>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O</a:t>
            </a:r>
            <a:r>
              <a:rPr lang="cs-CZ" sz="2000" dirty="0" smtClean="0"/>
              <a:t>svojení </a:t>
            </a:r>
            <a:r>
              <a:rPr lang="cs-CZ" sz="2000" dirty="0"/>
              <a:t>je celoživotní proces, který nekončí právním aktem osvojení.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21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celkového rámce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sz="2000" b="1" dirty="0"/>
              <a:t>Smyslem </a:t>
            </a:r>
            <a:r>
              <a:rPr lang="cs-CZ" sz="2000" b="1" dirty="0" smtClean="0"/>
              <a:t>osvojení </a:t>
            </a:r>
            <a:r>
              <a:rPr lang="cs-CZ" sz="2000" b="1" dirty="0"/>
              <a:t>je primárně naplnění zájmů a potřeb dítěte, které nemohlo zůstat v péči biologických </a:t>
            </a:r>
            <a:r>
              <a:rPr lang="cs-CZ" sz="2000" b="1" dirty="0" smtClean="0"/>
              <a:t>rodičů</a:t>
            </a:r>
          </a:p>
          <a:p>
            <a:r>
              <a:rPr lang="cs-CZ" sz="2000" dirty="0"/>
              <a:t>Osvojení je nástroj / jeden ze způsobů sociálně-právní ochrany, používaný pro nalezení a vytvoření trvalého rodinného prostředí pro děti, které ani po intenzivní snaze o sanaci rodiny nemohou zůstat v péči svých biologických rodičů.</a:t>
            </a:r>
          </a:p>
          <a:p>
            <a:r>
              <a:rPr lang="cs-CZ" sz="2000" dirty="0"/>
              <a:t>Tento nástroj využívá a respektuje zájem osvojitelů, kterým je naplnění rodičovských potřeb, zároveň jejich potřeby a zájem neupřednostňuje před potřebami a zájmem dítěte</a:t>
            </a:r>
            <a:r>
              <a:rPr lang="cs-CZ" sz="2000" dirty="0" smtClean="0"/>
              <a:t>.</a:t>
            </a:r>
          </a:p>
          <a:p>
            <a:pPr marL="82296" indent="0">
              <a:buNone/>
            </a:pPr>
            <a:r>
              <a:rPr lang="cs-CZ" sz="2000" b="1" dirty="0" smtClean="0"/>
              <a:t>Systém osvojování je efektivní</a:t>
            </a:r>
          </a:p>
          <a:p>
            <a:pPr lvl="0"/>
            <a:r>
              <a:rPr lang="cs-CZ" sz="2000" dirty="0"/>
              <a:t>Proces je maximálně rychlý, vede k co nejvčasnějšímu nalezení vhodného trvalého řešení pro dítě.</a:t>
            </a:r>
          </a:p>
          <a:p>
            <a:pPr lvl="0"/>
            <a:r>
              <a:rPr lang="cs-CZ" sz="2000" dirty="0"/>
              <a:t>Nabízí a poskytuje podporu osvojitelským rodinám.</a:t>
            </a:r>
          </a:p>
          <a:p>
            <a:pPr lvl="0"/>
            <a:r>
              <a:rPr lang="cs-CZ" sz="2000" dirty="0"/>
              <a:t>Monitoruje vývoj osvojitelské rodiny.</a:t>
            </a:r>
          </a:p>
          <a:p>
            <a:r>
              <a:rPr lang="cs-CZ" sz="2000" dirty="0"/>
              <a:t>Nabízí a poskytuje podporu biologickým rodinám, které daly souhlas k osvojení nebo jejichž dítě bylo odebráno a osvojeno.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22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536864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23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547664" y="1520296"/>
            <a:ext cx="2336401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Vstup dítěte do procesu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547664" y="2224675"/>
            <a:ext cx="2336401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Soudní řízení o umístění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547663" y="2970400"/>
            <a:ext cx="2336401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Intervence  OSPOD a PO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79806" y="3789040"/>
            <a:ext cx="2304259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Vstup osvojitelů do procesu</a:t>
            </a: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579806" y="4796285"/>
            <a:ext cx="2304259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Přípravné kurzy a posuzování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181671" y="1519800"/>
            <a:ext cx="4824536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Souhlas na OSPOD, matrice či u notáře.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Zkrátit lhůtu na odvolání souhlasu na 1 měsíc.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181671" y="2224675"/>
            <a:ext cx="4824536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Uzákonit spodní věkovou hranici 7 let pro umisťování do ústavů.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181671" y="2883214"/>
            <a:ext cx="4824536" cy="6064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Intenzivní sanace, stanovit lhůty.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Vyhodnocení situace do 1 měsíce a druhé do 3 měsíců.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228708" y="3775972"/>
            <a:ext cx="4777499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Budoucí osvojitelé i ti s adresným souhlasem musí podat žádost o zařazení do evidence.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201015" y="4460318"/>
            <a:ext cx="4805192" cy="11039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Zavést standardy kvality, vztahují se na všechny budoucí rodiče.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Zavést závazné termíny na přípravy, posuzování a schvalování osvojení.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Centrální evidence přípravných kurzů.</a:t>
            </a:r>
            <a:endParaRPr lang="cs-CZ" sz="1400" dirty="0">
              <a:solidFill>
                <a:prstClr val="white"/>
              </a:solidFill>
            </a:endParaRP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1259632" y="1664804"/>
            <a:ext cx="0" cy="3347505"/>
          </a:xfrm>
          <a:prstGeom prst="straightConnector1">
            <a:avLst/>
          </a:prstGeom>
          <a:ln w="57150">
            <a:solidFill>
              <a:srgbClr val="F4771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49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0"/>
            <a:ext cx="5552283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77753" y="6327091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402397" y="6324988"/>
            <a:ext cx="457200" cy="476250"/>
          </a:xfrm>
        </p:spPr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547663" y="1435963"/>
            <a:ext cx="2210040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Párování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1547663" y="2668339"/>
            <a:ext cx="2194781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Soudní řízení o umístění do péče před osvojením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1547663" y="3931409"/>
            <a:ext cx="2210040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Soudní řízení o osvojení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547662" y="5396586"/>
            <a:ext cx="2221985" cy="432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 smtClean="0">
                <a:solidFill>
                  <a:prstClr val="black"/>
                </a:solidFill>
              </a:rPr>
              <a:t>Výchova v osvojitelské rodině</a:t>
            </a: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053949"/>
            <a:ext cx="4824536" cy="119607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Zprostředkování probíhá na krajské i celostátní úrovni, UMPOD.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Zprostředkování neprovádí OSPOD, ale vždy provede v rodině šetření.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Existuje centrální registr žadatelů a dětí k osvojení.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4102090" y="2492896"/>
            <a:ext cx="4824536" cy="7829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Započne do půl roku od umístění dítěte mimo rodinu.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prstClr val="black"/>
                </a:solidFill>
              </a:rPr>
              <a:t>P</a:t>
            </a:r>
            <a:r>
              <a:rPr lang="cs-CZ" sz="1400" dirty="0" smtClean="0">
                <a:solidFill>
                  <a:prstClr val="black"/>
                </a:solidFill>
              </a:rPr>
              <a:t>ři adresném souhlasu proběhne až řízení o osvojení po 6 měsících.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4101317" y="3485891"/>
            <a:ext cx="4824536" cy="13230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Započne za půl roku od umístění dítěte do péče před osvojením.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Při adresném souhlasu se počítá doba péče před osvojením, ale zájemci musí projít přípravou a posouzením.</a:t>
            </a:r>
            <a:endParaRPr lang="cs-CZ" sz="1400" dirty="0">
              <a:solidFill>
                <a:prstClr val="white"/>
              </a:solidFill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101317" y="5023950"/>
            <a:ext cx="4824536" cy="11773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Pravidelný kontakt osvojitelských rodin s OSPOD či NNO.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Zavést </a:t>
            </a:r>
            <a:r>
              <a:rPr lang="cs-CZ" sz="1400" dirty="0" err="1" smtClean="0">
                <a:solidFill>
                  <a:prstClr val="black"/>
                </a:solidFill>
              </a:rPr>
              <a:t>postadopční</a:t>
            </a:r>
            <a:r>
              <a:rPr lang="cs-CZ" sz="1400" dirty="0" smtClean="0">
                <a:solidFill>
                  <a:prstClr val="black"/>
                </a:solidFill>
              </a:rPr>
              <a:t> služby.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Centrální systém o informacích o biologické rodině.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Nalézt vhodné způsoby informování dětí o osvojení.</a:t>
            </a:r>
            <a:endParaRPr lang="cs-CZ" sz="1400" dirty="0">
              <a:solidFill>
                <a:prstClr val="white"/>
              </a:solidFill>
            </a:endParaRP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1259632" y="1590677"/>
            <a:ext cx="8016" cy="3805909"/>
          </a:xfrm>
          <a:prstGeom prst="straightConnector1">
            <a:avLst/>
          </a:prstGeom>
          <a:ln w="57150">
            <a:solidFill>
              <a:srgbClr val="F4771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3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0014" y="0"/>
            <a:ext cx="3464051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Otázky k diskusi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77753" y="6327091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402397" y="6324988"/>
            <a:ext cx="457200" cy="476250"/>
          </a:xfrm>
        </p:spPr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25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47664" y="1346854"/>
            <a:ext cx="676875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Má být osvojení nástrojem sociálně-právní ochrany dětí? </a:t>
            </a:r>
          </a:p>
          <a:p>
            <a:endParaRPr lang="cs-CZ" sz="2000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Má osvojení blíže k pěstounské péči nebo rodině vzniklé přirozenou cestou?</a:t>
            </a:r>
          </a:p>
          <a:p>
            <a:endParaRPr lang="cs-CZ" sz="2000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Má být zaveden a financován </a:t>
            </a:r>
            <a:r>
              <a:rPr lang="cs-CZ" sz="2000" dirty="0" err="1" smtClean="0">
                <a:solidFill>
                  <a:prstClr val="black"/>
                </a:solidFill>
              </a:rPr>
              <a:t>postadopční</a:t>
            </a:r>
            <a:r>
              <a:rPr lang="cs-CZ" sz="2000" dirty="0" smtClean="0">
                <a:solidFill>
                  <a:prstClr val="black"/>
                </a:solidFill>
              </a:rPr>
              <a:t> servis?</a:t>
            </a:r>
          </a:p>
          <a:p>
            <a:endParaRPr lang="cs-CZ" sz="2000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Má být povinný či dobrovolný monitoring osvojitelských rodin?</a:t>
            </a:r>
          </a:p>
          <a:p>
            <a:endParaRPr lang="cs-CZ" sz="2000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Jak zamezit obcházení systému adopcí, obchodu s dětmi? „Hledat rodinu pro dítě.“</a:t>
            </a:r>
          </a:p>
          <a:p>
            <a:pPr marL="285750" indent="-285750">
              <a:buFont typeface="Arial" charset="0"/>
              <a:buChar char="•"/>
            </a:pPr>
            <a:endParaRPr lang="cs-CZ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cs-CZ" dirty="0" smtClean="0">
              <a:solidFill>
                <a:prstClr val="black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7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82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81200"/>
          </a:xfrm>
        </p:spPr>
        <p:txBody>
          <a:bodyPr>
            <a:normAutofit/>
          </a:bodyPr>
          <a:lstStyle/>
          <a:p>
            <a:pPr marL="82296" indent="0">
              <a:buClr>
                <a:srgbClr val="F58223"/>
              </a:buClr>
              <a:buNone/>
            </a:pPr>
            <a:endParaRPr lang="cs-CZ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>
              <a:buClr>
                <a:srgbClr val="F58223"/>
              </a:buClr>
              <a:buNone/>
            </a:pP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 algn="ctr">
              <a:buClr>
                <a:srgbClr val="F58223"/>
              </a:buClr>
              <a:buNone/>
            </a:pP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DĚKUJEME  ZA POZORNOST</a:t>
            </a: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3861048"/>
            <a:ext cx="4263752" cy="476250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Jan Paleček a Věduna Bubleová</a:t>
            </a:r>
            <a:endParaRPr lang="cs-CZ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26</a:t>
            </a:fld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267744" y="5548845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hlinkClick r:id="rId2"/>
              </a:rPr>
              <a:t>www.nahradnirodina.cz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, sekce Služby, Vzdělávání </a:t>
            </a:r>
            <a:endParaRPr lang="cs-CZ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Historie adopcí a legislativa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konec 50. let - dětské domovy byly přeplněné + formující se „dětská otázka“ (Damborská; Matějček)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1963 – Psychická deprivace v dětství (Matějček, </a:t>
            </a:r>
            <a:r>
              <a:rPr lang="cs-CZ" sz="1500" dirty="0" err="1" smtClean="0"/>
              <a:t>Langmeier</a:t>
            </a:r>
            <a:r>
              <a:rPr lang="cs-CZ" sz="1500" dirty="0" smtClean="0"/>
              <a:t>): dětské domovy nezajišťují vhodné emocionální prostředí pro děti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1963 – nový zákon o rodině: přisoudil rodině důležitou úlohu, zavedl možnost svěření dítěte „do výchovy jiného občana </a:t>
            </a:r>
            <a:r>
              <a:rPr lang="cs-CZ" sz="1500" dirty="0"/>
              <a:t>než rodiče, který poskytuje záruku jeho řádné výchovy“ (zákon č. 94/1963 Sb.: § 45) </a:t>
            </a:r>
            <a:endParaRPr lang="cs-CZ" sz="1500" dirty="0" smtClean="0"/>
          </a:p>
          <a:p>
            <a:pPr>
              <a:buClr>
                <a:srgbClr val="F58223"/>
              </a:buClr>
            </a:pPr>
            <a:r>
              <a:rPr lang="cs-CZ" sz="1500" dirty="0" smtClean="0"/>
              <a:t>mohutný rozvoj ústavní péče (1.500 lůžek v r. 1948, 20.000 v r. 1965)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ústavy prostředkem úlevy pro rodiny, řešením pracovních, bytových, finančních obtíží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komunistické </a:t>
            </a:r>
            <a:r>
              <a:rPr lang="cs-CZ" sz="1500" dirty="0"/>
              <a:t>zákony požadující po rodině výchovnou službu státu přinesly i opak: vzniklá ústavní zařízení vykonávala v jistém ohledu výchovnou službu pro rodiče, aniž by to z právního hlediska mělo dopad na celistvost </a:t>
            </a:r>
            <a:r>
              <a:rPr lang="cs-CZ" sz="1500" dirty="0" smtClean="0"/>
              <a:t>rodiny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60. léta - kritika rodičů, </a:t>
            </a:r>
            <a:r>
              <a:rPr lang="cs-CZ" sz="1500" dirty="0" smtClean="0"/>
              <a:t>pracovníků oddělení </a:t>
            </a:r>
            <a:r>
              <a:rPr lang="cs-CZ" sz="1500" dirty="0"/>
              <a:t>péče o mládež, </a:t>
            </a:r>
            <a:r>
              <a:rPr lang="cs-CZ" sz="1500" dirty="0" smtClean="0"/>
              <a:t>kojeneckých ústavů či soudů (které </a:t>
            </a:r>
            <a:r>
              <a:rPr lang="cs-CZ" sz="1500" dirty="0"/>
              <a:t>rodiče nezbavovaly rodičovských práv) za zbytečné držení dětí v ústavech 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osvojení se začalo výslovně propojovat se </a:t>
            </a:r>
            <a:r>
              <a:rPr lang="cs-CZ" sz="1500" b="1" dirty="0"/>
              <a:t>zájmy dětí </a:t>
            </a:r>
            <a:r>
              <a:rPr lang="cs-CZ" sz="1500" b="1" dirty="0" smtClean="0"/>
              <a:t>strádajících v ústavech </a:t>
            </a:r>
            <a:r>
              <a:rPr lang="cs-CZ" sz="1500" dirty="0" smtClean="0"/>
              <a:t>a </a:t>
            </a:r>
            <a:r>
              <a:rPr lang="cs-CZ" sz="1500" dirty="0"/>
              <a:t>s jejich potřebou „citové výchovy</a:t>
            </a:r>
            <a:r>
              <a:rPr lang="cs-CZ" sz="1500" dirty="0" smtClean="0"/>
              <a:t>“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prstClr val="white">
                    <a:lumMod val="50000"/>
                  </a:prstClr>
                </a:solidFill>
              </a:rPr>
              <a:t>Setkání je financována Nadací Sirius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23528" y="2204864"/>
            <a:ext cx="360040" cy="460851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2000" b="1" dirty="0">
              <a:solidFill>
                <a:prstClr val="white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26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Osvojování a potřeba změny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sz="2000" dirty="0" smtClean="0"/>
              <a:t>SNRP se dlouhodobě věnuje podpoře a rozvoji NRP a práci </a:t>
            </a:r>
          </a:p>
          <a:p>
            <a:pPr marL="82296" indent="0">
              <a:buNone/>
            </a:pPr>
            <a:r>
              <a:rPr lang="cs-CZ" sz="2000" dirty="0" smtClean="0"/>
              <a:t>    s adoptivní rodinou.</a:t>
            </a:r>
          </a:p>
          <a:p>
            <a:pPr>
              <a:buFont typeface="Arial" charset="0"/>
              <a:buChar char="•"/>
            </a:pPr>
            <a:r>
              <a:rPr lang="cs-CZ" sz="2000" dirty="0" smtClean="0"/>
              <a:t>V roce 2013 Novela zákona o sociálně-právní ochraně, zajištěn systém financování a podpory PP.</a:t>
            </a:r>
          </a:p>
          <a:p>
            <a:pPr>
              <a:buFont typeface="Arial" charset="0"/>
              <a:buChar char="•"/>
            </a:pPr>
            <a:r>
              <a:rPr lang="cs-CZ" sz="2000" dirty="0" smtClean="0"/>
              <a:t>Od 1.1.2014 NOZ změna statusu adopce na formu rodičovství bez podpory sociálně-právních orgánů.</a:t>
            </a:r>
          </a:p>
          <a:p>
            <a:pPr>
              <a:buFont typeface="Arial" charset="0"/>
              <a:buChar char="•"/>
            </a:pPr>
            <a:r>
              <a:rPr lang="cs-CZ" sz="2000" dirty="0" smtClean="0"/>
              <a:t>Současná praxe poukazuje na závažné problémy s procesu osvojování.</a:t>
            </a:r>
          </a:p>
          <a:p>
            <a:pPr>
              <a:buFont typeface="Arial" charset="0"/>
              <a:buChar char="•"/>
            </a:pPr>
            <a:r>
              <a:rPr lang="cs-CZ" sz="2000" dirty="0" smtClean="0"/>
              <a:t>SNRP realizuje projekt CPNR II, ve spolupráci s Centrem podpory o.p.s., podpořeného Nadací Sirius. Věnovali jsme se analýze historie i současnosti nejen v ČR, ale i v Dánsku, Anglii a Rakousku. Výstupem jsou výzkumné zprávy z těchto zemí, zmapování situace v jednotlivých krajích a právní analýzy legislativ zmíněných zemí.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Pracovní skupina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Věduna Bubleová – </a:t>
            </a:r>
            <a:r>
              <a:rPr lang="cs-CZ" sz="2000" dirty="0" smtClean="0"/>
              <a:t>socioložka, ředitelka </a:t>
            </a:r>
            <a:r>
              <a:rPr lang="cs-CZ" sz="2000" dirty="0"/>
              <a:t>SNRP</a:t>
            </a:r>
          </a:p>
          <a:p>
            <a:r>
              <a:rPr lang="cs-CZ" sz="2000" dirty="0"/>
              <a:t>Pavel Biskup – pediatr, ředitel Dětského centra ve Stránčicích</a:t>
            </a:r>
          </a:p>
          <a:p>
            <a:r>
              <a:rPr lang="cs-CZ" sz="2000" dirty="0"/>
              <a:t>Ondřej Bouša – psycholog, ÚMPOD</a:t>
            </a:r>
          </a:p>
          <a:p>
            <a:r>
              <a:rPr lang="cs-CZ" sz="2000" dirty="0"/>
              <a:t>Jana Klinecká – </a:t>
            </a:r>
            <a:r>
              <a:rPr lang="cs-CZ" sz="2000" dirty="0" smtClean="0"/>
              <a:t>sociální pracovnice, Vedoucí odd. sociální péče Magistrátu HMP</a:t>
            </a:r>
            <a:endParaRPr lang="cs-CZ" sz="2000" dirty="0"/>
          </a:p>
          <a:p>
            <a:r>
              <a:rPr lang="cs-CZ" sz="2000" dirty="0"/>
              <a:t>Jan Paleček - </a:t>
            </a:r>
            <a:r>
              <a:rPr lang="cs-CZ" sz="2000" dirty="0" smtClean="0"/>
              <a:t>sociolog</a:t>
            </a:r>
            <a:endParaRPr lang="cs-CZ" sz="2000" dirty="0"/>
          </a:p>
          <a:p>
            <a:r>
              <a:rPr lang="cs-CZ" sz="2000" dirty="0"/>
              <a:t>Helena Svobodová – soudkyně opatrovnického soudu</a:t>
            </a:r>
          </a:p>
          <a:p>
            <a:r>
              <a:rPr lang="cs-CZ" sz="2000" dirty="0"/>
              <a:t>Hana </a:t>
            </a:r>
            <a:r>
              <a:rPr lang="cs-CZ" sz="2000" dirty="0" err="1"/>
              <a:t>Pazlarová</a:t>
            </a:r>
            <a:r>
              <a:rPr lang="cs-CZ" sz="2000" dirty="0"/>
              <a:t> – pedagožka, katedra sociální práce FF UK</a:t>
            </a:r>
          </a:p>
          <a:p>
            <a:r>
              <a:rPr lang="cs-CZ" sz="2000" dirty="0"/>
              <a:t>Hana Nová – soudkyně opatrovnického soudu</a:t>
            </a:r>
          </a:p>
          <a:p>
            <a:r>
              <a:rPr lang="cs-CZ" sz="2000" dirty="0"/>
              <a:t>Filip Vyskočil – právník </a:t>
            </a:r>
          </a:p>
          <a:p>
            <a:r>
              <a:rPr lang="cs-CZ" sz="2000" dirty="0"/>
              <a:t>David Kocman - sociolog</a:t>
            </a:r>
          </a:p>
          <a:p>
            <a:r>
              <a:rPr lang="cs-CZ" sz="2000" dirty="0"/>
              <a:t>Alena Vávrová – sociální pracovnice SNRP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2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  <a:effectLst/>
              </a:rPr>
              <a:t>Výstup pracovní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/>
              <a:t>Dokument „Model osvojování“</a:t>
            </a:r>
          </a:p>
          <a:p>
            <a:pPr marL="82296" indent="0">
              <a:buNone/>
            </a:pPr>
            <a:endParaRPr lang="cs-CZ" sz="2000" dirty="0"/>
          </a:p>
          <a:p>
            <a:pPr marL="356616" lvl="1" indent="0">
              <a:buNone/>
            </a:pPr>
            <a:r>
              <a:rPr lang="cs-CZ" sz="1600" dirty="0"/>
              <a:t>1. Osvojování a potřeba změny	</a:t>
            </a:r>
          </a:p>
          <a:p>
            <a:pPr marL="603504" lvl="2" indent="0">
              <a:buNone/>
            </a:pPr>
            <a:r>
              <a:rPr lang="cs-CZ" sz="1600" dirty="0"/>
              <a:t>1.1	Souvislosti vzniku modelu osvojování	</a:t>
            </a:r>
          </a:p>
          <a:p>
            <a:pPr marL="603504" lvl="2" indent="0">
              <a:buNone/>
            </a:pPr>
            <a:r>
              <a:rPr lang="cs-CZ" sz="1600" dirty="0"/>
              <a:t>1.2	Podněty pro modelování rámce a procesu osvojování</a:t>
            </a:r>
          </a:p>
          <a:p>
            <a:pPr marL="356616" lvl="1" indent="0">
              <a:buNone/>
            </a:pPr>
            <a:r>
              <a:rPr lang="cs-CZ" sz="1600" dirty="0"/>
              <a:t>2. Problémy a navrhovaná opatření</a:t>
            </a:r>
          </a:p>
          <a:p>
            <a:pPr marL="603504" lvl="2" indent="0">
              <a:buNone/>
            </a:pPr>
            <a:r>
              <a:rPr lang="cs-CZ" sz="1600" dirty="0"/>
              <a:t>2.1	Celkový rámec osvojování	</a:t>
            </a:r>
          </a:p>
          <a:p>
            <a:pPr marL="603504" lvl="2" indent="0">
              <a:buNone/>
            </a:pPr>
            <a:r>
              <a:rPr lang="cs-CZ" sz="1600" dirty="0"/>
              <a:t>2.2	Proces osvojování	</a:t>
            </a:r>
          </a:p>
          <a:p>
            <a:pPr marL="356616" lvl="1" indent="0">
              <a:buNone/>
            </a:pPr>
            <a:r>
              <a:rPr lang="cs-CZ" sz="1600" dirty="0"/>
              <a:t>3. Model osvojování	</a:t>
            </a:r>
          </a:p>
          <a:p>
            <a:pPr marL="603504" lvl="2" indent="0">
              <a:buNone/>
            </a:pPr>
            <a:r>
              <a:rPr lang="cs-CZ" sz="1600" dirty="0"/>
              <a:t>3.1	Model celkového rámce osvojování	</a:t>
            </a:r>
          </a:p>
          <a:p>
            <a:pPr marL="603504" lvl="2" indent="0">
              <a:buNone/>
            </a:pPr>
            <a:r>
              <a:rPr lang="cs-CZ" sz="1600" dirty="0"/>
              <a:t>3.2	Model procesu osvojování	</a:t>
            </a:r>
          </a:p>
          <a:p>
            <a:pPr marL="356616" lvl="1" indent="0">
              <a:buNone/>
            </a:pPr>
            <a:r>
              <a:rPr lang="cs-CZ" sz="1600" dirty="0"/>
              <a:t>4. Závěr</a:t>
            </a:r>
          </a:p>
          <a:p>
            <a:pPr marL="82296" indent="0">
              <a:buNone/>
            </a:pPr>
            <a:endParaRPr lang="cs-CZ" sz="2000" dirty="0" smtClean="0"/>
          </a:p>
          <a:p>
            <a:pPr marL="82296" indent="0">
              <a:buNone/>
            </a:pP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Dokument ke stažení na www.nahradnirodina.cz</a:t>
            </a:r>
            <a:endParaRPr lang="cs-CZ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47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  <a:effectLst/>
              </a:rPr>
              <a:t>Problémy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cs-CZ" sz="2000" b="1" dirty="0"/>
              <a:t>PROBLÉM: Nejasný smysl osvojení.</a:t>
            </a:r>
          </a:p>
          <a:p>
            <a:pPr marL="82296" indent="0">
              <a:buNone/>
            </a:pPr>
            <a:endParaRPr lang="cs-CZ" sz="2000" b="1" dirty="0"/>
          </a:p>
          <a:p>
            <a:pPr lvl="0"/>
            <a:r>
              <a:rPr lang="cs-CZ" sz="2000" dirty="0"/>
              <a:t>Neexistuje jasná státní politika osvojování.</a:t>
            </a:r>
          </a:p>
          <a:p>
            <a:pPr lvl="0"/>
            <a:r>
              <a:rPr lang="cs-CZ" sz="2000" dirty="0"/>
              <a:t>Chybí veřejná debata o smyslu adopcí. </a:t>
            </a:r>
          </a:p>
          <a:p>
            <a:pPr lvl="0"/>
            <a:r>
              <a:rPr lang="cs-CZ" sz="2000" dirty="0" smtClean="0"/>
              <a:t>Adopce </a:t>
            </a:r>
            <a:r>
              <a:rPr lang="cs-CZ" sz="2000" dirty="0"/>
              <a:t>není institut NRP.</a:t>
            </a:r>
          </a:p>
          <a:p>
            <a:r>
              <a:rPr lang="cs-CZ" sz="2000" dirty="0"/>
              <a:t>V praxi jde často o hledání „dítěte pro rodiče“ </a:t>
            </a:r>
          </a:p>
          <a:p>
            <a:r>
              <a:rPr lang="cs-CZ" sz="2000" dirty="0"/>
              <a:t>Nedaří se osvojovat děti se zdravotním postižením a děti z menšin.</a:t>
            </a:r>
          </a:p>
          <a:p>
            <a:pPr marL="82296" indent="0">
              <a:buNone/>
            </a:pPr>
            <a:endParaRPr lang="cs-CZ" sz="2000" dirty="0"/>
          </a:p>
          <a:p>
            <a:pPr marL="82296" indent="0">
              <a:buNone/>
            </a:pPr>
            <a:r>
              <a:rPr lang="cs-CZ" sz="2000" b="1" i="1" dirty="0"/>
              <a:t>OPATŘENÍ: Definovat smysl osvojení primárně jako naplnění zájmů a potřeb dítěte.</a:t>
            </a:r>
          </a:p>
          <a:p>
            <a:pPr marL="82296" indent="0">
              <a:buNone/>
            </a:pPr>
            <a:endParaRPr lang="cs-CZ" sz="2000" b="1" dirty="0"/>
          </a:p>
          <a:p>
            <a:pPr lvl="0"/>
            <a:r>
              <a:rPr lang="cs-CZ" sz="2000" i="1" dirty="0"/>
              <a:t>V zákoně definovat osvojení jako nástroj / jeden ze způsobů sociálně-právní </a:t>
            </a:r>
            <a:r>
              <a:rPr lang="cs-CZ" sz="2000" i="1" dirty="0" smtClean="0"/>
              <a:t>ochrany.</a:t>
            </a:r>
          </a:p>
          <a:p>
            <a:pPr lvl="0"/>
            <a:r>
              <a:rPr lang="cs-CZ" sz="2000" i="1" dirty="0" smtClean="0"/>
              <a:t> Doplnit </a:t>
            </a:r>
            <a:r>
              <a:rPr lang="cs-CZ" sz="2000" i="1" dirty="0"/>
              <a:t>§ 794 („Osvojením se rozumí přijetí cizí osoby za vlastní“) následujícím textem: „… a vytvoření vhodného náhradního rodinného prostředí pro děti, které nemohou zůstat v péči biologických rodičů.“</a:t>
            </a:r>
            <a:endParaRPr lang="cs-CZ" sz="2000" dirty="0"/>
          </a:p>
          <a:p>
            <a:pPr lvl="0"/>
            <a:r>
              <a:rPr lang="cs-CZ" sz="2000" i="1" dirty="0" smtClean="0"/>
              <a:t>V</a:t>
            </a:r>
            <a:r>
              <a:rPr lang="cs-CZ" sz="2000" i="1" dirty="0"/>
              <a:t> zákoně definovat otevřené adopce.</a:t>
            </a:r>
            <a:endParaRPr lang="cs-CZ" sz="2000" dirty="0"/>
          </a:p>
          <a:p>
            <a:r>
              <a:rPr lang="cs-CZ" sz="2000" i="1" dirty="0"/>
              <a:t>Primárně naplňovat zájmy a potřeby dítěte a současně respektovat zájem osvojitelů, kterým je naplnění rodičovských potřeb.</a:t>
            </a:r>
            <a:endParaRPr lang="cs-CZ" sz="2000" dirty="0"/>
          </a:p>
          <a:p>
            <a:pPr marL="82296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5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  <a:effectLst/>
              </a:rPr>
              <a:t>Problémy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cs-CZ" sz="2000" b="1" dirty="0"/>
              <a:t>PROBLÉM: Systém je roztříštěný.</a:t>
            </a:r>
          </a:p>
          <a:p>
            <a:pPr marL="82296" indent="0">
              <a:buNone/>
            </a:pPr>
            <a:endParaRPr lang="cs-CZ" sz="2000" b="1" dirty="0"/>
          </a:p>
          <a:p>
            <a:pPr lvl="0"/>
            <a:r>
              <a:rPr lang="cs-CZ" sz="2000" dirty="0"/>
              <a:t>MPSV spravuje OSPOD, sociální služby a ZDVOP.</a:t>
            </a:r>
          </a:p>
          <a:p>
            <a:pPr lvl="0"/>
            <a:r>
              <a:rPr lang="cs-CZ" sz="2000" dirty="0"/>
              <a:t>MŠMT spadají  DDÚ, DD, VÚ a DDŠ. </a:t>
            </a:r>
          </a:p>
          <a:p>
            <a:pPr lvl="0"/>
            <a:r>
              <a:rPr lang="cs-CZ" sz="2000" dirty="0"/>
              <a:t>MZ patří KÚ a DD pro děti do tří let věku.</a:t>
            </a:r>
          </a:p>
          <a:p>
            <a:r>
              <a:rPr lang="cs-CZ" sz="2000" dirty="0"/>
              <a:t>Metodické vedení MPSV nefunguje dostatečně, jednotlivé kraje si vytvářejí vlastní systém a metodiky. </a:t>
            </a:r>
          </a:p>
          <a:p>
            <a:pPr marL="82296" indent="0">
              <a:buNone/>
            </a:pPr>
            <a:endParaRPr lang="cs-CZ" sz="2000" dirty="0"/>
          </a:p>
          <a:p>
            <a:pPr marL="82296" indent="0">
              <a:buNone/>
            </a:pPr>
            <a:r>
              <a:rPr lang="cs-CZ" sz="2000" b="1" i="1" dirty="0"/>
              <a:t>OPATŘENÍ: Sjednotit systém.</a:t>
            </a:r>
            <a:endParaRPr lang="cs-CZ" sz="2000" b="1" dirty="0"/>
          </a:p>
          <a:p>
            <a:pPr lvl="0"/>
            <a:r>
              <a:rPr lang="cs-CZ" sz="2000" i="1" dirty="0"/>
              <a:t>Sloučit NRP pod MPSV, odbor pro NRP. </a:t>
            </a:r>
          </a:p>
          <a:p>
            <a:pPr marL="82296" lvl="0" indent="0">
              <a:buNone/>
            </a:pPr>
            <a:endParaRPr lang="cs-CZ" sz="2000" b="1" dirty="0"/>
          </a:p>
          <a:p>
            <a:pPr marL="82296" lvl="0" indent="0">
              <a:buNone/>
            </a:pPr>
            <a:endParaRPr lang="cs-CZ" sz="2000" b="1" dirty="0"/>
          </a:p>
          <a:p>
            <a:pPr marL="82296" indent="0">
              <a:buNone/>
            </a:pPr>
            <a:r>
              <a:rPr lang="cs-CZ" sz="2000" b="1" dirty="0"/>
              <a:t>PROBLÉM: Roztříštěnost právních úprav.</a:t>
            </a:r>
          </a:p>
          <a:p>
            <a:r>
              <a:rPr lang="cs-CZ" sz="2000" dirty="0"/>
              <a:t>Adopci se věnují zákony: NOZ, ZSPOD, zákon o registrovaném partnerství.</a:t>
            </a:r>
          </a:p>
          <a:p>
            <a:pPr marL="82296" indent="0">
              <a:buNone/>
            </a:pPr>
            <a:endParaRPr lang="cs-CZ" sz="2000" dirty="0"/>
          </a:p>
          <a:p>
            <a:pPr marL="82296" indent="0">
              <a:buNone/>
            </a:pPr>
            <a:r>
              <a:rPr lang="cs-CZ" sz="2000" b="1" i="1" dirty="0"/>
              <a:t>OPATŘENÍ: Sjednotit legislativu.</a:t>
            </a:r>
            <a:endParaRPr lang="cs-CZ" sz="2000" b="1" dirty="0"/>
          </a:p>
          <a:p>
            <a:pPr lvl="0"/>
            <a:r>
              <a:rPr lang="cs-CZ" sz="2000" i="1" dirty="0"/>
              <a:t>Osvojení by mělo být řešeno v jednom zákoně.</a:t>
            </a:r>
            <a:endParaRPr lang="cs-CZ" sz="2000" dirty="0"/>
          </a:p>
          <a:p>
            <a:pPr marL="82296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>
                    <a:lumMod val="50000"/>
                  </a:schemeClr>
                </a:solidFill>
                <a:effectLst/>
              </a:rPr>
              <a:t>Problémy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cs-CZ" sz="2000" b="1" dirty="0"/>
              <a:t>PROBLÉM: Dochází k obcházení systému osvojování</a:t>
            </a:r>
          </a:p>
          <a:p>
            <a:pPr marL="82296" indent="0">
              <a:buNone/>
            </a:pPr>
            <a:endParaRPr lang="cs-CZ" sz="2000" b="1" dirty="0"/>
          </a:p>
          <a:p>
            <a:pPr lvl="0"/>
            <a:r>
              <a:rPr lang="cs-CZ" sz="2000" dirty="0"/>
              <a:t>V krajích se liší doba procesu osvojování.</a:t>
            </a:r>
          </a:p>
          <a:p>
            <a:pPr lvl="0"/>
            <a:r>
              <a:rPr lang="cs-CZ" sz="2000" dirty="0"/>
              <a:t>Část adopcí se odehrává do značné míry mimo dohled OSPOD /přímá adopce/ a primárně v zájmu </a:t>
            </a:r>
            <a:r>
              <a:rPr lang="cs-CZ" sz="2000" dirty="0" smtClean="0"/>
              <a:t>osvojitelů. /obchod s dětmi/</a:t>
            </a:r>
            <a:endParaRPr lang="cs-CZ" sz="2000" dirty="0"/>
          </a:p>
          <a:p>
            <a:r>
              <a:rPr lang="cs-CZ" sz="2000" dirty="0"/>
              <a:t>V krajních případech je systém obcházen tak, že se zájemce o osvojení nepravdivě prohlásí za otce dítěte a dohodne se s matkou, že se dítěte </a:t>
            </a:r>
            <a:r>
              <a:rPr lang="cs-CZ" sz="2000" dirty="0" smtClean="0"/>
              <a:t>vzdá. /obchod s dětmi/</a:t>
            </a:r>
            <a:endParaRPr lang="cs-CZ" sz="2000" dirty="0"/>
          </a:p>
          <a:p>
            <a:pPr marL="82296" indent="0">
              <a:buNone/>
            </a:pPr>
            <a:endParaRPr lang="cs-CZ" sz="2000" dirty="0"/>
          </a:p>
          <a:p>
            <a:pPr marL="82296" indent="0">
              <a:buNone/>
            </a:pPr>
            <a:r>
              <a:rPr lang="cs-CZ" sz="2000" b="1" i="1" dirty="0"/>
              <a:t>OPATŘENÍ: Předcházet obcházení systému</a:t>
            </a:r>
          </a:p>
          <a:p>
            <a:pPr marL="82296" indent="0">
              <a:buNone/>
            </a:pPr>
            <a:endParaRPr lang="cs-CZ" sz="2000" b="1" dirty="0"/>
          </a:p>
          <a:p>
            <a:pPr lvl="0"/>
            <a:r>
              <a:rPr lang="cs-CZ" sz="2000" i="1" dirty="0"/>
              <a:t>Začlenit tzv. přímé adopce do systému osvojování a sociálně-právní ochrany, tak aby pro jejich účastníky platila stejná nebo obdobná pravidla jako pro ostatní žadatele o adopci.</a:t>
            </a:r>
            <a:endParaRPr lang="cs-CZ" sz="2000" dirty="0"/>
          </a:p>
          <a:p>
            <a:pPr lvl="0"/>
            <a:r>
              <a:rPr lang="cs-CZ" sz="2000" i="1" dirty="0"/>
              <a:t>Zrychlit proces osvojování (přípravy, schvalování a zprostředkování) pro žadatele o osvojení.</a:t>
            </a:r>
            <a:endParaRPr lang="cs-CZ" sz="2000" dirty="0"/>
          </a:p>
          <a:p>
            <a:pPr lvl="0"/>
            <a:r>
              <a:rPr lang="cs-CZ" sz="2000" i="1" dirty="0"/>
              <a:t>Nabízet výhody účasti v systému (podpora osvojitelských rodin v procesu výchovy).</a:t>
            </a:r>
            <a:endParaRPr lang="cs-CZ" sz="2000" dirty="0"/>
          </a:p>
          <a:p>
            <a:r>
              <a:rPr lang="cs-CZ" sz="2000" i="1" dirty="0"/>
              <a:t>Legislativně upravit náhradní mateřství.</a:t>
            </a:r>
            <a:endParaRPr lang="cs-CZ" sz="2000" dirty="0"/>
          </a:p>
          <a:p>
            <a:pPr marL="82296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cs-CZ" dirty="0">
                <a:solidFill>
                  <a:prstClr val="white">
                    <a:lumMod val="50000"/>
                  </a:prstClr>
                </a:solidFill>
              </a:rPr>
              <a:t>Setkání je financováno Nadací Sirius.</a:t>
            </a:r>
          </a:p>
          <a:p>
            <a:pPr algn="ctr"/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82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736</TotalTime>
  <Words>1860</Words>
  <Application>Microsoft Office PowerPoint</Application>
  <PresentationFormat>Předvádění na obrazovce (4:3)</PresentationFormat>
  <Paragraphs>349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6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Slunovrat</vt:lpstr>
      <vt:lpstr>1_Slunovrat</vt:lpstr>
      <vt:lpstr>2_Slunovrat</vt:lpstr>
      <vt:lpstr>3_Slunovrat</vt:lpstr>
      <vt:lpstr>4_Slunovrat</vt:lpstr>
      <vt:lpstr>5_Slunovrat</vt:lpstr>
      <vt:lpstr> </vt:lpstr>
      <vt:lpstr>Historie adopcí a legislativa</vt:lpstr>
      <vt:lpstr>Historie adopcí a legislativa</vt:lpstr>
      <vt:lpstr>Osvojování a potřeba změny</vt:lpstr>
      <vt:lpstr>Pracovní skupina</vt:lpstr>
      <vt:lpstr>Výstup pracovní skupiny</vt:lpstr>
      <vt:lpstr>Problémy a opatření</vt:lpstr>
      <vt:lpstr>Problémy a opatření</vt:lpstr>
      <vt:lpstr>Problémy a opatření</vt:lpstr>
      <vt:lpstr>Proces osvojování - schéma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Výchozí principy pro tvorbu modelu</vt:lpstr>
      <vt:lpstr>Model celkového rámce osvojování</vt:lpstr>
      <vt:lpstr>Model procesu osvojování</vt:lpstr>
      <vt:lpstr>Model procesu osvojování</vt:lpstr>
      <vt:lpstr>Otázky k diskusi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Anička</dc:creator>
  <cp:lastModifiedBy>Gabriela Navrátilová</cp:lastModifiedBy>
  <cp:revision>81</cp:revision>
  <cp:lastPrinted>2018-06-20T06:58:29Z</cp:lastPrinted>
  <dcterms:created xsi:type="dcterms:W3CDTF">2017-12-01T08:25:46Z</dcterms:created>
  <dcterms:modified xsi:type="dcterms:W3CDTF">2018-06-20T06:58:55Z</dcterms:modified>
</cp:coreProperties>
</file>