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9"/>
  </p:handoutMasterIdLst>
  <p:sldIdLst>
    <p:sldId id="258" r:id="rId2"/>
    <p:sldId id="281" r:id="rId3"/>
    <p:sldId id="282" r:id="rId4"/>
    <p:sldId id="283" r:id="rId5"/>
    <p:sldId id="284" r:id="rId6"/>
    <p:sldId id="286" r:id="rId7"/>
    <p:sldId id="285" r:id="rId8"/>
  </p:sldIdLst>
  <p:sldSz cx="9144000" cy="6858000" type="screen4x3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28" autoAdjust="0"/>
    <p:restoredTop sz="94660"/>
  </p:normalViewPr>
  <p:slideViewPr>
    <p:cSldViewPr>
      <p:cViewPr>
        <p:scale>
          <a:sx n="76" d="100"/>
          <a:sy n="76" d="100"/>
        </p:scale>
        <p:origin x="-1854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43" cy="496333"/>
          </a:xfrm>
          <a:prstGeom prst="rect">
            <a:avLst/>
          </a:prstGeom>
        </p:spPr>
        <p:txBody>
          <a:bodyPr vert="horz" lIns="90571" tIns="45286" rIns="90571" bIns="45286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64" y="0"/>
            <a:ext cx="2946443" cy="496333"/>
          </a:xfrm>
          <a:prstGeom prst="rect">
            <a:avLst/>
          </a:prstGeom>
        </p:spPr>
        <p:txBody>
          <a:bodyPr vert="horz" lIns="90571" tIns="45286" rIns="90571" bIns="45286" rtlCol="0"/>
          <a:lstStyle>
            <a:lvl1pPr algn="r">
              <a:defRPr sz="1200"/>
            </a:lvl1pPr>
          </a:lstStyle>
          <a:p>
            <a:fld id="{A77DCEBC-C61F-40B7-B217-7AE0AB0AF1F5}" type="datetimeFigureOut">
              <a:rPr lang="cs-CZ" smtClean="0"/>
              <a:pPr/>
              <a:t>5.12.2017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30317"/>
            <a:ext cx="2946443" cy="496332"/>
          </a:xfrm>
          <a:prstGeom prst="rect">
            <a:avLst/>
          </a:prstGeom>
        </p:spPr>
        <p:txBody>
          <a:bodyPr vert="horz" lIns="90571" tIns="45286" rIns="90571" bIns="45286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64" y="9430317"/>
            <a:ext cx="2946443" cy="496332"/>
          </a:xfrm>
          <a:prstGeom prst="rect">
            <a:avLst/>
          </a:prstGeom>
        </p:spPr>
        <p:txBody>
          <a:bodyPr vert="horz" lIns="90571" tIns="45286" rIns="90571" bIns="45286" rtlCol="0" anchor="b"/>
          <a:lstStyle>
            <a:lvl1pPr algn="r">
              <a:defRPr sz="1200"/>
            </a:lvl1pPr>
          </a:lstStyle>
          <a:p>
            <a:fld id="{F095A354-5A6E-4A13-BEE1-3F8E255B1AC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16192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C94D7-DC48-4F9E-8D0D-6A720B9102A5}" type="datetimeFigureOut">
              <a:rPr lang="cs-CZ"/>
              <a:pPr>
                <a:defRPr/>
              </a:pPr>
              <a:t>5.12.2017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4AE9C-5F17-4923-B5C0-DF0A79C8C3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49D45-8008-4402-9485-4790CF414602}" type="datetimeFigureOut">
              <a:rPr lang="cs-CZ"/>
              <a:pPr>
                <a:defRPr/>
              </a:pPr>
              <a:t>5.12.2017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3B9BE-700B-4036-B3ED-6C263B81E7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E0CEC-5166-4BA7-B249-F54564028310}" type="datetimeFigureOut">
              <a:rPr lang="cs-CZ"/>
              <a:pPr>
                <a:defRPr/>
              </a:pPr>
              <a:t>5.12.2017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538EE-F61C-4B66-BCE8-B69E9DFB32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96DC0-F339-46FF-B353-016B1E03D7D9}" type="datetimeFigureOut">
              <a:rPr lang="cs-CZ"/>
              <a:pPr>
                <a:defRPr/>
              </a:pPr>
              <a:t>5.12.2017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3F48E-A8D5-4EB7-885D-6D02D46B3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78824-E4AF-40BD-A395-330DE89E4CDC}" type="datetimeFigureOut">
              <a:rPr lang="cs-CZ"/>
              <a:pPr>
                <a:defRPr/>
              </a:pPr>
              <a:t>5.12.2017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32005-0AA5-4A08-842A-FCADA909C7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5BB1B-EBD8-4E9C-82C7-B7D2E38AB706}" type="datetimeFigureOut">
              <a:rPr lang="cs-CZ"/>
              <a:pPr>
                <a:defRPr/>
              </a:pPr>
              <a:t>5.12.2017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416F2-53ED-4825-8259-183F60C477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6A485-549D-4942-BC03-5F8807BDAF75}" type="datetimeFigureOut">
              <a:rPr lang="cs-CZ"/>
              <a:pPr>
                <a:defRPr/>
              </a:pPr>
              <a:t>5.12.2017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D36D8-1F97-4E2A-A794-9B286C93C2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3DC97-11BC-4E03-9824-BA66879113A2}" type="datetimeFigureOut">
              <a:rPr lang="cs-CZ"/>
              <a:pPr>
                <a:defRPr/>
              </a:pPr>
              <a:t>5.12.2017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9EFC3-6EEA-4781-AF07-5C0B919554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ED3C7-BFA1-4297-86C1-A39627CC5AE5}" type="datetimeFigureOut">
              <a:rPr lang="cs-CZ"/>
              <a:pPr>
                <a:defRPr/>
              </a:pPr>
              <a:t>5.12.2017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E1831-EE60-45CD-A2A9-C5B9E19F0F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B5FE9-891D-4D77-8CDE-8462A7F7D78C}" type="datetimeFigureOut">
              <a:rPr lang="cs-CZ"/>
              <a:pPr>
                <a:defRPr/>
              </a:pPr>
              <a:t>5.12.2017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3DDE4-47B0-46E0-9F0D-AD7DA7D587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2B52A-FAA1-4533-8761-359E9EAFACB2}" type="datetimeFigureOut">
              <a:rPr lang="cs-CZ"/>
              <a:pPr>
                <a:defRPr/>
              </a:pPr>
              <a:t>5.12.2017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45608-8AA6-45AF-9BC6-2E30E1358E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049BEB5-3C1C-40F9-A38F-39691F837D37}" type="datetimeFigureOut">
              <a:rPr lang="cs-CZ"/>
              <a:pPr>
                <a:defRPr/>
              </a:pPr>
              <a:t>5.12.2017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411D379-0E4F-4825-A617-22CC53EFAC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://www.nahradnirodina.cz/" TargetMode="External"/><Relationship Id="rId7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hyperlink" Target="http://www.centrumpodporycz/" TargetMode="External"/><Relationship Id="rId4" Type="http://schemas.openxmlformats.org/officeDocument/2006/relationships/hyperlink" Target="http://www.nadacesirius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ntrumpodpory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12775" y="1989138"/>
            <a:ext cx="7847013" cy="4103687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b="1" kern="1200" dirty="0" smtClean="0"/>
              <a:t/>
            </a:r>
            <a:br>
              <a:rPr lang="cs-CZ" sz="2800" b="1" kern="1200" dirty="0" smtClean="0"/>
            </a:br>
            <a:r>
              <a:rPr lang="cs-CZ" sz="2800" b="1" kern="1200" dirty="0"/>
              <a:t>Výstupy a závěry </a:t>
            </a:r>
            <a:r>
              <a:rPr lang="cs-CZ" sz="2800" b="1" kern="1200" dirty="0" smtClean="0"/>
              <a:t>výzkumu na téma osvojení v Dánsku, Anglii a České republice</a:t>
            </a:r>
            <a:r>
              <a:rPr lang="cs-CZ" sz="2800" b="1" kern="1200" dirty="0"/>
              <a:t/>
            </a:r>
            <a:br>
              <a:rPr lang="cs-CZ" sz="2800" b="1" kern="1200" dirty="0"/>
            </a:br>
            <a:r>
              <a:rPr lang="cs-CZ" sz="2800" b="1" kern="1200" dirty="0" smtClean="0"/>
              <a:t>     </a:t>
            </a:r>
            <a:br>
              <a:rPr lang="cs-CZ" sz="2800" b="1" kern="1200" dirty="0" smtClean="0"/>
            </a:br>
            <a:r>
              <a:rPr lang="cs-CZ" sz="2800" b="1" kern="1200" dirty="0" smtClean="0"/>
              <a:t/>
            </a:r>
            <a:br>
              <a:rPr lang="cs-CZ" sz="2800" b="1" kern="1200" dirty="0" smtClean="0"/>
            </a:br>
            <a:r>
              <a:rPr lang="cs-CZ" sz="2800" b="1" kern="1200" dirty="0" smtClean="0"/>
              <a:t/>
            </a:r>
            <a:br>
              <a:rPr lang="cs-CZ" sz="2800" b="1" kern="1200" dirty="0" smtClean="0"/>
            </a:br>
            <a:endParaRPr lang="cs-CZ" sz="2800" b="1" kern="1200" dirty="0"/>
          </a:p>
        </p:txBody>
      </p:sp>
      <p:sp>
        <p:nvSpPr>
          <p:cNvPr id="13314" name="Podnadpis 2"/>
          <p:cNvSpPr>
            <a:spLocks noGrp="1"/>
          </p:cNvSpPr>
          <p:nvPr>
            <p:ph type="subTitle" idx="4294967295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cs-CZ" sz="1100" i="1" dirty="0"/>
              <a:t>Konference je financována Nadací Sirius</a:t>
            </a:r>
            <a:endParaRPr lang="cs-CZ" sz="1100" dirty="0"/>
          </a:p>
        </p:txBody>
      </p:sp>
      <p:sp>
        <p:nvSpPr>
          <p:cNvPr id="13315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3316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2775" y="620713"/>
            <a:ext cx="7847013" cy="137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3318" name="TextovéPole 5"/>
          <p:cNvSpPr txBox="1">
            <a:spLocks noChangeArrowheads="1"/>
          </p:cNvSpPr>
          <p:nvPr/>
        </p:nvSpPr>
        <p:spPr bwMode="auto">
          <a:xfrm>
            <a:off x="611188" y="4365625"/>
            <a:ext cx="7847012" cy="1369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dirty="0">
              <a:latin typeface="Calibri" pitchFamily="34" charset="0"/>
            </a:endParaRPr>
          </a:p>
          <a:p>
            <a:endParaRPr lang="cs-CZ" dirty="0">
              <a:latin typeface="Calibri" pitchFamily="34" charset="0"/>
            </a:endParaRPr>
          </a:p>
          <a:p>
            <a:endParaRPr lang="cs-CZ" dirty="0">
              <a:latin typeface="Calibri" pitchFamily="34" charset="0"/>
            </a:endParaRPr>
          </a:p>
          <a:p>
            <a:endParaRPr lang="cs-CZ" dirty="0">
              <a:latin typeface="Calibri" pitchFamily="34" charset="0"/>
            </a:endParaRPr>
          </a:p>
          <a:p>
            <a:r>
              <a:rPr lang="cs-CZ" sz="1100" dirty="0">
                <a:latin typeface="Calibri" pitchFamily="34" charset="0"/>
              </a:rPr>
              <a:t>      </a:t>
            </a:r>
            <a:r>
              <a:rPr lang="cs-CZ" sz="1100" dirty="0">
                <a:latin typeface="Calibri" pitchFamily="34" charset="0"/>
                <a:hlinkClick r:id="rId3"/>
              </a:rPr>
              <a:t>www.nahradnirodina.cz</a:t>
            </a:r>
            <a:r>
              <a:rPr lang="cs-CZ" sz="1100" dirty="0">
                <a:latin typeface="Calibri" pitchFamily="34" charset="0"/>
              </a:rPr>
              <a:t>                                                  </a:t>
            </a:r>
            <a:r>
              <a:rPr lang="cs-CZ" sz="1100" dirty="0" smtClean="0">
                <a:latin typeface="Calibri" pitchFamily="34" charset="0"/>
              </a:rPr>
              <a:t>    </a:t>
            </a:r>
            <a:r>
              <a:rPr lang="cs-CZ" sz="1100" dirty="0">
                <a:latin typeface="Calibri" pitchFamily="34" charset="0"/>
                <a:hlinkClick r:id="rId4"/>
              </a:rPr>
              <a:t>www.nadacesirius.cz</a:t>
            </a:r>
            <a:r>
              <a:rPr lang="cs-CZ" sz="1100" dirty="0">
                <a:latin typeface="Calibri" pitchFamily="34" charset="0"/>
              </a:rPr>
              <a:t>                                                      </a:t>
            </a:r>
            <a:r>
              <a:rPr lang="cs-CZ" sz="1100" dirty="0" smtClean="0">
                <a:latin typeface="Calibri" pitchFamily="34" charset="0"/>
              </a:rPr>
              <a:t> </a:t>
            </a:r>
            <a:r>
              <a:rPr lang="cs-CZ" sz="1100" dirty="0" smtClean="0">
                <a:latin typeface="Calibri" pitchFamily="34" charset="0"/>
                <a:hlinkClick r:id="rId5"/>
              </a:rPr>
              <a:t>www.centrumpodpory.cz</a:t>
            </a:r>
            <a:endParaRPr lang="cs-CZ" sz="1100" dirty="0">
              <a:latin typeface="Calibri" pitchFamily="34" charset="0"/>
            </a:endParaRPr>
          </a:p>
        </p:txBody>
      </p:sp>
      <p:pic>
        <p:nvPicPr>
          <p:cNvPr id="13319" name="obrázek 3" descr="logo Centrum podpory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64388" y="4437063"/>
            <a:ext cx="909637" cy="93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3" descr="F:\MARTINA\Konference CR vyzkum 13.11.2014\Prezentace\logo snrp male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47738" y="4464050"/>
            <a:ext cx="1247775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Renata\Desktop\Projekty\CP NRP\CPNRP_2015_2018\logo_nadace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7185" y="4437063"/>
            <a:ext cx="1138192" cy="93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Podnadpis 2"/>
          <p:cNvSpPr>
            <a:spLocks noGrp="1"/>
          </p:cNvSpPr>
          <p:nvPr>
            <p:ph idx="1"/>
          </p:nvPr>
        </p:nvSpPr>
        <p:spPr>
          <a:xfrm>
            <a:off x="457200" y="836614"/>
            <a:ext cx="8219255" cy="5289550"/>
          </a:xfrm>
          <a:solidFill>
            <a:srgbClr val="F0D9D9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  <a:defRPr/>
            </a:pPr>
            <a:endParaRPr lang="cs-CZ" sz="1100" b="1" dirty="0" smtClean="0"/>
          </a:p>
          <a:p>
            <a:pPr marL="0" indent="0" algn="ctr">
              <a:buNone/>
              <a:defRPr/>
            </a:pPr>
            <a:r>
              <a:rPr lang="cs-CZ" altLang="cs-CZ" sz="2000" b="1" dirty="0" smtClean="0">
                <a:solidFill>
                  <a:schemeClr val="tx2"/>
                </a:solidFill>
              </a:rPr>
              <a:t>Centrum </a:t>
            </a:r>
            <a:r>
              <a:rPr lang="cs-CZ" altLang="cs-CZ" sz="2000" b="1" dirty="0">
                <a:solidFill>
                  <a:schemeClr val="tx2"/>
                </a:solidFill>
              </a:rPr>
              <a:t>podpory, o. p. s. </a:t>
            </a:r>
            <a:endParaRPr lang="cs-CZ" sz="2000" b="1" dirty="0"/>
          </a:p>
          <a:p>
            <a:pPr marL="0" indent="0">
              <a:buNone/>
              <a:defRPr/>
            </a:pPr>
            <a:endParaRPr lang="cs-CZ" sz="1100" b="1" dirty="0" smtClean="0"/>
          </a:p>
          <a:p>
            <a:pPr marL="0" indent="0">
              <a:buNone/>
              <a:defRPr/>
            </a:pPr>
            <a:r>
              <a:rPr lang="cs-CZ" sz="1800" dirty="0"/>
              <a:t>Založeno Nadací </a:t>
            </a:r>
            <a:r>
              <a:rPr lang="cs-CZ" sz="1800" dirty="0" err="1"/>
              <a:t>Sirius</a:t>
            </a:r>
            <a:r>
              <a:rPr lang="cs-CZ" sz="1800" dirty="0"/>
              <a:t> s posláním systematicky mapovat, aktivně vyhledávat a šířit dobrou praxi v oblasti náhradní rodinné péče.  Podporovat a prohlubovat vzájemnou spolupráce a sdílení informací mezi organizacemi zabývajícími se náhradní rodinnou péčí.</a:t>
            </a:r>
            <a:r>
              <a:rPr lang="cs-CZ" altLang="cs-CZ" sz="1800" b="1" dirty="0">
                <a:solidFill>
                  <a:schemeClr val="accent2"/>
                </a:solidFill>
              </a:rPr>
              <a:t/>
            </a:r>
            <a:br>
              <a:rPr lang="cs-CZ" altLang="cs-CZ" sz="1800" b="1" dirty="0">
                <a:solidFill>
                  <a:schemeClr val="accent2"/>
                </a:solidFill>
              </a:rPr>
            </a:br>
            <a:endParaRPr lang="cs-CZ" altLang="cs-CZ" sz="1800" b="1" dirty="0">
              <a:solidFill>
                <a:schemeClr val="accent2"/>
              </a:solidFill>
            </a:endParaRPr>
          </a:p>
          <a:p>
            <a:pPr marL="0" indent="0">
              <a:buNone/>
              <a:defRPr/>
            </a:pPr>
            <a:r>
              <a:rPr lang="cs-CZ" sz="1800" b="1" u="sng" dirty="0" smtClean="0"/>
              <a:t>Realizované </a:t>
            </a:r>
            <a:r>
              <a:rPr lang="cs-CZ" sz="1800" b="1" u="sng" dirty="0"/>
              <a:t>projekty:</a:t>
            </a:r>
          </a:p>
          <a:p>
            <a:pPr>
              <a:defRPr/>
            </a:pPr>
            <a:r>
              <a:rPr lang="cs-CZ" sz="1800" dirty="0"/>
              <a:t>Centrum podpory náhradní rodinné </a:t>
            </a:r>
            <a:r>
              <a:rPr lang="cs-CZ" sz="1800" dirty="0" smtClean="0"/>
              <a:t>péče I </a:t>
            </a:r>
            <a:r>
              <a:rPr lang="cs-CZ" sz="1800" dirty="0"/>
              <a:t>(2011 – 2015) - </a:t>
            </a:r>
            <a:r>
              <a:rPr lang="cs-CZ" sz="1800" dirty="0" smtClean="0"/>
              <a:t>ve </a:t>
            </a:r>
            <a:r>
              <a:rPr lang="cs-CZ" sz="1800" dirty="0"/>
              <a:t>spolupráci se Střediskem náhradní rodinné péče.</a:t>
            </a:r>
          </a:p>
          <a:p>
            <a:pPr marL="0" indent="0">
              <a:buNone/>
              <a:defRPr/>
            </a:pPr>
            <a:endParaRPr lang="cs-CZ" sz="1800" u="sng" dirty="0" smtClean="0"/>
          </a:p>
          <a:p>
            <a:pPr marL="0" indent="0">
              <a:buNone/>
              <a:defRPr/>
            </a:pPr>
            <a:r>
              <a:rPr lang="cs-CZ" sz="1800" b="1" u="sng" dirty="0" smtClean="0"/>
              <a:t>Projekty </a:t>
            </a:r>
            <a:r>
              <a:rPr lang="cs-CZ" sz="1800" b="1" u="sng" dirty="0"/>
              <a:t>v realizaci:</a:t>
            </a:r>
          </a:p>
          <a:p>
            <a:pPr>
              <a:defRPr/>
            </a:pPr>
            <a:r>
              <a:rPr lang="cs-CZ" sz="1800" dirty="0"/>
              <a:t>Centrum podpory náhradní rodinné </a:t>
            </a:r>
            <a:r>
              <a:rPr lang="cs-CZ" sz="1800" dirty="0" smtClean="0"/>
              <a:t>péče II </a:t>
            </a:r>
            <a:r>
              <a:rPr lang="cs-CZ" sz="1800" dirty="0"/>
              <a:t>(2015 – </a:t>
            </a:r>
            <a:r>
              <a:rPr lang="cs-CZ" sz="1800" dirty="0" smtClean="0"/>
              <a:t>2018) - ve </a:t>
            </a:r>
            <a:r>
              <a:rPr lang="cs-CZ" sz="1800" dirty="0"/>
              <a:t>spolupráci se Střediskem náhradní rodinné </a:t>
            </a:r>
            <a:r>
              <a:rPr lang="cs-CZ" sz="1800" dirty="0" smtClean="0"/>
              <a:t>péče</a:t>
            </a:r>
            <a:endParaRPr lang="cs-CZ" sz="1800" dirty="0"/>
          </a:p>
          <a:p>
            <a:pPr>
              <a:defRPr/>
            </a:pPr>
            <a:r>
              <a:rPr lang="cs-CZ" sz="1800" dirty="0" smtClean="0"/>
              <a:t>Kontakt dětí v NRP s jejich rodiči (2016 – 2019) – ve spolupráci s </a:t>
            </a:r>
            <a:r>
              <a:rPr lang="cs-CZ" sz="1800" dirty="0" err="1" smtClean="0"/>
              <a:t>Amalthea</a:t>
            </a:r>
            <a:r>
              <a:rPr lang="cs-CZ" sz="1800" dirty="0" smtClean="0"/>
              <a:t> </a:t>
            </a:r>
            <a:r>
              <a:rPr lang="cs-CZ" sz="1800" dirty="0" err="1" smtClean="0"/>
              <a:t>z.s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4339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0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3" name="Podnadpis 2"/>
          <p:cNvSpPr txBox="1">
            <a:spLocks/>
          </p:cNvSpPr>
          <p:nvPr/>
        </p:nvSpPr>
        <p:spPr bwMode="auto">
          <a:xfrm>
            <a:off x="460375" y="571500"/>
            <a:ext cx="821608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1100" i="1" dirty="0">
                <a:latin typeface="+mn-lt"/>
              </a:rPr>
              <a:t>Výstupy a závěry </a:t>
            </a:r>
            <a:r>
              <a:rPr lang="cs-CZ" sz="1100" i="1" dirty="0" smtClean="0">
                <a:latin typeface="+mn-lt"/>
              </a:rPr>
              <a:t>výzkumu na téma osvojení v Dánsku, Anglii a České republice</a:t>
            </a:r>
            <a:endParaRPr lang="cs-CZ" sz="1100" i="1" dirty="0">
              <a:latin typeface="+mn-lt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 bwMode="auto">
          <a:xfrm>
            <a:off x="460374" y="6092825"/>
            <a:ext cx="8216081" cy="265112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cs-CZ" sz="1100" i="1" kern="0" dirty="0" smtClean="0"/>
              <a:t>Konference je financována Nadací Sirius</a:t>
            </a:r>
            <a:endParaRPr lang="cs-CZ" sz="1100" kern="0" dirty="0"/>
          </a:p>
        </p:txBody>
      </p:sp>
    </p:spTree>
    <p:extLst>
      <p:ext uri="{BB962C8B-B14F-4D97-AF65-F5344CB8AC3E}">
        <p14:creationId xmlns:p14="http://schemas.microsoft.com/office/powerpoint/2010/main" val="319795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Podnadpis 2"/>
          <p:cNvSpPr>
            <a:spLocks noGrp="1"/>
          </p:cNvSpPr>
          <p:nvPr>
            <p:ph idx="1"/>
          </p:nvPr>
        </p:nvSpPr>
        <p:spPr>
          <a:xfrm>
            <a:off x="457200" y="836614"/>
            <a:ext cx="8219255" cy="5289550"/>
          </a:xfrm>
          <a:solidFill>
            <a:srgbClr val="F0D9D9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  <a:defRPr/>
            </a:pPr>
            <a:endParaRPr lang="cs-CZ" sz="1100" b="1" dirty="0" smtClean="0"/>
          </a:p>
          <a:p>
            <a:pPr marL="0" indent="0" algn="ctr">
              <a:buNone/>
              <a:defRPr/>
            </a:pPr>
            <a:r>
              <a:rPr lang="cs-CZ" altLang="cs-CZ" sz="2000" b="1" dirty="0" smtClean="0">
                <a:solidFill>
                  <a:schemeClr val="accent2"/>
                </a:solidFill>
              </a:rPr>
              <a:t>PROJEKT </a:t>
            </a:r>
            <a:r>
              <a:rPr lang="cs-CZ" altLang="cs-CZ" sz="2000" b="1" dirty="0">
                <a:solidFill>
                  <a:schemeClr val="accent2"/>
                </a:solidFill>
              </a:rPr>
              <a:t>CENTRUM PODPORY NÁHRADNÍ RODINNÉ PÉČE II.</a:t>
            </a:r>
            <a:endParaRPr lang="cs-CZ" sz="2000" b="1" dirty="0" smtClean="0"/>
          </a:p>
          <a:p>
            <a:pPr marL="0" indent="0">
              <a:buNone/>
              <a:defRPr/>
            </a:pPr>
            <a:endParaRPr lang="cs-CZ" sz="1100" b="1" dirty="0"/>
          </a:p>
          <a:p>
            <a:pPr marL="0" indent="0">
              <a:buNone/>
              <a:defRPr/>
            </a:pPr>
            <a:r>
              <a:rPr lang="cs-CZ" sz="1800" b="1" dirty="0" smtClean="0"/>
              <a:t>Popis </a:t>
            </a:r>
            <a:r>
              <a:rPr lang="cs-CZ" sz="1800" b="1" dirty="0"/>
              <a:t>projektu:</a:t>
            </a:r>
          </a:p>
          <a:p>
            <a:pPr marL="0" indent="0">
              <a:buNone/>
              <a:defRPr/>
            </a:pPr>
            <a:endParaRPr lang="cs-CZ" sz="1800" b="1" dirty="0"/>
          </a:p>
          <a:p>
            <a:pPr>
              <a:defRPr/>
            </a:pPr>
            <a:r>
              <a:rPr lang="cs-CZ" sz="1800" dirty="0"/>
              <a:t>Projekt Centrum podpory náhradní rodinné péče </a:t>
            </a:r>
            <a:r>
              <a:rPr lang="cs-CZ" sz="1800" dirty="0" smtClean="0"/>
              <a:t>II</a:t>
            </a:r>
            <a:r>
              <a:rPr lang="cs-CZ" sz="1800" dirty="0"/>
              <a:t> </a:t>
            </a:r>
            <a:r>
              <a:rPr lang="cs-CZ" sz="1800" dirty="0" smtClean="0"/>
              <a:t> </a:t>
            </a:r>
            <a:r>
              <a:rPr lang="cs-CZ" sz="1800" dirty="0"/>
              <a:t>navazuje na pilotní projekt Centrum podpory náhradní rodinné péče </a:t>
            </a:r>
            <a:r>
              <a:rPr lang="cs-CZ" sz="1800" dirty="0" smtClean="0"/>
              <a:t>I </a:t>
            </a:r>
            <a:r>
              <a:rPr lang="cs-CZ" sz="1800" dirty="0"/>
              <a:t>a dále ho rozvíjí. Čerpá z výsledků a doporučení českého a zahraničního výzkumu realizovaného v rámci tohoto projektu.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>
              <a:defRPr/>
            </a:pPr>
            <a:r>
              <a:rPr lang="cs-CZ" sz="1800" dirty="0"/>
              <a:t>Cílem projektu je pokračovat v systematickém a komplexním pojímání problematiky náhradní rodinné péče se zaměřením především na téma </a:t>
            </a:r>
            <a:r>
              <a:rPr lang="cs-CZ" sz="1800" b="1" dirty="0"/>
              <a:t>Osvojení</a:t>
            </a:r>
            <a:r>
              <a:rPr lang="cs-CZ" sz="1800" dirty="0"/>
              <a:t> a </a:t>
            </a:r>
            <a:r>
              <a:rPr lang="cs-CZ" sz="1800" b="1" dirty="0"/>
              <a:t>Zdravotně znevýhodněné děti</a:t>
            </a:r>
            <a:r>
              <a:rPr lang="cs-CZ" sz="1800" dirty="0"/>
              <a:t>. </a:t>
            </a:r>
          </a:p>
          <a:p>
            <a:pPr>
              <a:defRPr/>
            </a:pPr>
            <a:endParaRPr lang="cs-CZ" sz="1800" dirty="0"/>
          </a:p>
          <a:p>
            <a:pPr>
              <a:defRPr/>
            </a:pPr>
            <a:r>
              <a:rPr lang="cs-CZ" sz="1800" dirty="0"/>
              <a:t>Termín realizace projektu: 9/2015 – 12/2018.</a:t>
            </a:r>
          </a:p>
          <a:p>
            <a:pPr marL="0" indent="0">
              <a:buNone/>
            </a:pPr>
            <a:endParaRPr lang="cs-CZ" sz="1100" dirty="0"/>
          </a:p>
        </p:txBody>
      </p:sp>
      <p:sp>
        <p:nvSpPr>
          <p:cNvPr id="14339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0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3" name="Podnadpis 2"/>
          <p:cNvSpPr txBox="1">
            <a:spLocks/>
          </p:cNvSpPr>
          <p:nvPr/>
        </p:nvSpPr>
        <p:spPr bwMode="auto">
          <a:xfrm>
            <a:off x="460375" y="571500"/>
            <a:ext cx="821608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1100" i="1" dirty="0"/>
              <a:t>Výstupy a závěry výzkumu na téma osvojení v Dánsku, Anglii a České republice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 bwMode="auto">
          <a:xfrm>
            <a:off x="460374" y="6092825"/>
            <a:ext cx="8216081" cy="265112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cs-CZ" sz="1100" i="1" kern="0" dirty="0" smtClean="0"/>
              <a:t>Konference je financována Nadací Sirius</a:t>
            </a:r>
            <a:endParaRPr lang="cs-CZ" sz="1100" kern="0" dirty="0"/>
          </a:p>
        </p:txBody>
      </p:sp>
    </p:spTree>
    <p:extLst>
      <p:ext uri="{BB962C8B-B14F-4D97-AF65-F5344CB8AC3E}">
        <p14:creationId xmlns:p14="http://schemas.microsoft.com/office/powerpoint/2010/main" val="223337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Podnadpis 2"/>
          <p:cNvSpPr>
            <a:spLocks noGrp="1"/>
          </p:cNvSpPr>
          <p:nvPr>
            <p:ph idx="1"/>
          </p:nvPr>
        </p:nvSpPr>
        <p:spPr>
          <a:xfrm>
            <a:off x="457200" y="836614"/>
            <a:ext cx="8219255" cy="5289550"/>
          </a:xfrm>
          <a:solidFill>
            <a:srgbClr val="F0D9D9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  <a:defRPr/>
            </a:pPr>
            <a:endParaRPr lang="cs-CZ" sz="1100" b="1" dirty="0" smtClean="0"/>
          </a:p>
          <a:p>
            <a:pPr marL="0" indent="0" algn="ctr">
              <a:buNone/>
              <a:defRPr/>
            </a:pPr>
            <a:r>
              <a:rPr lang="cs-CZ" altLang="cs-CZ" sz="2000" b="1" dirty="0" smtClean="0">
                <a:solidFill>
                  <a:schemeClr val="accent2"/>
                </a:solidFill>
              </a:rPr>
              <a:t>PROJEKT </a:t>
            </a:r>
            <a:r>
              <a:rPr lang="cs-CZ" altLang="cs-CZ" sz="2000" b="1" dirty="0">
                <a:solidFill>
                  <a:schemeClr val="accent2"/>
                </a:solidFill>
              </a:rPr>
              <a:t>CENTRUM PODPORY NÁHRADNÍ RODINNÉ PÉČE II.</a:t>
            </a:r>
            <a:endParaRPr lang="cs-CZ" sz="2000" b="1" dirty="0" smtClean="0"/>
          </a:p>
          <a:p>
            <a:pPr marL="0" indent="0">
              <a:buNone/>
              <a:defRPr/>
            </a:pPr>
            <a:endParaRPr lang="cs-CZ" sz="1100" b="1" dirty="0" smtClean="0"/>
          </a:p>
          <a:p>
            <a:pPr marL="0" indent="0">
              <a:buNone/>
              <a:defRPr/>
            </a:pPr>
            <a:r>
              <a:rPr lang="cs-CZ" sz="1800" b="1" dirty="0"/>
              <a:t>Hlavní cíle projektu</a:t>
            </a:r>
            <a:r>
              <a:rPr lang="cs-CZ" sz="1800" b="1" dirty="0" smtClean="0"/>
              <a:t>:</a:t>
            </a:r>
          </a:p>
          <a:p>
            <a:pPr marL="0" indent="0">
              <a:buNone/>
              <a:defRPr/>
            </a:pPr>
            <a:endParaRPr lang="cs-CZ" sz="1800" b="1" dirty="0"/>
          </a:p>
          <a:p>
            <a:pPr>
              <a:defRPr/>
            </a:pPr>
            <a:r>
              <a:rPr lang="cs-CZ" sz="1800" dirty="0"/>
              <a:t>Navrhnout model podpory osvojitelských </a:t>
            </a:r>
            <a:r>
              <a:rPr lang="cs-CZ" sz="1800" dirty="0" smtClean="0"/>
              <a:t>rodin</a:t>
            </a:r>
            <a:endParaRPr lang="cs-CZ" sz="1800" dirty="0"/>
          </a:p>
          <a:p>
            <a:pPr>
              <a:defRPr/>
            </a:pPr>
            <a:r>
              <a:rPr lang="cs-CZ" sz="1800" dirty="0"/>
              <a:t>Navrhnout model náhradní rodinné péče pro zdravotně znevýhodněné </a:t>
            </a:r>
            <a:r>
              <a:rPr lang="cs-CZ" sz="1800" dirty="0" smtClean="0"/>
              <a:t>děti</a:t>
            </a:r>
            <a:endParaRPr lang="cs-CZ" sz="1800" dirty="0"/>
          </a:p>
          <a:p>
            <a:pPr>
              <a:defRPr/>
            </a:pPr>
            <a:r>
              <a:rPr lang="cs-CZ" sz="1800" dirty="0"/>
              <a:t>Rozvíjet komunikaci a spolupráci mezi OSPOD a neziskovými organizacemi v oblasti náhradní rodinné </a:t>
            </a:r>
            <a:r>
              <a:rPr lang="cs-CZ" sz="1800" dirty="0" smtClean="0"/>
              <a:t>péče</a:t>
            </a:r>
            <a:endParaRPr lang="cs-CZ" sz="1800" dirty="0"/>
          </a:p>
          <a:p>
            <a:pPr>
              <a:defRPr/>
            </a:pPr>
            <a:r>
              <a:rPr lang="cs-CZ" sz="1800" dirty="0"/>
              <a:t>Sdílet dobrou praxi mezi neziskovými organizacemi v oblasti náhradní rodinné </a:t>
            </a:r>
            <a:r>
              <a:rPr lang="cs-CZ" sz="1800" dirty="0" smtClean="0"/>
              <a:t>péče</a:t>
            </a:r>
            <a:endParaRPr lang="cs-CZ" sz="1800" dirty="0"/>
          </a:p>
          <a:p>
            <a:pPr>
              <a:defRPr/>
            </a:pPr>
            <a:r>
              <a:rPr lang="cs-CZ" sz="1800" dirty="0"/>
              <a:t>Podporovat zdravý vývoj dětí v náhradní rodinné péče</a:t>
            </a:r>
          </a:p>
          <a:p>
            <a:pPr marL="0" indent="0">
              <a:buNone/>
            </a:pPr>
            <a:endParaRPr lang="cs-CZ" sz="1100" dirty="0"/>
          </a:p>
        </p:txBody>
      </p:sp>
      <p:sp>
        <p:nvSpPr>
          <p:cNvPr id="14339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0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3" name="Podnadpis 2"/>
          <p:cNvSpPr txBox="1">
            <a:spLocks/>
          </p:cNvSpPr>
          <p:nvPr/>
        </p:nvSpPr>
        <p:spPr bwMode="auto">
          <a:xfrm>
            <a:off x="460375" y="571500"/>
            <a:ext cx="821608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1100" i="1" dirty="0"/>
              <a:t>Výstupy a závěry výzkumu na téma osvojení v Dánsku, Anglii a České republice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 bwMode="auto">
          <a:xfrm>
            <a:off x="460374" y="6092825"/>
            <a:ext cx="8216081" cy="265112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cs-CZ" sz="1100" i="1" kern="0" dirty="0" smtClean="0"/>
              <a:t>Konference je financována Nadací Sirius</a:t>
            </a:r>
            <a:endParaRPr lang="cs-CZ" sz="1100" kern="0" dirty="0"/>
          </a:p>
        </p:txBody>
      </p:sp>
    </p:spTree>
    <p:extLst>
      <p:ext uri="{BB962C8B-B14F-4D97-AF65-F5344CB8AC3E}">
        <p14:creationId xmlns:p14="http://schemas.microsoft.com/office/powerpoint/2010/main" val="45608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Podnadpis 2"/>
          <p:cNvSpPr>
            <a:spLocks noGrp="1"/>
          </p:cNvSpPr>
          <p:nvPr>
            <p:ph idx="1"/>
          </p:nvPr>
        </p:nvSpPr>
        <p:spPr>
          <a:xfrm>
            <a:off x="457200" y="836614"/>
            <a:ext cx="8219255" cy="5544714"/>
          </a:xfrm>
          <a:solidFill>
            <a:srgbClr val="F0D9D9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 algn="ctr">
              <a:buNone/>
              <a:defRPr/>
            </a:pPr>
            <a:r>
              <a:rPr lang="cs-CZ" altLang="cs-CZ" sz="2000" b="1" dirty="0" smtClean="0">
                <a:solidFill>
                  <a:schemeClr val="accent2"/>
                </a:solidFill>
              </a:rPr>
              <a:t>PROJEKT </a:t>
            </a:r>
            <a:r>
              <a:rPr lang="cs-CZ" altLang="cs-CZ" sz="2000" b="1" dirty="0">
                <a:solidFill>
                  <a:schemeClr val="accent2"/>
                </a:solidFill>
              </a:rPr>
              <a:t>CENTRUM PODPORY NÁHRADNÍ RODINNÉ PÉČE II.</a:t>
            </a:r>
            <a:endParaRPr lang="cs-CZ" sz="2000" b="1" dirty="0" smtClean="0"/>
          </a:p>
          <a:p>
            <a:pPr marL="0" indent="0">
              <a:buNone/>
              <a:defRPr/>
            </a:pPr>
            <a:endParaRPr lang="cs-CZ" sz="1100" b="1" dirty="0" smtClean="0"/>
          </a:p>
          <a:p>
            <a:pPr marL="0" indent="0">
              <a:buNone/>
            </a:pPr>
            <a:endParaRPr lang="cs-CZ" sz="1100" dirty="0"/>
          </a:p>
        </p:txBody>
      </p:sp>
      <p:sp>
        <p:nvSpPr>
          <p:cNvPr id="14339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0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3" name="Podnadpis 2"/>
          <p:cNvSpPr txBox="1">
            <a:spLocks/>
          </p:cNvSpPr>
          <p:nvPr/>
        </p:nvSpPr>
        <p:spPr bwMode="auto">
          <a:xfrm>
            <a:off x="460375" y="571500"/>
            <a:ext cx="821608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1100" i="1" dirty="0"/>
              <a:t>Výstupy a závěry výzkumu na téma osvojení v Dánsku, Anglii a České republice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 bwMode="auto">
          <a:xfrm>
            <a:off x="460374" y="6381328"/>
            <a:ext cx="8216081" cy="288032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cs-CZ" sz="1100" i="1" kern="0" dirty="0" smtClean="0"/>
              <a:t>Konference je financována Nadací Sirius</a:t>
            </a:r>
            <a:endParaRPr lang="cs-CZ" sz="1100" kern="0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 bwMode="auto">
          <a:xfrm>
            <a:off x="976764" y="1915025"/>
            <a:ext cx="8229600" cy="4468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1800" kern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kern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kern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kern="0" dirty="0"/>
          </a:p>
        </p:txBody>
      </p:sp>
      <p:sp>
        <p:nvSpPr>
          <p:cNvPr id="10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9DC59E51-20E3-47F1-9767-1AB4085A59DA}" type="slidenum">
              <a:rPr lang="cs-CZ"/>
              <a:pPr>
                <a:defRPr/>
              </a:pPr>
              <a:t>5</a:t>
            </a:fld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>
            <a:off x="899890" y="3606155"/>
            <a:ext cx="1439862" cy="5429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tx1"/>
                </a:solidFill>
              </a:rPr>
              <a:t>PROJEKT CP NRP II</a:t>
            </a:r>
          </a:p>
        </p:txBody>
      </p:sp>
      <p:sp>
        <p:nvSpPr>
          <p:cNvPr id="14" name="Zaoblený obdélník 13"/>
          <p:cNvSpPr/>
          <p:nvPr/>
        </p:nvSpPr>
        <p:spPr>
          <a:xfrm>
            <a:off x="2843808" y="1772816"/>
            <a:ext cx="1727200" cy="93503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tx1"/>
                </a:solidFill>
              </a:rPr>
              <a:t>1. VÝZKUM A ROZVOJ DOBRÉ PRAXE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2844800" y="3429000"/>
            <a:ext cx="1727200" cy="93503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tx1"/>
                </a:solidFill>
              </a:rPr>
              <a:t>2. VZDĚLÁVÁNÍ A ŠÍŘENÍ DOBRÉ PRAXE</a:t>
            </a:r>
          </a:p>
        </p:txBody>
      </p:sp>
      <p:sp>
        <p:nvSpPr>
          <p:cNvPr id="16" name="Zaoblený obdélník 15"/>
          <p:cNvSpPr/>
          <p:nvPr/>
        </p:nvSpPr>
        <p:spPr>
          <a:xfrm>
            <a:off x="2844800" y="5013176"/>
            <a:ext cx="1727200" cy="93503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tx1"/>
                </a:solidFill>
              </a:rPr>
              <a:t>3. REÁLNÁ PRAXE A BĚŽNÁ ČINNOST ORGANIZACE (SNRP)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5292080" y="2564904"/>
            <a:ext cx="2760662" cy="7207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00" b="1" dirty="0">
                <a:solidFill>
                  <a:schemeClr val="tx1"/>
                </a:solidFill>
              </a:rPr>
              <a:t>1.3 Návrhy modelů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1000" b="1" dirty="0">
                <a:solidFill>
                  <a:schemeClr val="tx1"/>
                </a:solidFill>
              </a:rPr>
              <a:t>Model podpory osvojitelských rodin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1000" b="1" dirty="0">
                <a:solidFill>
                  <a:schemeClr val="tx1"/>
                </a:solidFill>
              </a:rPr>
              <a:t>Model podpory NRP pro zdravotně znevýhodněné děti</a:t>
            </a:r>
          </a:p>
        </p:txBody>
      </p:sp>
      <p:sp>
        <p:nvSpPr>
          <p:cNvPr id="18" name="Zaoblený obdélník 17"/>
          <p:cNvSpPr/>
          <p:nvPr/>
        </p:nvSpPr>
        <p:spPr>
          <a:xfrm>
            <a:off x="5292080" y="3356992"/>
            <a:ext cx="2771775" cy="5778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00" b="1" dirty="0">
                <a:solidFill>
                  <a:schemeClr val="tx1"/>
                </a:solidFill>
              </a:rPr>
              <a:t>2.1 Setkání zástupců OSPOD a neziskových organizací ve 14ti krajích</a:t>
            </a:r>
          </a:p>
        </p:txBody>
      </p:sp>
      <p:sp>
        <p:nvSpPr>
          <p:cNvPr id="19" name="Zaoblený obdélník 18"/>
          <p:cNvSpPr/>
          <p:nvPr/>
        </p:nvSpPr>
        <p:spPr>
          <a:xfrm>
            <a:off x="5292080" y="3933056"/>
            <a:ext cx="2776537" cy="5778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00" b="1" dirty="0">
                <a:solidFill>
                  <a:schemeClr val="tx1"/>
                </a:solidFill>
              </a:rPr>
              <a:t>2.2 Monitoring organizací a metodik, školení metodik dobré praxe, vznik metodiky pro práci s osvojitelskou rodinou, konference</a:t>
            </a:r>
          </a:p>
        </p:txBody>
      </p:sp>
      <p:sp>
        <p:nvSpPr>
          <p:cNvPr id="20" name="Zaoblený obdélník 19"/>
          <p:cNvSpPr/>
          <p:nvPr/>
        </p:nvSpPr>
        <p:spPr>
          <a:xfrm>
            <a:off x="5292080" y="4581128"/>
            <a:ext cx="2771775" cy="5778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00" b="1" dirty="0">
                <a:solidFill>
                  <a:schemeClr val="tx1"/>
                </a:solidFill>
              </a:rPr>
              <a:t>3.1 Adopční centrum </a:t>
            </a:r>
          </a:p>
        </p:txBody>
      </p:sp>
      <p:sp>
        <p:nvSpPr>
          <p:cNvPr id="21" name="Zaoblený obdélník 20"/>
          <p:cNvSpPr/>
          <p:nvPr/>
        </p:nvSpPr>
        <p:spPr>
          <a:xfrm>
            <a:off x="5292080" y="5157192"/>
            <a:ext cx="2771775" cy="5794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00" b="1" dirty="0">
                <a:solidFill>
                  <a:schemeClr val="tx1"/>
                </a:solidFill>
              </a:rPr>
              <a:t>3.2 Vzdělávání, sdílení zkušeností, podpora a pomoc náhradním rodinám</a:t>
            </a:r>
          </a:p>
        </p:txBody>
      </p:sp>
      <p:sp>
        <p:nvSpPr>
          <p:cNvPr id="22" name="Zaoblený obdélník 21"/>
          <p:cNvSpPr/>
          <p:nvPr/>
        </p:nvSpPr>
        <p:spPr>
          <a:xfrm>
            <a:off x="5292080" y="5733256"/>
            <a:ext cx="2757487" cy="5778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00" b="1" dirty="0">
                <a:solidFill>
                  <a:schemeClr val="tx1"/>
                </a:solidFill>
              </a:rPr>
              <a:t>3.3 Ponton </a:t>
            </a:r>
            <a:r>
              <a:rPr lang="cs-CZ" sz="1000" b="1" dirty="0" smtClean="0">
                <a:solidFill>
                  <a:schemeClr val="tx1"/>
                </a:solidFill>
              </a:rPr>
              <a:t>klub</a:t>
            </a:r>
            <a:endParaRPr lang="cs-CZ" sz="1000" b="1" dirty="0">
              <a:solidFill>
                <a:schemeClr val="tx1"/>
              </a:solidFill>
            </a:endParaRPr>
          </a:p>
        </p:txBody>
      </p:sp>
      <p:sp>
        <p:nvSpPr>
          <p:cNvPr id="23" name="Zaoblený obdélník 22"/>
          <p:cNvSpPr/>
          <p:nvPr/>
        </p:nvSpPr>
        <p:spPr>
          <a:xfrm>
            <a:off x="5292080" y="1412776"/>
            <a:ext cx="2771775" cy="5778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00" b="1" dirty="0">
                <a:solidFill>
                  <a:schemeClr val="tx1"/>
                </a:solidFill>
              </a:rPr>
              <a:t>1.1 Výzkum v zahraničí (Dánsko, Anglie)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1000" b="1" dirty="0">
                <a:solidFill>
                  <a:schemeClr val="tx1"/>
                </a:solidFill>
              </a:rPr>
              <a:t>Osvojení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1000" b="1" dirty="0">
                <a:solidFill>
                  <a:schemeClr val="tx1"/>
                </a:solidFill>
              </a:rPr>
              <a:t>Zdravotně znevýhodněné děti</a:t>
            </a:r>
          </a:p>
        </p:txBody>
      </p:sp>
      <p:sp>
        <p:nvSpPr>
          <p:cNvPr id="24" name="Zaoblený obdélník 23"/>
          <p:cNvSpPr/>
          <p:nvPr/>
        </p:nvSpPr>
        <p:spPr>
          <a:xfrm>
            <a:off x="5292080" y="1988840"/>
            <a:ext cx="2771775" cy="5778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00" b="1" dirty="0">
                <a:solidFill>
                  <a:schemeClr val="tx1"/>
                </a:solidFill>
              </a:rPr>
              <a:t>1.2 Výzkum v ČR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1000" b="1" dirty="0">
                <a:solidFill>
                  <a:schemeClr val="tx1"/>
                </a:solidFill>
              </a:rPr>
              <a:t>Osvojení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1000" b="1" dirty="0">
                <a:solidFill>
                  <a:schemeClr val="tx1"/>
                </a:solidFill>
              </a:rPr>
              <a:t>Zdravotně znevýhodněné děti</a:t>
            </a:r>
          </a:p>
        </p:txBody>
      </p:sp>
      <p:cxnSp>
        <p:nvCxnSpPr>
          <p:cNvPr id="25" name="Přímá spojnice 24"/>
          <p:cNvCxnSpPr>
            <a:stCxn id="14" idx="3"/>
            <a:endCxn id="23" idx="1"/>
          </p:cNvCxnSpPr>
          <p:nvPr/>
        </p:nvCxnSpPr>
        <p:spPr>
          <a:xfrm flipV="1">
            <a:off x="4571008" y="1701701"/>
            <a:ext cx="721072" cy="5386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>
            <a:stCxn id="14" idx="3"/>
            <a:endCxn id="24" idx="1"/>
          </p:cNvCxnSpPr>
          <p:nvPr/>
        </p:nvCxnSpPr>
        <p:spPr>
          <a:xfrm>
            <a:off x="4571008" y="2240335"/>
            <a:ext cx="721072" cy="374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>
            <a:stCxn id="14" idx="3"/>
            <a:endCxn id="17" idx="1"/>
          </p:cNvCxnSpPr>
          <p:nvPr/>
        </p:nvCxnSpPr>
        <p:spPr>
          <a:xfrm>
            <a:off x="4571008" y="2240335"/>
            <a:ext cx="721072" cy="6849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>
            <a:stCxn id="15" idx="3"/>
            <a:endCxn id="18" idx="1"/>
          </p:cNvCxnSpPr>
          <p:nvPr/>
        </p:nvCxnSpPr>
        <p:spPr>
          <a:xfrm flipV="1">
            <a:off x="4572000" y="3645917"/>
            <a:ext cx="720080" cy="2506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>
            <a:stCxn id="15" idx="3"/>
            <a:endCxn id="19" idx="1"/>
          </p:cNvCxnSpPr>
          <p:nvPr/>
        </p:nvCxnSpPr>
        <p:spPr>
          <a:xfrm>
            <a:off x="4572000" y="3896519"/>
            <a:ext cx="720080" cy="325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>
            <a:stCxn id="16" idx="3"/>
            <a:endCxn id="20" idx="1"/>
          </p:cNvCxnSpPr>
          <p:nvPr/>
        </p:nvCxnSpPr>
        <p:spPr>
          <a:xfrm flipV="1">
            <a:off x="4572000" y="4870053"/>
            <a:ext cx="720080" cy="6106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>
            <a:stCxn id="16" idx="3"/>
            <a:endCxn id="21" idx="1"/>
          </p:cNvCxnSpPr>
          <p:nvPr/>
        </p:nvCxnSpPr>
        <p:spPr>
          <a:xfrm flipV="1">
            <a:off x="4572000" y="5446911"/>
            <a:ext cx="720080" cy="33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>
            <a:off x="4587803" y="5480695"/>
            <a:ext cx="704277" cy="5414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>
            <a:stCxn id="13" idx="3"/>
            <a:endCxn id="14" idx="1"/>
          </p:cNvCxnSpPr>
          <p:nvPr/>
        </p:nvCxnSpPr>
        <p:spPr>
          <a:xfrm flipV="1">
            <a:off x="2339752" y="2240335"/>
            <a:ext cx="504056" cy="16372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>
            <a:stCxn id="13" idx="3"/>
          </p:cNvCxnSpPr>
          <p:nvPr/>
        </p:nvCxnSpPr>
        <p:spPr>
          <a:xfrm flipV="1">
            <a:off x="2339752" y="3877617"/>
            <a:ext cx="50405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>
            <a:stCxn id="13" idx="3"/>
            <a:endCxn id="16" idx="1"/>
          </p:cNvCxnSpPr>
          <p:nvPr/>
        </p:nvCxnSpPr>
        <p:spPr>
          <a:xfrm>
            <a:off x="2339752" y="3877618"/>
            <a:ext cx="505048" cy="16030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09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Podnadpis 2"/>
          <p:cNvSpPr>
            <a:spLocks noGrp="1"/>
          </p:cNvSpPr>
          <p:nvPr>
            <p:ph idx="1"/>
          </p:nvPr>
        </p:nvSpPr>
        <p:spPr>
          <a:xfrm>
            <a:off x="457201" y="836613"/>
            <a:ext cx="8219255" cy="5388518"/>
          </a:xfrm>
          <a:solidFill>
            <a:srgbClr val="F0D9D9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  <a:defRPr/>
            </a:pPr>
            <a:endParaRPr lang="cs-CZ" sz="1100" b="1" dirty="0" smtClean="0"/>
          </a:p>
          <a:p>
            <a:pPr marL="0" indent="0" algn="ctr">
              <a:buNone/>
              <a:defRPr/>
            </a:pPr>
            <a:r>
              <a:rPr lang="cs-CZ" altLang="cs-CZ" sz="2000" b="1" dirty="0" smtClean="0">
                <a:solidFill>
                  <a:schemeClr val="accent2"/>
                </a:solidFill>
              </a:rPr>
              <a:t>PROJEKT </a:t>
            </a:r>
            <a:r>
              <a:rPr lang="cs-CZ" altLang="cs-CZ" sz="2000" b="1" dirty="0">
                <a:solidFill>
                  <a:schemeClr val="accent2"/>
                </a:solidFill>
              </a:rPr>
              <a:t>CENTRUM PODPORY NÁHRADNÍ RODINNÉ PÉČE II</a:t>
            </a:r>
            <a:r>
              <a:rPr lang="cs-CZ" altLang="cs-CZ" sz="2000" b="1" dirty="0" smtClean="0">
                <a:solidFill>
                  <a:schemeClr val="accent2"/>
                </a:solidFill>
              </a:rPr>
              <a:t>.</a:t>
            </a:r>
            <a:endParaRPr lang="cs-CZ" sz="1100" b="1" dirty="0" smtClean="0"/>
          </a:p>
          <a:p>
            <a:pPr marL="0" indent="0">
              <a:buNone/>
              <a:defRPr/>
            </a:pPr>
            <a:r>
              <a:rPr lang="cs-CZ" sz="1800" b="1" dirty="0"/>
              <a:t>R</a:t>
            </a:r>
            <a:r>
              <a:rPr lang="cs-CZ" sz="1800" b="1" dirty="0" smtClean="0"/>
              <a:t>ealizováno</a:t>
            </a:r>
            <a:r>
              <a:rPr lang="cs-CZ" sz="1800" b="1" dirty="0" smtClean="0"/>
              <a:t>:</a:t>
            </a:r>
          </a:p>
          <a:p>
            <a:pPr marL="0" indent="0">
              <a:buNone/>
              <a:defRPr/>
            </a:pPr>
            <a:endParaRPr lang="cs-CZ" sz="1800" b="1" dirty="0"/>
          </a:p>
          <a:p>
            <a:pPr marL="0" indent="0">
              <a:buNone/>
              <a:defRPr/>
            </a:pPr>
            <a:r>
              <a:rPr lang="cs-CZ" sz="1800" b="1" u="sng" dirty="0" smtClean="0"/>
              <a:t>Setkání zástupců OSPOD a NNO v krajích ve 13ti krajích</a:t>
            </a:r>
          </a:p>
          <a:p>
            <a:pPr>
              <a:defRPr/>
            </a:pPr>
            <a:r>
              <a:rPr lang="cs-CZ" sz="1600" dirty="0" smtClean="0"/>
              <a:t>Závěrečná zpráva ze setkání </a:t>
            </a:r>
          </a:p>
          <a:p>
            <a:pPr>
              <a:defRPr/>
            </a:pPr>
            <a:r>
              <a:rPr lang="cs-CZ" sz="1600" dirty="0" smtClean="0"/>
              <a:t>Příběh změny v péči o ohrožené děti ve Zlínském kraji</a:t>
            </a:r>
          </a:p>
          <a:p>
            <a:pPr>
              <a:defRPr/>
            </a:pPr>
            <a:r>
              <a:rPr lang="cs-CZ" sz="1600" dirty="0" smtClean="0"/>
              <a:t>Konference </a:t>
            </a:r>
            <a:endParaRPr lang="cs-CZ" sz="1800" dirty="0"/>
          </a:p>
          <a:p>
            <a:pPr marL="0" indent="0">
              <a:buNone/>
              <a:defRPr/>
            </a:pPr>
            <a:r>
              <a:rPr lang="cs-CZ" sz="1800" b="1" u="sng" dirty="0" smtClean="0"/>
              <a:t>Školení metodik dobré praxe</a:t>
            </a:r>
            <a:endParaRPr lang="cs-CZ" sz="1100" b="1" u="sng" dirty="0"/>
          </a:p>
          <a:p>
            <a:pPr>
              <a:defRPr/>
            </a:pPr>
            <a:r>
              <a:rPr lang="cs-CZ" sz="1600" dirty="0" smtClean="0"/>
              <a:t>Hodnocení a výběr metodik dobré praxe (Rada odborníků z praxe)</a:t>
            </a:r>
          </a:p>
          <a:p>
            <a:pPr>
              <a:defRPr/>
            </a:pPr>
            <a:r>
              <a:rPr lang="cs-CZ" sz="1600" dirty="0" smtClean="0"/>
              <a:t>Školení 3 vybraných metodik </a:t>
            </a:r>
          </a:p>
          <a:p>
            <a:pPr marL="0" indent="0">
              <a:buNone/>
              <a:defRPr/>
            </a:pPr>
            <a:r>
              <a:rPr lang="cs-CZ" sz="1600" dirty="0" smtClean="0"/>
              <a:t>	- </a:t>
            </a:r>
            <a:r>
              <a:rPr lang="cs-CZ" sz="1600" i="1" dirty="0" smtClean="0"/>
              <a:t>Metodika podpůrných skupin </a:t>
            </a:r>
            <a:r>
              <a:rPr lang="cs-CZ" sz="1600" i="1" dirty="0"/>
              <a:t>pro děti vyrůstající u </a:t>
            </a:r>
            <a:endParaRPr lang="cs-CZ" sz="1600" i="1" dirty="0" smtClean="0"/>
          </a:p>
          <a:p>
            <a:pPr marL="0" indent="0">
              <a:buNone/>
              <a:defRPr/>
            </a:pPr>
            <a:r>
              <a:rPr lang="cs-CZ" sz="1600" i="1" dirty="0"/>
              <a:t>	</a:t>
            </a:r>
            <a:r>
              <a:rPr lang="cs-CZ" sz="1600" i="1" dirty="0" smtClean="0"/>
              <a:t>   příbuzných </a:t>
            </a:r>
            <a:r>
              <a:rPr lang="cs-CZ" sz="1600" i="1" dirty="0"/>
              <a:t>v pěstounské péči či </a:t>
            </a:r>
            <a:r>
              <a:rPr lang="cs-CZ" sz="1600" i="1" dirty="0" smtClean="0"/>
              <a:t>adopci (</a:t>
            </a:r>
            <a:r>
              <a:rPr lang="cs-CZ" sz="1600" i="1" dirty="0" err="1" smtClean="0"/>
              <a:t>Amalthea</a:t>
            </a:r>
            <a:r>
              <a:rPr lang="cs-CZ" sz="1600" i="1" dirty="0" smtClean="0"/>
              <a:t>)</a:t>
            </a:r>
          </a:p>
          <a:p>
            <a:pPr marL="0" indent="0">
              <a:buNone/>
              <a:defRPr/>
            </a:pPr>
            <a:r>
              <a:rPr lang="cs-CZ" sz="1600" i="1" dirty="0" smtClean="0"/>
              <a:t>	</a:t>
            </a:r>
            <a:r>
              <a:rPr lang="cs-CZ" sz="1600" i="1" dirty="0" smtClean="0">
                <a:latin typeface="Calibri"/>
                <a:cs typeface="Calibri"/>
              </a:rPr>
              <a:t>- </a:t>
            </a:r>
            <a:r>
              <a:rPr lang="cs-CZ" sz="1600" i="1" dirty="0" smtClean="0"/>
              <a:t>Specifika </a:t>
            </a:r>
            <a:r>
              <a:rPr lang="cs-CZ" sz="1600" i="1" dirty="0"/>
              <a:t>vzdělávání z řad </a:t>
            </a:r>
            <a:r>
              <a:rPr lang="cs-CZ" sz="1600" i="1" dirty="0" smtClean="0"/>
              <a:t>příbuzných (Rozum a Cit)</a:t>
            </a:r>
          </a:p>
          <a:p>
            <a:pPr marL="0" indent="0">
              <a:buNone/>
              <a:defRPr/>
            </a:pPr>
            <a:r>
              <a:rPr lang="cs-CZ" sz="1600" i="1" dirty="0"/>
              <a:t>	</a:t>
            </a:r>
            <a:r>
              <a:rPr lang="cs-CZ" sz="1600" i="1" dirty="0" smtClean="0">
                <a:cs typeface="Calibri"/>
              </a:rPr>
              <a:t>- </a:t>
            </a:r>
            <a:r>
              <a:rPr lang="cs-CZ" sz="1600" i="1" dirty="0" smtClean="0"/>
              <a:t>Tranzitní péče (Šafrán </a:t>
            </a:r>
            <a:r>
              <a:rPr lang="cs-CZ" sz="1600" i="1" dirty="0"/>
              <a:t>dětem</a:t>
            </a:r>
            <a:r>
              <a:rPr lang="cs-CZ" sz="1600" i="1" dirty="0" smtClean="0"/>
              <a:t>)</a:t>
            </a:r>
            <a:endParaRPr lang="cs-CZ" sz="1600" i="1" dirty="0" smtClean="0"/>
          </a:p>
          <a:p>
            <a:pPr marL="0" indent="0">
              <a:buNone/>
              <a:defRPr/>
            </a:pPr>
            <a:r>
              <a:rPr lang="cs-CZ" sz="1800" b="1" u="sng" dirty="0" smtClean="0"/>
              <a:t>Výzkum v České republice, Anglii a Dánsku na téma Osvojení</a:t>
            </a:r>
            <a:endParaRPr lang="cs-CZ" sz="1800" b="1" u="sng" dirty="0" smtClean="0"/>
          </a:p>
        </p:txBody>
      </p:sp>
      <p:sp>
        <p:nvSpPr>
          <p:cNvPr id="14339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0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3" name="Podnadpis 2"/>
          <p:cNvSpPr txBox="1">
            <a:spLocks/>
          </p:cNvSpPr>
          <p:nvPr/>
        </p:nvSpPr>
        <p:spPr bwMode="auto">
          <a:xfrm>
            <a:off x="460375" y="571500"/>
            <a:ext cx="821608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1100" i="1" dirty="0"/>
              <a:t>Výstupy a závěry výzkumu na téma osvojení v Dánsku, Anglii a České republice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 bwMode="auto">
          <a:xfrm>
            <a:off x="460374" y="6092825"/>
            <a:ext cx="8216081" cy="265112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cs-CZ" sz="1100" i="1" kern="0" dirty="0" smtClean="0"/>
              <a:t>Konference je financována Nadací Sirius</a:t>
            </a:r>
            <a:endParaRPr lang="cs-CZ" sz="1100" kern="0" dirty="0"/>
          </a:p>
        </p:txBody>
      </p:sp>
    </p:spTree>
    <p:extLst>
      <p:ext uri="{BB962C8B-B14F-4D97-AF65-F5344CB8AC3E}">
        <p14:creationId xmlns:p14="http://schemas.microsoft.com/office/powerpoint/2010/main" val="150594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Podnadpis 2"/>
          <p:cNvSpPr>
            <a:spLocks noGrp="1"/>
          </p:cNvSpPr>
          <p:nvPr>
            <p:ph idx="1"/>
          </p:nvPr>
        </p:nvSpPr>
        <p:spPr>
          <a:xfrm>
            <a:off x="457200" y="836614"/>
            <a:ext cx="8219255" cy="5289550"/>
          </a:xfrm>
          <a:solidFill>
            <a:srgbClr val="F0D9D9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  <a:defRPr/>
            </a:pPr>
            <a:endParaRPr lang="cs-CZ" sz="1100" b="1" dirty="0" smtClean="0"/>
          </a:p>
          <a:p>
            <a:pPr marL="0" indent="0" algn="ctr" eaLnBrk="1" hangingPunct="1">
              <a:buNone/>
            </a:pPr>
            <a:endParaRPr lang="cs-CZ" altLang="cs-CZ" sz="2000" b="1" dirty="0" smtClean="0"/>
          </a:p>
          <a:p>
            <a:pPr marL="0" indent="0" algn="ctr" eaLnBrk="1" hangingPunct="1">
              <a:buNone/>
            </a:pPr>
            <a:endParaRPr lang="cs-CZ" altLang="cs-CZ" sz="2000" b="1" dirty="0"/>
          </a:p>
          <a:p>
            <a:pPr marL="0" indent="0" algn="ctr" eaLnBrk="1" hangingPunct="1">
              <a:buNone/>
            </a:pPr>
            <a:endParaRPr lang="cs-CZ" altLang="cs-CZ" sz="2000" b="1" dirty="0" smtClean="0"/>
          </a:p>
          <a:p>
            <a:pPr marL="0" indent="0" algn="ctr" eaLnBrk="1" hangingPunct="1">
              <a:buNone/>
            </a:pPr>
            <a:endParaRPr lang="cs-CZ" altLang="cs-CZ" sz="2000" b="1" dirty="0"/>
          </a:p>
          <a:p>
            <a:pPr marL="0" indent="0" algn="ctr" eaLnBrk="1" hangingPunct="1">
              <a:buNone/>
            </a:pPr>
            <a:r>
              <a:rPr lang="cs-CZ" altLang="cs-CZ" sz="2000" b="1" dirty="0" smtClean="0"/>
              <a:t>DĚKUJI  </a:t>
            </a:r>
            <a:r>
              <a:rPr lang="cs-CZ" altLang="cs-CZ" sz="2000" b="1" dirty="0"/>
              <a:t>VÁM ZA POZORNOST</a:t>
            </a:r>
          </a:p>
          <a:p>
            <a:pPr marL="0" indent="0" algn="ctr" eaLnBrk="1" hangingPunct="1">
              <a:buNone/>
            </a:pPr>
            <a:r>
              <a:rPr lang="cs-CZ" altLang="cs-CZ" sz="1800" dirty="0"/>
              <a:t>Gabriela Navrátilová</a:t>
            </a:r>
          </a:p>
          <a:p>
            <a:pPr marL="0" indent="0" algn="ctr" eaLnBrk="1" hangingPunct="1">
              <a:buNone/>
            </a:pPr>
            <a:endParaRPr lang="cs-CZ" altLang="cs-CZ" sz="1400" dirty="0"/>
          </a:p>
          <a:p>
            <a:pPr marL="0" indent="0" algn="ctr" eaLnBrk="1" hangingPunct="1">
              <a:buNone/>
            </a:pPr>
            <a:endParaRPr lang="cs-CZ" altLang="cs-CZ" sz="1400" dirty="0"/>
          </a:p>
          <a:p>
            <a:pPr marL="0" indent="0" algn="ctr" eaLnBrk="1" hangingPunct="1">
              <a:buNone/>
            </a:pPr>
            <a:endParaRPr lang="cs-CZ" altLang="cs-CZ" sz="1400" dirty="0"/>
          </a:p>
          <a:p>
            <a:pPr marL="0" indent="0" algn="ctr" eaLnBrk="1" hangingPunct="1">
              <a:buNone/>
            </a:pPr>
            <a:r>
              <a:rPr lang="cs-CZ" altLang="cs-CZ" sz="2000" dirty="0">
                <a:hlinkClick r:id="rId2"/>
              </a:rPr>
              <a:t>www.centrumpodpory.cz</a:t>
            </a:r>
            <a:endParaRPr lang="cs-CZ" altLang="cs-CZ" sz="2000" dirty="0"/>
          </a:p>
          <a:p>
            <a:pPr marL="0" indent="0">
              <a:buNone/>
            </a:pPr>
            <a:endParaRPr lang="cs-CZ" sz="1100" dirty="0"/>
          </a:p>
        </p:txBody>
      </p:sp>
      <p:sp>
        <p:nvSpPr>
          <p:cNvPr id="14339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0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3" name="Podnadpis 2"/>
          <p:cNvSpPr txBox="1">
            <a:spLocks/>
          </p:cNvSpPr>
          <p:nvPr/>
        </p:nvSpPr>
        <p:spPr bwMode="auto">
          <a:xfrm>
            <a:off x="460375" y="571500"/>
            <a:ext cx="821608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1100" i="1" dirty="0"/>
              <a:t>Výstupy a závěry výzkumu na téma osvojení v Dánsku, Anglii a České republice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 bwMode="auto">
          <a:xfrm>
            <a:off x="460374" y="6092825"/>
            <a:ext cx="8216081" cy="265112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cs-CZ" sz="1100" i="1" kern="0" dirty="0" smtClean="0"/>
              <a:t>Konference je financována Nadací Sirius</a:t>
            </a:r>
            <a:endParaRPr lang="cs-CZ" sz="1100" kern="0" dirty="0"/>
          </a:p>
        </p:txBody>
      </p:sp>
    </p:spTree>
    <p:extLst>
      <p:ext uri="{BB962C8B-B14F-4D97-AF65-F5344CB8AC3E}">
        <p14:creationId xmlns:p14="http://schemas.microsoft.com/office/powerpoint/2010/main" val="45040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Motiv systému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559</TotalTime>
  <Words>489</Words>
  <Application>Microsoft Office PowerPoint</Application>
  <PresentationFormat>Předvádění na obrazovce (4:3)</PresentationFormat>
  <Paragraphs>98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 Výstupy a závěry výzkumu na téma osvojení v Dánsku, Anglii a České republice       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Martina Marek Michal</dc:creator>
  <cp:lastModifiedBy>Gabriela Navrátilová</cp:lastModifiedBy>
  <cp:revision>56</cp:revision>
  <cp:lastPrinted>2017-11-28T09:14:11Z</cp:lastPrinted>
  <dcterms:created xsi:type="dcterms:W3CDTF">2014-10-10T08:03:38Z</dcterms:created>
  <dcterms:modified xsi:type="dcterms:W3CDTF">2017-12-05T10:21:04Z</dcterms:modified>
</cp:coreProperties>
</file>