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72" r:id="rId4"/>
    <p:sldId id="264" r:id="rId5"/>
    <p:sldId id="265" r:id="rId6"/>
    <p:sldId id="263" r:id="rId7"/>
    <p:sldId id="266" r:id="rId8"/>
    <p:sldId id="273" r:id="rId9"/>
    <p:sldId id="268" r:id="rId10"/>
    <p:sldId id="274" r:id="rId11"/>
    <p:sldId id="269" r:id="rId12"/>
    <p:sldId id="270" r:id="rId13"/>
    <p:sldId id="271" r:id="rId14"/>
    <p:sldId id="275" r:id="rId15"/>
    <p:sldId id="262" r:id="rId16"/>
    <p:sldId id="25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223"/>
    <a:srgbClr val="F68D36"/>
    <a:srgbClr val="F47710"/>
    <a:srgbClr val="F580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NRP\Dansko%20Anglie_2.%20faze\V&#253;stupy\Graf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988407699037624E-2"/>
          <c:y val="5.1400554097404488E-2"/>
          <c:w val="0.92245603674540677"/>
          <c:h val="0.79523549139690874"/>
        </c:manualLayout>
      </c:layout>
      <c:lineChart>
        <c:grouping val="standard"/>
        <c:varyColors val="0"/>
        <c:ser>
          <c:idx val="1"/>
          <c:order val="0"/>
          <c:tx>
            <c:v>Adoptované děti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List3!$1:$1</c:f>
              <c:numCache>
                <c:formatCode>General</c:formatCode>
                <c:ptCount val="1638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</c:numCache>
            </c:numRef>
          </c:cat>
          <c:val>
            <c:numRef>
              <c:f>List3!$A$2:$V$2</c:f>
              <c:numCache>
                <c:formatCode>General</c:formatCode>
                <c:ptCount val="22"/>
                <c:pt idx="0">
                  <c:v>25</c:v>
                </c:pt>
                <c:pt idx="1">
                  <c:v>21</c:v>
                </c:pt>
                <c:pt idx="2">
                  <c:v>30</c:v>
                </c:pt>
                <c:pt idx="3">
                  <c:v>25</c:v>
                </c:pt>
                <c:pt idx="4">
                  <c:v>15</c:v>
                </c:pt>
                <c:pt idx="5">
                  <c:v>14</c:v>
                </c:pt>
                <c:pt idx="6">
                  <c:v>24</c:v>
                </c:pt>
                <c:pt idx="7">
                  <c:v>25</c:v>
                </c:pt>
                <c:pt idx="8">
                  <c:v>25</c:v>
                </c:pt>
                <c:pt idx="9">
                  <c:v>15</c:v>
                </c:pt>
                <c:pt idx="10">
                  <c:v>7</c:v>
                </c:pt>
                <c:pt idx="11">
                  <c:v>14</c:v>
                </c:pt>
                <c:pt idx="12">
                  <c:v>16</c:v>
                </c:pt>
                <c:pt idx="13">
                  <c:v>13</c:v>
                </c:pt>
                <c:pt idx="14">
                  <c:v>11</c:v>
                </c:pt>
                <c:pt idx="15">
                  <c:v>19</c:v>
                </c:pt>
                <c:pt idx="16">
                  <c:v>15</c:v>
                </c:pt>
                <c:pt idx="17">
                  <c:v>14</c:v>
                </c:pt>
                <c:pt idx="18">
                  <c:v>22</c:v>
                </c:pt>
                <c:pt idx="19">
                  <c:v>14</c:v>
                </c:pt>
                <c:pt idx="20">
                  <c:v>6</c:v>
                </c:pt>
                <c:pt idx="21">
                  <c:v>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E4A-4143-8B50-A6E27179B8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47055488"/>
        <c:axId val="247532160"/>
      </c:lineChart>
      <c:catAx>
        <c:axId val="24705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7532160"/>
        <c:crosses val="autoZero"/>
        <c:auto val="1"/>
        <c:lblAlgn val="ctr"/>
        <c:lblOffset val="100"/>
        <c:noMultiLvlLbl val="0"/>
      </c:catAx>
      <c:valAx>
        <c:axId val="2475321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705548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B57C3-3213-463E-9F4A-993BCC349A83}" type="datetimeFigureOut">
              <a:rPr lang="cs-CZ" smtClean="0"/>
              <a:t>8. 12. 2017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B26E0-5737-4468-AFA5-9146CF6B6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40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790E9-73E7-4E8A-8937-C3F81E8FFBF5}" type="datetime1">
              <a:rPr lang="cs-CZ" smtClean="0"/>
              <a:t>8. 12. 2017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FA90B-0EC5-4AF6-856A-A5E3B095C41E}" type="datetime1">
              <a:rPr lang="cs-CZ" smtClean="0"/>
              <a:t>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35FE4-2A9C-4688-B4D6-D6D94FBD9EBB}" type="datetime1">
              <a:rPr lang="cs-CZ" smtClean="0"/>
              <a:t>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491CA-F8BA-4F5E-8B69-2AE013EB4CDB}" type="datetime1">
              <a:rPr lang="cs-CZ" smtClean="0"/>
              <a:t>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43D4-059B-475B-9A05-31330E3A80D4}" type="datetime1">
              <a:rPr lang="cs-CZ" smtClean="0"/>
              <a:t>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0D3A3-B986-4972-90F7-5595F542EA10}" type="datetime1">
              <a:rPr lang="cs-CZ" smtClean="0"/>
              <a:t>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7CB51-CEC5-4E14-AFE9-C5E25023C784}" type="datetime1">
              <a:rPr lang="cs-CZ" smtClean="0"/>
              <a:t>8. 12. 2017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2DD3CE-F724-46D2-ABFD-93EB288346A3}" type="datetime1">
              <a:rPr lang="cs-CZ" smtClean="0"/>
              <a:t>8. 12. 2017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E4D2A3-63A5-40AD-8415-7A5C51244043}" type="datetime1">
              <a:rPr lang="cs-CZ" smtClean="0"/>
              <a:t>8. 12. 2017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F3F9-167D-407F-817E-4589F4F0A5F0}" type="datetime1">
              <a:rPr lang="cs-CZ" smtClean="0"/>
              <a:t>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EA63-47F4-413C-8386-6E181268B3CA}" type="datetime1">
              <a:rPr lang="cs-CZ" smtClean="0"/>
              <a:t>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/>
              <a:t>8. 12. 2017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 descr="C:\Users\Renata\Desktop\Projekty\CP NRP\CPNRP_2015_2018\logo_nad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24" y="692696"/>
            <a:ext cx="1138192" cy="939600"/>
          </a:xfrm>
          <a:prstGeom prst="rect">
            <a:avLst/>
          </a:prstGeom>
          <a:noFill/>
          <a:ln w="31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3" descr="logo Centrum podpo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8831" y="692696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Renata\Desktop\SNRP\Loga, hl. papíry aj\Loga\logo-snrp-oranzov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155" y="692696"/>
            <a:ext cx="1785240" cy="93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223120" y="2913330"/>
            <a:ext cx="7920880" cy="13849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OSVOJOVÁNÍ V DÁNSKU</a:t>
            </a:r>
          </a:p>
          <a:p>
            <a:pPr algn="ctr">
              <a:spcBef>
                <a:spcPct val="0"/>
              </a:spcBef>
            </a:pPr>
            <a:endParaRPr lang="cs-CZ" sz="3200" b="1" dirty="0" smtClean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Konference 8. 12. 2017</a:t>
            </a:r>
            <a:endParaRPr lang="cs-CZ" dirty="0">
              <a:ln w="3175">
                <a:solidFill>
                  <a:schemeClr val="tx1"/>
                </a:solidFill>
              </a:ln>
              <a:solidFill>
                <a:srgbClr val="F47710"/>
              </a:solidFill>
            </a:endParaRP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77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Domácí adopce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 smtClean="0"/>
              <a:t>debata profesionálů a osvojitelů o </a:t>
            </a:r>
            <a:r>
              <a:rPr lang="cs-CZ" sz="1500" b="1" dirty="0" smtClean="0"/>
              <a:t>otevřenosti v adopcích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zákon otevřené adopce zatím nijak neupravuje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otevřenost je chápána jako prospěšná pro dítě</a:t>
            </a: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10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Oválný popisek 6"/>
          <p:cNvSpPr/>
          <p:nvPr/>
        </p:nvSpPr>
        <p:spPr>
          <a:xfrm>
            <a:off x="2010994" y="2492897"/>
            <a:ext cx="6348012" cy="2952328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„Teď se jen řekne: jsi adoptovaný. A dánské právo nedává žádná práva [adoptovanému] dítěti. </a:t>
            </a:r>
            <a:r>
              <a:rPr lang="cs-CZ" sz="1500" dirty="0" smtClean="0">
                <a:solidFill>
                  <a:srgbClr val="0070C0"/>
                </a:solidFill>
              </a:rPr>
              <a:t>Dokonce </a:t>
            </a:r>
            <a:r>
              <a:rPr lang="cs-CZ" sz="1500" dirty="0">
                <a:solidFill>
                  <a:srgbClr val="0070C0"/>
                </a:solidFill>
              </a:rPr>
              <a:t>ani, aby věděly, že jsou adoptované. Podle zákona nemusí být informovány. Samozřejmě podle logického a vědeckého poznání by informovány být měly, ale není to v zákoně. […] </a:t>
            </a:r>
            <a:r>
              <a:rPr lang="cs-CZ" sz="1500" dirty="0" smtClean="0">
                <a:solidFill>
                  <a:srgbClr val="0070C0"/>
                </a:solidFill>
              </a:rPr>
              <a:t>A </a:t>
            </a:r>
            <a:r>
              <a:rPr lang="cs-CZ" sz="1500" dirty="0">
                <a:solidFill>
                  <a:srgbClr val="0070C0"/>
                </a:solidFill>
              </a:rPr>
              <a:t>měly by mít právo kontaktovat rodiče, když je spojení s novou rodinou dostatečně silné na to, aby to </a:t>
            </a:r>
            <a:r>
              <a:rPr lang="cs-CZ" sz="1500" dirty="0" smtClean="0">
                <a:solidFill>
                  <a:srgbClr val="0070C0"/>
                </a:solidFill>
              </a:rPr>
              <a:t>zvládly“ </a:t>
            </a:r>
            <a:r>
              <a:rPr lang="cs-CZ" sz="1500" i="1" dirty="0">
                <a:solidFill>
                  <a:srgbClr val="0070C0"/>
                </a:solidFill>
              </a:rPr>
              <a:t>(rozhovor, sociální pracovník).</a:t>
            </a:r>
          </a:p>
        </p:txBody>
      </p:sp>
    </p:spTree>
    <p:extLst>
      <p:ext uri="{BB962C8B-B14F-4D97-AF65-F5344CB8AC3E}">
        <p14:creationId xmlns:p14="http://schemas.microsoft.com/office/powerpoint/2010/main" val="22662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Mezinárodní adopce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58223"/>
              </a:buClr>
            </a:pPr>
            <a:r>
              <a:rPr lang="cs-CZ" sz="1500" dirty="0" smtClean="0"/>
              <a:t>začaly </a:t>
            </a:r>
            <a:r>
              <a:rPr lang="cs-CZ" sz="1500" b="1" dirty="0" smtClean="0"/>
              <a:t>neregulovaná </a:t>
            </a:r>
            <a:r>
              <a:rPr lang="cs-CZ" sz="1500" b="1" dirty="0" smtClean="0"/>
              <a:t>a nelegální aktivita soukromých </a:t>
            </a:r>
            <a:r>
              <a:rPr lang="cs-CZ" sz="1500" dirty="0" smtClean="0"/>
              <a:t>osob – pomoc „nechtěným dětem“ německých žen a afroamerických vojáků krátce 2. sv. válce 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odhadem cca 3000 dětí v 50. a 60. letech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1964 – </a:t>
            </a:r>
            <a:r>
              <a:rPr lang="cs-CZ" sz="1500" b="1" dirty="0" smtClean="0"/>
              <a:t>první regulace</a:t>
            </a:r>
            <a:r>
              <a:rPr lang="cs-CZ" sz="1500" dirty="0" smtClean="0"/>
              <a:t>: státní licence pro dobrovolnickou organizaci osvojitelských rodičů Dánský zemský svaz na pomoc zapomenutým dětem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1961, 1971 – licence ke zprostředkování mezinárodních adopcí pro další 2 agentury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růst MA a pokles DA přinesl změnu zaměření: </a:t>
            </a:r>
            <a:r>
              <a:rPr lang="cs-CZ" sz="1500" b="1" dirty="0" smtClean="0"/>
              <a:t>od „hledání rodičů pro děti“ k „hledání dětí pro rodiče“ </a:t>
            </a:r>
            <a:r>
              <a:rPr lang="cs-CZ" sz="1500" dirty="0" smtClean="0"/>
              <a:t>(např. lobování za pokračování adopcí z Jižní Koreje v 70. letech)… opak logiky sociální práce s ohroženými dětmi – klienty systému jsou osvojitelé, ne děti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1999 – jedna z organizací </a:t>
            </a:r>
            <a:r>
              <a:rPr lang="cs-CZ" sz="1500" b="1" dirty="0" smtClean="0"/>
              <a:t>přišla o licenci </a:t>
            </a:r>
            <a:r>
              <a:rPr lang="cs-CZ" sz="1500" dirty="0" smtClean="0"/>
              <a:t>(adopce na základě zfalšovaných lékařských posudků)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2015 – další dvě organizace sloučeny do jedné po </a:t>
            </a:r>
            <a:r>
              <a:rPr lang="cs-CZ" sz="1500" b="1" dirty="0" smtClean="0"/>
              <a:t>skandálech s dětmi </a:t>
            </a:r>
            <a:r>
              <a:rPr lang="cs-CZ" sz="1500" dirty="0" smtClean="0"/>
              <a:t>z Etiopie a z dalších zemí (nelegální a neetické praktiky při získávání dětí pro adopce)</a:t>
            </a:r>
          </a:p>
          <a:p>
            <a:pPr>
              <a:buClr>
                <a:srgbClr val="F58223"/>
              </a:buClr>
            </a:pPr>
            <a:r>
              <a:rPr lang="cs-CZ" sz="1500" b="1" dirty="0" smtClean="0"/>
              <a:t>kritika </a:t>
            </a:r>
            <a:r>
              <a:rPr lang="cs-CZ" sz="1500" dirty="0" smtClean="0"/>
              <a:t>v médiích, kritika ze strany dospělých adoptovaných</a:t>
            </a:r>
          </a:p>
          <a:p>
            <a:pPr>
              <a:buClr>
                <a:srgbClr val="F58223"/>
              </a:buClr>
            </a:pPr>
            <a:r>
              <a:rPr lang="cs-CZ" sz="1500" b="1" dirty="0" smtClean="0"/>
              <a:t>potřeby dětí v MA </a:t>
            </a:r>
            <a:r>
              <a:rPr lang="cs-CZ" sz="1500" dirty="0" smtClean="0"/>
              <a:t>jsou z perspektivy dánského státu </a:t>
            </a:r>
            <a:r>
              <a:rPr lang="cs-CZ" sz="1500" b="1" dirty="0" smtClean="0"/>
              <a:t>nedohlédnutelné</a:t>
            </a:r>
            <a:r>
              <a:rPr lang="cs-CZ" sz="1500" dirty="0" smtClean="0"/>
              <a:t>, v jejich případě Dánsko svoji politiku nedělitelnosti rodiny a minimálních zásahů do rodiny neuplatňuje</a:t>
            </a:r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11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202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Příprava a posuzování žadatelů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12776"/>
            <a:ext cx="7498080" cy="4800600"/>
          </a:xfrm>
        </p:spPr>
        <p:txBody>
          <a:bodyPr>
            <a:normAutofit lnSpcReduction="10000"/>
          </a:bodyPr>
          <a:lstStyle/>
          <a:p>
            <a:pPr>
              <a:buClr>
                <a:srgbClr val="F58223"/>
              </a:buClr>
            </a:pPr>
            <a:r>
              <a:rPr lang="cs-CZ" sz="1500" b="1" dirty="0" smtClean="0"/>
              <a:t>Fáze </a:t>
            </a:r>
            <a:r>
              <a:rPr lang="cs-CZ" sz="1500" b="1" dirty="0" smtClean="0"/>
              <a:t>1</a:t>
            </a:r>
            <a:r>
              <a:rPr lang="cs-CZ" sz="1500" dirty="0" smtClean="0"/>
              <a:t> - pracovníci </a:t>
            </a:r>
            <a:r>
              <a:rPr lang="cs-CZ" sz="1500" dirty="0" smtClean="0"/>
              <a:t>Adopčního </a:t>
            </a:r>
            <a:r>
              <a:rPr lang="cs-CZ" sz="1500" dirty="0"/>
              <a:t>výboru </a:t>
            </a:r>
            <a:r>
              <a:rPr lang="cs-CZ" sz="1500" b="1" dirty="0" smtClean="0"/>
              <a:t>posuzují</a:t>
            </a:r>
            <a:r>
              <a:rPr lang="cs-CZ" sz="1500" dirty="0" smtClean="0"/>
              <a:t>, zda žadatelé </a:t>
            </a:r>
            <a:r>
              <a:rPr lang="cs-CZ" sz="1500" dirty="0" smtClean="0"/>
              <a:t>splňují </a:t>
            </a:r>
            <a:r>
              <a:rPr lang="cs-CZ" sz="1500" b="1" dirty="0"/>
              <a:t>základní kritéria </a:t>
            </a:r>
            <a:r>
              <a:rPr lang="cs-CZ" sz="1500" dirty="0"/>
              <a:t>ohledně </a:t>
            </a:r>
            <a:r>
              <a:rPr lang="cs-CZ" sz="1500" dirty="0" smtClean="0"/>
              <a:t>(věk, fyzické a duševní zdraví, trestní rejstřík, vhodné bydlení</a:t>
            </a:r>
            <a:r>
              <a:rPr lang="cs-CZ" sz="1500" dirty="0"/>
              <a:t>, </a:t>
            </a:r>
            <a:r>
              <a:rPr lang="cs-CZ" sz="1500" dirty="0" smtClean="0"/>
              <a:t>dostatečné finanční zdroje, délka soužití </a:t>
            </a:r>
            <a:r>
              <a:rPr lang="cs-CZ" sz="1500" dirty="0"/>
              <a:t>s partnerem/manželem (adoptovat mohou sezdané i nesezdané páry, </a:t>
            </a:r>
            <a:r>
              <a:rPr lang="cs-CZ" sz="1500" dirty="0" err="1"/>
              <a:t>hetero</a:t>
            </a:r>
            <a:r>
              <a:rPr lang="cs-CZ" sz="1500" dirty="0"/>
              <a:t>- i homosexuální, které spolu žijí alespoň 2,5 roku v době podání </a:t>
            </a:r>
            <a:r>
              <a:rPr lang="cs-CZ" sz="1500" dirty="0" smtClean="0"/>
              <a:t>žádosti, i jednotlivci)</a:t>
            </a:r>
            <a:endParaRPr lang="cs-CZ" sz="1500" dirty="0"/>
          </a:p>
          <a:p>
            <a:pPr>
              <a:buClr>
                <a:srgbClr val="F58223"/>
              </a:buClr>
            </a:pPr>
            <a:r>
              <a:rPr lang="cs-CZ" sz="1500" b="1" dirty="0"/>
              <a:t>Fáze </a:t>
            </a:r>
            <a:r>
              <a:rPr lang="cs-CZ" sz="1500" b="1" dirty="0" smtClean="0"/>
              <a:t>2</a:t>
            </a:r>
            <a:r>
              <a:rPr lang="cs-CZ" sz="1500" dirty="0" smtClean="0"/>
              <a:t> - čtyřdenní </a:t>
            </a:r>
            <a:r>
              <a:rPr lang="cs-CZ" sz="1500" b="1" dirty="0"/>
              <a:t>přípravný </a:t>
            </a:r>
            <a:r>
              <a:rPr lang="cs-CZ" sz="1500" b="1" dirty="0" smtClean="0"/>
              <a:t>kurz</a:t>
            </a:r>
            <a:r>
              <a:rPr lang="cs-CZ" sz="1500" dirty="0" smtClean="0"/>
              <a:t>, vedený psychology, </a:t>
            </a:r>
            <a:r>
              <a:rPr lang="cs-CZ" sz="1500" b="1" dirty="0" smtClean="0"/>
              <a:t>striktně </a:t>
            </a:r>
            <a:r>
              <a:rPr lang="cs-CZ" sz="1500" b="1" dirty="0"/>
              <a:t>oddělený od </a:t>
            </a:r>
            <a:r>
              <a:rPr lang="cs-CZ" sz="1500" b="1" dirty="0" smtClean="0"/>
              <a:t>posuzování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přípravné kurzy zaměřené na </a:t>
            </a:r>
            <a:r>
              <a:rPr lang="cs-CZ" sz="1500" b="1" dirty="0" smtClean="0"/>
              <a:t>sebereflexi</a:t>
            </a:r>
            <a:r>
              <a:rPr lang="cs-CZ" sz="1500" dirty="0" smtClean="0"/>
              <a:t>, nahradily důkladné psychologické vyšetření </a:t>
            </a:r>
            <a:endParaRPr lang="cs-CZ" sz="1500" dirty="0"/>
          </a:p>
          <a:p>
            <a:pPr>
              <a:buClr>
                <a:srgbClr val="F58223"/>
              </a:buClr>
            </a:pPr>
            <a:r>
              <a:rPr lang="cs-CZ" sz="1500" b="1" dirty="0"/>
              <a:t>Fáze 3</a:t>
            </a:r>
            <a:r>
              <a:rPr lang="cs-CZ" sz="1500" dirty="0"/>
              <a:t> </a:t>
            </a:r>
            <a:r>
              <a:rPr lang="cs-CZ" sz="1500" dirty="0" smtClean="0"/>
              <a:t>– do roka od schválení ve fázi 1: dva rozhovory se sociálními pracovníky Adopčního </a:t>
            </a:r>
            <a:r>
              <a:rPr lang="cs-CZ" sz="1500" dirty="0" smtClean="0"/>
              <a:t>výboru: </a:t>
            </a:r>
            <a:r>
              <a:rPr lang="cs-CZ" sz="1500" b="1" dirty="0" smtClean="0"/>
              <a:t>kvazi-psychologické posuzování mentální odolnosti </a:t>
            </a:r>
            <a:r>
              <a:rPr lang="cs-CZ" sz="1500" b="1" dirty="0" smtClean="0"/>
              <a:t>a </a:t>
            </a:r>
            <a:r>
              <a:rPr lang="cs-CZ" sz="1500" b="1" dirty="0" smtClean="0"/>
              <a:t>předvídatelnosti, schopnosti citové </a:t>
            </a:r>
            <a:r>
              <a:rPr lang="cs-CZ" sz="1500" b="1" dirty="0" smtClean="0"/>
              <a:t>vazby, </a:t>
            </a:r>
            <a:r>
              <a:rPr lang="cs-CZ" sz="1500" b="1" dirty="0" smtClean="0"/>
              <a:t>přizpůsobivosti</a:t>
            </a:r>
            <a:r>
              <a:rPr lang="cs-CZ" sz="1500" dirty="0"/>
              <a:t>… </a:t>
            </a:r>
            <a:r>
              <a:rPr lang="cs-CZ" sz="1500" dirty="0" smtClean="0"/>
              <a:t>(ale s bez psychologů; </a:t>
            </a:r>
            <a:r>
              <a:rPr lang="cs-CZ" sz="1500" dirty="0" smtClean="0"/>
              <a:t>psychologické posouzení si lze </a:t>
            </a:r>
            <a:r>
              <a:rPr lang="cs-CZ" sz="1500" dirty="0" smtClean="0"/>
              <a:t>vyžádat); </a:t>
            </a:r>
            <a:endParaRPr lang="cs-CZ" sz="1500" dirty="0" smtClean="0"/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debata o zapojení psychologů a </a:t>
            </a:r>
            <a:r>
              <a:rPr lang="cs-CZ" sz="1500" b="1" dirty="0" smtClean="0"/>
              <a:t>potřebě </a:t>
            </a:r>
            <a:r>
              <a:rPr lang="cs-CZ" sz="1500" b="1" dirty="0" smtClean="0"/>
              <a:t>přísnějšího </a:t>
            </a:r>
            <a:r>
              <a:rPr lang="cs-CZ" sz="1500" b="1" dirty="0" smtClean="0"/>
              <a:t>výběru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2016 - </a:t>
            </a:r>
            <a:r>
              <a:rPr lang="cs-CZ" sz="1500" b="1" dirty="0" smtClean="0"/>
              <a:t>rozšíření tzv. „základního schvalovacího rámce“ </a:t>
            </a:r>
            <a:r>
              <a:rPr lang="cs-CZ" sz="1500" dirty="0" smtClean="0"/>
              <a:t>osvojení: schválení znamená souhlas s adopcí dítěte </a:t>
            </a:r>
            <a:r>
              <a:rPr lang="cs-CZ" sz="1500" b="1" dirty="0" smtClean="0"/>
              <a:t>až do 4 let věku a s jistou mírou speciálních potřeb  </a:t>
            </a:r>
          </a:p>
          <a:p>
            <a:pPr lvl="1"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r>
              <a:rPr lang="cs-CZ" sz="1500" b="1" dirty="0" smtClean="0"/>
              <a:t>Možnost </a:t>
            </a:r>
            <a:r>
              <a:rPr lang="cs-CZ" sz="1500" b="1" dirty="0"/>
              <a:t>obejít </a:t>
            </a:r>
            <a:r>
              <a:rPr lang="cs-CZ" sz="1500" b="1" dirty="0" smtClean="0"/>
              <a:t>posuzovací, přípravný </a:t>
            </a:r>
            <a:r>
              <a:rPr lang="cs-CZ" sz="1500" b="1" dirty="0"/>
              <a:t>a schvalovací proces přes pěstounskou </a:t>
            </a:r>
            <a:r>
              <a:rPr lang="cs-CZ" sz="1500" b="1" dirty="0" smtClean="0"/>
              <a:t>péči!</a:t>
            </a:r>
            <a:endParaRPr lang="cs-CZ" sz="1500" b="1" dirty="0"/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12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08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Pre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- a </a:t>
            </a:r>
            <a:r>
              <a:rPr lang="cs-CZ" sz="3200" b="1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postadopční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služby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b="1" dirty="0" smtClean="0"/>
              <a:t>dva </a:t>
            </a:r>
            <a:r>
              <a:rPr lang="cs-CZ" sz="1500" b="1" dirty="0" smtClean="0"/>
              <a:t>systémy </a:t>
            </a:r>
            <a:r>
              <a:rPr lang="cs-CZ" sz="1500" dirty="0" smtClean="0"/>
              <a:t>(pěstounská péče vs. osvojování), </a:t>
            </a:r>
            <a:r>
              <a:rPr lang="cs-CZ" sz="1500" b="1" dirty="0" smtClean="0"/>
              <a:t>ale „stejné“ děti</a:t>
            </a:r>
            <a:r>
              <a:rPr lang="cs-CZ" sz="1500" dirty="0" smtClean="0"/>
              <a:t> (děti starší, s různými traumaty, zdravotními potížemi atd.)</a:t>
            </a:r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13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Oválný popisek 6"/>
          <p:cNvSpPr/>
          <p:nvPr/>
        </p:nvSpPr>
        <p:spPr>
          <a:xfrm>
            <a:off x="2001483" y="2492896"/>
            <a:ext cx="6348012" cy="2520281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„Byla jsem u toho procesu, který byl úplně jiný než můj. Byl dítětem dvou závislých, přišel, když mi bylo devět. Měl velmi silné reakce, a tak tam byla spousta psychologů a hodně věcí u nás se odehrávalo kolem něj, protože když jsi v pěstounské péči, jsi dítě systému. Pamatuji si, že jsem se divila, proč jemu celou dobu pomáhají, a mně ne“ </a:t>
            </a:r>
            <a:r>
              <a:rPr lang="cs-CZ" sz="1500" i="1" dirty="0">
                <a:solidFill>
                  <a:srgbClr val="0070C0"/>
                </a:solidFill>
              </a:rPr>
              <a:t>(rozhovor, adoptivní dcera).</a:t>
            </a:r>
          </a:p>
        </p:txBody>
      </p:sp>
    </p:spTree>
    <p:extLst>
      <p:ext uri="{BB962C8B-B14F-4D97-AF65-F5344CB8AC3E}">
        <p14:creationId xmlns:p14="http://schemas.microsoft.com/office/powerpoint/2010/main" val="34834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Pre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- a </a:t>
            </a:r>
            <a:r>
              <a:rPr lang="cs-CZ" sz="3200" b="1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postadopční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služby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 smtClean="0"/>
              <a:t>chápání  </a:t>
            </a:r>
            <a:r>
              <a:rPr lang="cs-CZ" sz="1500" b="1" dirty="0" smtClean="0"/>
              <a:t>adopce jako celoživotního procesu 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speciální </a:t>
            </a:r>
            <a:r>
              <a:rPr lang="cs-CZ" sz="1500" b="1" dirty="0" smtClean="0"/>
              <a:t>nároky na osvojitele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Dánsko je signatářskou zemí Haagské úmluvy </a:t>
            </a:r>
            <a:r>
              <a:rPr lang="cs-CZ" sz="1500" b="1" dirty="0" smtClean="0"/>
              <a:t>od 1997 </a:t>
            </a:r>
            <a:r>
              <a:rPr lang="cs-CZ" sz="1500" b="1" dirty="0" smtClean="0"/>
              <a:t>(nenaplňovaný závazek </a:t>
            </a:r>
            <a:r>
              <a:rPr lang="cs-CZ" sz="1500" b="1" dirty="0" smtClean="0"/>
              <a:t>poskytování poskytování </a:t>
            </a:r>
            <a:r>
              <a:rPr lang="cs-CZ" sz="1500" b="1" dirty="0" err="1" smtClean="0"/>
              <a:t>postadopčních</a:t>
            </a:r>
            <a:r>
              <a:rPr lang="cs-CZ" sz="1500" b="1" dirty="0" smtClean="0"/>
              <a:t> služeb</a:t>
            </a:r>
            <a:r>
              <a:rPr lang="cs-CZ" sz="1500" dirty="0" smtClean="0"/>
              <a:t>)</a:t>
            </a:r>
          </a:p>
          <a:p>
            <a:pPr>
              <a:buClr>
                <a:srgbClr val="F58223"/>
              </a:buClr>
            </a:pPr>
            <a:r>
              <a:rPr lang="cs-CZ" sz="1500" b="1" dirty="0" smtClean="0"/>
              <a:t>Fáze 4 </a:t>
            </a:r>
            <a:r>
              <a:rPr lang="cs-CZ" sz="1500" dirty="0" smtClean="0"/>
              <a:t>osvojovacího procesu: </a:t>
            </a:r>
          </a:p>
          <a:p>
            <a:pPr lvl="1">
              <a:buClr>
                <a:srgbClr val="F58223"/>
              </a:buClr>
            </a:pPr>
            <a:r>
              <a:rPr lang="cs-CZ" sz="1500" b="1" dirty="0" smtClean="0"/>
              <a:t>od 2014 </a:t>
            </a:r>
            <a:r>
              <a:rPr lang="cs-CZ" sz="1500" dirty="0" smtClean="0"/>
              <a:t>– stát garantuje </a:t>
            </a:r>
            <a:r>
              <a:rPr lang="cs-CZ" sz="1500" b="1" dirty="0" smtClean="0"/>
              <a:t>6 závazných konzultací </a:t>
            </a:r>
            <a:r>
              <a:rPr lang="cs-CZ" sz="1500" dirty="0" smtClean="0"/>
              <a:t>s poradcem z týmu </a:t>
            </a:r>
            <a:r>
              <a:rPr lang="cs-CZ" sz="1500" dirty="0" err="1" smtClean="0"/>
              <a:t>postadopčních</a:t>
            </a:r>
            <a:r>
              <a:rPr lang="cs-CZ" sz="1500" dirty="0" smtClean="0"/>
              <a:t> služeb: 3 před vstupem dítěte do rodiny, 3 po vstupu, nárok na </a:t>
            </a:r>
            <a:r>
              <a:rPr lang="cs-CZ" sz="1500" b="1" dirty="0" smtClean="0"/>
              <a:t>až 20 dobrovolných konzultací do 18 let </a:t>
            </a:r>
            <a:r>
              <a:rPr lang="cs-CZ" sz="1500" dirty="0" smtClean="0"/>
              <a:t>věku dítěte za sníženou cenu</a:t>
            </a:r>
          </a:p>
          <a:p>
            <a:pPr lvl="1">
              <a:buClr>
                <a:srgbClr val="F58223"/>
              </a:buClr>
            </a:pPr>
            <a:r>
              <a:rPr lang="cs-CZ" sz="1500" b="1" dirty="0" smtClean="0"/>
              <a:t>podpora </a:t>
            </a:r>
            <a:r>
              <a:rPr lang="cs-CZ" sz="1500" b="1" dirty="0" smtClean="0"/>
              <a:t>osvojených dětí</a:t>
            </a:r>
          </a:p>
          <a:p>
            <a:pPr lvl="1">
              <a:buClr>
                <a:srgbClr val="F58223"/>
              </a:buClr>
            </a:pPr>
            <a:r>
              <a:rPr lang="cs-CZ" sz="1500" b="1" dirty="0" smtClean="0"/>
              <a:t>podpora dospělých osvojenců</a:t>
            </a:r>
          </a:p>
          <a:p>
            <a:pPr lvl="1">
              <a:buClr>
                <a:srgbClr val="F58223"/>
              </a:buClr>
            </a:pPr>
            <a:r>
              <a:rPr lang="cs-CZ" sz="1500" b="1" dirty="0" smtClean="0"/>
              <a:t>programy pro další profesionály </a:t>
            </a:r>
            <a:r>
              <a:rPr lang="cs-CZ" sz="1500" dirty="0" smtClean="0"/>
              <a:t>(sociální pracovníky, psychology, logoterapeuty z obcí, pro personál školek a škol)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vývoj směrem ke </a:t>
            </a:r>
            <a:r>
              <a:rPr lang="cs-CZ" sz="1500" b="1" dirty="0" smtClean="0"/>
              <a:t>komplexní a dlouhodobé podpoře adoptivních rodin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o</a:t>
            </a:r>
            <a:r>
              <a:rPr lang="cs-CZ" sz="1500" dirty="0" smtClean="0"/>
              <a:t>svojení se tak </a:t>
            </a:r>
            <a:r>
              <a:rPr lang="cs-CZ" sz="1500" b="1" dirty="0" smtClean="0"/>
              <a:t>přibližuje k sociální práci</a:t>
            </a:r>
            <a:r>
              <a:rPr lang="cs-CZ" sz="1500" dirty="0" smtClean="0"/>
              <a:t>: je jejím partnerem v systému péče i cílem intervencí </a:t>
            </a: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14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959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Inspirace pro Českou republiku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58223"/>
              </a:buClr>
            </a:pPr>
            <a:r>
              <a:rPr lang="cs-CZ" sz="2800" dirty="0" smtClean="0"/>
              <a:t>Riziko: pokud </a:t>
            </a:r>
            <a:r>
              <a:rPr lang="cs-CZ" sz="2800" dirty="0"/>
              <a:t>se nezabýváme primárně zájmem dětí, stává se osvojení podnikem v zájmu osvojitelů</a:t>
            </a:r>
          </a:p>
          <a:p>
            <a:pPr>
              <a:buClr>
                <a:srgbClr val="F58223"/>
              </a:buClr>
            </a:pPr>
            <a:r>
              <a:rPr lang="cs-CZ" sz="2800" dirty="0" smtClean="0"/>
              <a:t>Orientace </a:t>
            </a:r>
            <a:r>
              <a:rPr lang="cs-CZ" sz="2800" dirty="0"/>
              <a:t>na potřeby a ochranu dětí (rodina pro dítě, ne naopak) </a:t>
            </a:r>
          </a:p>
          <a:p>
            <a:pPr>
              <a:buClr>
                <a:srgbClr val="F58223"/>
              </a:buClr>
            </a:pPr>
            <a:r>
              <a:rPr lang="cs-CZ" sz="2800" dirty="0"/>
              <a:t>Adopce jako </a:t>
            </a:r>
            <a:r>
              <a:rPr lang="cs-CZ" sz="2800" dirty="0" smtClean="0"/>
              <a:t>součást sociálně-právní </a:t>
            </a:r>
            <a:r>
              <a:rPr lang="cs-CZ" sz="2800" dirty="0"/>
              <a:t>ochrany </a:t>
            </a:r>
            <a:r>
              <a:rPr lang="cs-CZ" sz="2800" dirty="0" smtClean="0"/>
              <a:t>dětí</a:t>
            </a:r>
          </a:p>
          <a:p>
            <a:pPr>
              <a:buClr>
                <a:srgbClr val="F58223"/>
              </a:buClr>
            </a:pPr>
            <a:r>
              <a:rPr lang="cs-CZ" sz="2800" dirty="0" smtClean="0"/>
              <a:t>Otevřenost v adopcích jako způsob, jak zvládat paradoxní povahu osvojení</a:t>
            </a:r>
            <a:endParaRPr lang="cs-CZ" sz="2800" dirty="0"/>
          </a:p>
          <a:p>
            <a:pPr>
              <a:buClr>
                <a:srgbClr val="F58223"/>
              </a:buClr>
            </a:pPr>
            <a:r>
              <a:rPr lang="cs-CZ" sz="2800" dirty="0" smtClean="0"/>
              <a:t>Příprava </a:t>
            </a:r>
            <a:r>
              <a:rPr lang="cs-CZ" sz="2800" dirty="0"/>
              <a:t>a kontinuální provázení adoptivních rodin (</a:t>
            </a:r>
            <a:r>
              <a:rPr lang="cs-CZ" sz="2800" dirty="0" err="1"/>
              <a:t>postadopční</a:t>
            </a:r>
            <a:r>
              <a:rPr lang="cs-CZ" sz="2800" dirty="0"/>
              <a:t> služby)</a:t>
            </a:r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15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708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82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Clr>
                <a:srgbClr val="F58223"/>
              </a:buClr>
              <a:buNone/>
            </a:pPr>
            <a:endParaRPr lang="cs-CZ" b="1" dirty="0" smtClean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82296" indent="0">
              <a:buClr>
                <a:srgbClr val="F58223"/>
              </a:buClr>
              <a:buNone/>
            </a:pPr>
            <a:endParaRPr lang="cs-CZ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82296" indent="0" algn="ctr">
              <a:buClr>
                <a:srgbClr val="F58223"/>
              </a:buClr>
              <a:buNone/>
            </a:pPr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Děkuji za pozornost</a:t>
            </a:r>
            <a:endParaRPr lang="cs-CZ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16</a:t>
            </a:fld>
            <a:endParaRPr lang="cs-CZ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19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Výzkum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800" dirty="0" smtClean="0"/>
              <a:t>rešerše odborné </a:t>
            </a:r>
            <a:r>
              <a:rPr lang="cs-CZ" sz="1800" dirty="0"/>
              <a:t>literatury a dalších textových </a:t>
            </a:r>
            <a:r>
              <a:rPr lang="cs-CZ" sz="1800" dirty="0" smtClean="0"/>
              <a:t>zdrojů (články v médiích, zákony, dokumenty sociální politiky, záznamy různých jednání, webové stránky různých organizací…)</a:t>
            </a:r>
            <a:endParaRPr lang="cs-CZ" sz="1800" dirty="0" smtClean="0"/>
          </a:p>
          <a:p>
            <a:pPr>
              <a:buClr>
                <a:srgbClr val="F58223"/>
              </a:buClr>
            </a:pPr>
            <a:r>
              <a:rPr lang="cs-CZ" sz="1800" dirty="0" smtClean="0"/>
              <a:t>analýza </a:t>
            </a:r>
            <a:r>
              <a:rPr lang="cs-CZ" sz="1800" dirty="0"/>
              <a:t>rozhovorů s přímými účastníky adopčního procesu </a:t>
            </a:r>
            <a:endParaRPr lang="cs-CZ" sz="1800" dirty="0" smtClean="0"/>
          </a:p>
          <a:p>
            <a:pPr>
              <a:buClr>
                <a:srgbClr val="F58223"/>
              </a:buClr>
            </a:pPr>
            <a:r>
              <a:rPr lang="cs-CZ" sz="1800" dirty="0"/>
              <a:t>19 rozhovorů s 24 lidmi na různých místech </a:t>
            </a:r>
            <a:r>
              <a:rPr lang="cs-CZ" sz="1800" dirty="0" smtClean="0"/>
              <a:t>v Dánsku</a:t>
            </a:r>
            <a:endParaRPr lang="cs-CZ" sz="1800" dirty="0" smtClean="0"/>
          </a:p>
          <a:p>
            <a:pPr lvl="1">
              <a:buClr>
                <a:srgbClr val="F58223"/>
              </a:buClr>
            </a:pPr>
            <a:r>
              <a:rPr lang="cs-CZ" sz="1800" dirty="0" smtClean="0"/>
              <a:t>sociální </a:t>
            </a:r>
            <a:r>
              <a:rPr lang="cs-CZ" sz="1800" dirty="0"/>
              <a:t>pracovníci, psychologové, novinářka, zaměstnanci institucí spojených s adopcemi, pracovníci zprostředkovatelské organizace, </a:t>
            </a:r>
            <a:r>
              <a:rPr lang="cs-CZ" sz="1800" dirty="0" smtClean="0"/>
              <a:t>nezávislí </a:t>
            </a:r>
            <a:r>
              <a:rPr lang="cs-CZ" sz="1800" dirty="0"/>
              <a:t>odborníci, adoptovaní lidé a adoptivní rodiče, zástupci rodičovské </a:t>
            </a:r>
            <a:r>
              <a:rPr lang="cs-CZ" sz="1800" dirty="0" smtClean="0"/>
              <a:t>organizace </a:t>
            </a:r>
            <a:r>
              <a:rPr lang="cs-CZ" sz="1800" dirty="0"/>
              <a:t>(</a:t>
            </a:r>
            <a:r>
              <a:rPr lang="cs-CZ" sz="1800" dirty="0" smtClean="0"/>
              <a:t>u některých kumulace rolí)</a:t>
            </a:r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92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Adopce v číslech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12776"/>
            <a:ext cx="7746064" cy="4835624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F58223"/>
              </a:buClr>
            </a:pPr>
            <a:r>
              <a:rPr lang="cs-CZ" sz="1900" dirty="0"/>
              <a:t>z</a:t>
            </a:r>
            <a:r>
              <a:rPr lang="cs-CZ" sz="1900" dirty="0" smtClean="0"/>
              <a:t>ákon o adopcích </a:t>
            </a:r>
            <a:r>
              <a:rPr lang="cs-CZ" sz="1900" dirty="0" smtClean="0"/>
              <a:t>1923</a:t>
            </a:r>
            <a:endParaRPr lang="cs-CZ" sz="1900" dirty="0" smtClean="0"/>
          </a:p>
          <a:p>
            <a:pPr>
              <a:buClr>
                <a:srgbClr val="F58223"/>
              </a:buClr>
            </a:pPr>
            <a:r>
              <a:rPr lang="cs-CZ" sz="1900" dirty="0"/>
              <a:t>m</a:t>
            </a:r>
            <a:r>
              <a:rPr lang="cs-CZ" sz="1900" dirty="0" smtClean="0"/>
              <a:t>ezi válkami a krátce po druhé sv. válce počty domácích adopcí dlouhodobě rostly</a:t>
            </a:r>
          </a:p>
          <a:p>
            <a:pPr marL="82296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cs-CZ" sz="2800" dirty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2000" i="1" dirty="0" smtClean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2000" i="1" dirty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2000" i="1" dirty="0" smtClean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200" i="1" dirty="0" smtClean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200" i="1" dirty="0" smtClean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200" i="1" dirty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200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cs-CZ" sz="1200" dirty="0" smtClean="0">
              <a:solidFill>
                <a:srgbClr val="000000"/>
              </a:solidFill>
              <a:latin typeface="Calibri"/>
              <a:ea typeface="Calibri"/>
              <a:cs typeface="Segoe UI"/>
            </a:endParaRPr>
          </a:p>
          <a:p>
            <a:pPr marL="82296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cs-CZ" sz="1200" dirty="0">
              <a:solidFill>
                <a:srgbClr val="000000"/>
              </a:solidFill>
              <a:latin typeface="Calibri"/>
              <a:ea typeface="Calibri"/>
              <a:cs typeface="Segoe UI"/>
            </a:endParaRPr>
          </a:p>
          <a:p>
            <a:pPr marL="82296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300" dirty="0" smtClean="0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Počty </a:t>
            </a:r>
            <a:r>
              <a:rPr lang="cs-CZ" sz="1300" dirty="0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domácích </a:t>
            </a:r>
            <a:r>
              <a:rPr lang="cs-CZ" sz="1300" dirty="0" err="1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mimorodinných</a:t>
            </a:r>
            <a:r>
              <a:rPr lang="cs-CZ" sz="1300" dirty="0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 cizích adopcí v letech </a:t>
            </a:r>
            <a:r>
              <a:rPr lang="cs-CZ" sz="1300" dirty="0" smtClean="0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1924–1947 	</a:t>
            </a:r>
            <a:r>
              <a:rPr lang="cs-CZ" sz="1300" i="1" dirty="0" smtClean="0">
                <a:latin typeface="+mj-lt"/>
                <a:ea typeface="Calibri"/>
                <a:cs typeface="Consolas"/>
              </a:rPr>
              <a:t>Zdroj</a:t>
            </a:r>
            <a:r>
              <a:rPr lang="cs-CZ" sz="1300" i="1" dirty="0">
                <a:latin typeface="+mj-lt"/>
                <a:ea typeface="Calibri"/>
                <a:cs typeface="Consolas"/>
              </a:rPr>
              <a:t>:</a:t>
            </a:r>
            <a:r>
              <a:rPr lang="cs-CZ" sz="1300" dirty="0">
                <a:latin typeface="+mj-lt"/>
                <a:ea typeface="Calibri"/>
                <a:cs typeface="Consolas"/>
              </a:rPr>
              <a:t> </a:t>
            </a:r>
            <a:r>
              <a:rPr lang="cs-CZ" sz="1300" dirty="0" err="1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Petersen</a:t>
            </a:r>
            <a:r>
              <a:rPr lang="cs-CZ" sz="1300" dirty="0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 a </a:t>
            </a:r>
            <a:r>
              <a:rPr lang="cs-CZ" sz="1300" dirty="0" err="1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Sørensen</a:t>
            </a:r>
            <a:r>
              <a:rPr lang="cs-CZ" sz="1300" dirty="0">
                <a:solidFill>
                  <a:srgbClr val="000000"/>
                </a:solidFill>
                <a:latin typeface="+mj-lt"/>
                <a:ea typeface="Calibri"/>
                <a:cs typeface="Segoe UI"/>
              </a:rPr>
              <a:t> (2011: 84)</a:t>
            </a:r>
            <a:endParaRPr lang="cs-CZ" sz="1300" dirty="0">
              <a:latin typeface="+mj-lt"/>
              <a:ea typeface="Calibri"/>
              <a:cs typeface="Times New Roman"/>
            </a:endParaRPr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3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pic>
        <p:nvPicPr>
          <p:cNvPr id="7" name="Obrázek 6"/>
          <p:cNvPicPr/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5" r="12065" b="10710"/>
          <a:stretch>
            <a:fillRect/>
          </a:stretch>
        </p:blipFill>
        <p:spPr bwMode="auto">
          <a:xfrm>
            <a:off x="1403648" y="1988840"/>
            <a:ext cx="6048672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08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Adopce v číslech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12776"/>
            <a:ext cx="7818072" cy="4835624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58223"/>
              </a:buClr>
            </a:pPr>
            <a:r>
              <a:rPr lang="cs-CZ" sz="1600" dirty="0" smtClean="0"/>
              <a:t>od 1948 počty domácích adopcí dlouhodobě klesaly</a:t>
            </a:r>
            <a:endParaRPr lang="cs-CZ" sz="1600" dirty="0"/>
          </a:p>
          <a:p>
            <a:pPr>
              <a:buClr>
                <a:srgbClr val="F58223"/>
              </a:buClr>
            </a:pPr>
            <a:r>
              <a:rPr lang="cs-CZ" sz="1600" dirty="0" smtClean="0"/>
              <a:t>a současně se zvýšily počty adopcí mezinárodních </a:t>
            </a:r>
          </a:p>
          <a:p>
            <a:pPr marL="82296" indent="0">
              <a:buClr>
                <a:srgbClr val="F58223"/>
              </a:buClr>
              <a:buNone/>
            </a:pPr>
            <a:endParaRPr lang="cs-CZ" sz="1600" dirty="0" smtClean="0"/>
          </a:p>
          <a:p>
            <a:pPr marL="82296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cs-CZ" sz="2800" dirty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2000" i="1" dirty="0" smtClean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100" dirty="0" smtClean="0"/>
              <a:t>Děti </a:t>
            </a:r>
            <a:r>
              <a:rPr lang="cs-CZ" sz="1100" dirty="0"/>
              <a:t>narozené v zahraničí</a:t>
            </a: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2000" i="1" dirty="0">
              <a:latin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200" dirty="0" smtClean="0"/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200" dirty="0"/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100" dirty="0" smtClean="0"/>
              <a:t>Děti </a:t>
            </a:r>
            <a:r>
              <a:rPr lang="cs-CZ" sz="1100" dirty="0"/>
              <a:t>narozené v </a:t>
            </a:r>
            <a:r>
              <a:rPr lang="cs-CZ" sz="1100" dirty="0" smtClean="0"/>
              <a:t>Dánsku</a:t>
            </a: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100" dirty="0">
              <a:latin typeface="Calibri"/>
              <a:ea typeface="Calibri"/>
              <a:cs typeface="Times New Roman"/>
            </a:endParaRPr>
          </a:p>
          <a:p>
            <a:pPr marL="82296" indent="0">
              <a:buNone/>
            </a:pPr>
            <a:r>
              <a:rPr lang="cs-CZ" sz="1100" dirty="0" smtClean="0"/>
              <a:t>Počty domácích </a:t>
            </a:r>
            <a:r>
              <a:rPr lang="cs-CZ" sz="1100" dirty="0" err="1" smtClean="0"/>
              <a:t>mimorodinných</a:t>
            </a:r>
            <a:r>
              <a:rPr lang="cs-CZ" sz="1100" dirty="0" smtClean="0"/>
              <a:t> adopcí (zahrnujících jak cizí, tak adopce příbuzenské a adopce známými) a počty mezinárodních adopcí v letech 1973–2005   			</a:t>
            </a:r>
            <a:r>
              <a:rPr lang="cs-CZ" sz="1100" i="1" dirty="0" smtClean="0"/>
              <a:t>Zdroj:</a:t>
            </a:r>
            <a:r>
              <a:rPr lang="cs-CZ" sz="1100" dirty="0" smtClean="0"/>
              <a:t> </a:t>
            </a:r>
            <a:r>
              <a:rPr lang="cs-CZ" sz="1100" dirty="0" err="1" smtClean="0"/>
              <a:t>Christoffersen</a:t>
            </a:r>
            <a:r>
              <a:rPr lang="cs-CZ" sz="1100" dirty="0" smtClean="0"/>
              <a:t> et al. (2007: 23)</a:t>
            </a:r>
          </a:p>
          <a:p>
            <a:pPr marL="82296" indent="0">
              <a:buNone/>
            </a:pPr>
            <a:endParaRPr lang="cs-CZ" sz="11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4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pic>
        <p:nvPicPr>
          <p:cNvPr id="8" name="Obrázek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" t="19135" r="5365" b="15814"/>
          <a:stretch>
            <a:fillRect/>
          </a:stretch>
        </p:blipFill>
        <p:spPr bwMode="auto">
          <a:xfrm>
            <a:off x="1403648" y="2199954"/>
            <a:ext cx="5904656" cy="3245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487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Adopce v číslech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12776"/>
            <a:ext cx="7818072" cy="4835624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58223"/>
              </a:buClr>
            </a:pPr>
            <a:r>
              <a:rPr lang="cs-CZ" sz="1600" dirty="0" smtClean="0"/>
              <a:t>minimum </a:t>
            </a:r>
            <a:r>
              <a:rPr lang="cs-CZ" sz="1600" dirty="0" err="1" smtClean="0"/>
              <a:t>mimorodinných</a:t>
            </a:r>
            <a:r>
              <a:rPr lang="cs-CZ" sz="1600" dirty="0" smtClean="0"/>
              <a:t> cizích adopcí dánských dětí v posledních cca </a:t>
            </a:r>
            <a:r>
              <a:rPr lang="cs-CZ" sz="1600" dirty="0"/>
              <a:t>2</a:t>
            </a:r>
            <a:r>
              <a:rPr lang="cs-CZ" sz="1600" dirty="0" smtClean="0"/>
              <a:t>0 </a:t>
            </a:r>
            <a:r>
              <a:rPr lang="cs-CZ" sz="1600" dirty="0" smtClean="0"/>
              <a:t>letech </a:t>
            </a:r>
          </a:p>
          <a:p>
            <a:pPr>
              <a:buClr>
                <a:srgbClr val="F58223"/>
              </a:buClr>
            </a:pPr>
            <a:endParaRPr lang="cs-CZ" sz="1600" dirty="0" smtClean="0"/>
          </a:p>
          <a:p>
            <a:pPr marL="82296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cs-CZ" sz="2800" dirty="0">
              <a:latin typeface="Calibri"/>
              <a:ea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2000" i="1" dirty="0">
              <a:latin typeface="Calibri"/>
              <a:cs typeface="Consolas"/>
            </a:endParaRPr>
          </a:p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i="1" dirty="0" smtClean="0">
                <a:latin typeface="Calibri"/>
                <a:cs typeface="Consolas"/>
              </a:rPr>
              <a:t>						        </a:t>
            </a:r>
          </a:p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2000" i="1" dirty="0">
              <a:latin typeface="Calibri"/>
              <a:cs typeface="Consolas"/>
            </a:endParaRPr>
          </a:p>
          <a:p>
            <a:pPr marL="82296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i="1" dirty="0" smtClean="0">
                <a:latin typeface="Calibri"/>
                <a:cs typeface="Consolas"/>
              </a:rPr>
              <a:t>						        </a:t>
            </a:r>
            <a:r>
              <a:rPr lang="cs-CZ" sz="1000" dirty="0" smtClean="0"/>
              <a:t>Děti narozené v Dánsku</a:t>
            </a: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2000" i="1" dirty="0">
              <a:latin typeface="Calibri"/>
              <a:cs typeface="Consolas"/>
            </a:endParaRPr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200" dirty="0" smtClean="0"/>
          </a:p>
          <a:p>
            <a:pPr marL="82296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cs-CZ" sz="1200" dirty="0"/>
          </a:p>
          <a:p>
            <a:pPr marL="82296" indent="0">
              <a:buNone/>
            </a:pPr>
            <a:r>
              <a:rPr lang="cs-CZ" sz="1000" dirty="0" smtClean="0"/>
              <a:t>Počty </a:t>
            </a:r>
            <a:r>
              <a:rPr lang="cs-CZ" sz="1000" dirty="0" err="1"/>
              <a:t>mimorodinných</a:t>
            </a:r>
            <a:r>
              <a:rPr lang="cs-CZ" sz="1000" dirty="0"/>
              <a:t> cizích adopcí v letech 1995–2015 a počty dětí zapsaných na čekací list v letech 1995–2016 (3. 10. 2016</a:t>
            </a:r>
            <a:r>
              <a:rPr lang="cs-CZ" sz="1000" dirty="0" smtClean="0"/>
              <a:t>) </a:t>
            </a:r>
          </a:p>
          <a:p>
            <a:pPr marL="82296" indent="0">
              <a:buNone/>
            </a:pPr>
            <a:r>
              <a:rPr lang="cs-CZ" sz="1000" i="1" dirty="0" smtClean="0"/>
              <a:t>		Zdroj</a:t>
            </a:r>
            <a:r>
              <a:rPr lang="cs-CZ" sz="1000" i="1" dirty="0"/>
              <a:t>: </a:t>
            </a:r>
            <a:r>
              <a:rPr lang="cs-CZ" sz="1000" dirty="0"/>
              <a:t>https://ast.dk/naevn/adoptionsnaevnet/tal-og-statistik/tal-og-statistik-vedr-nationale-adoptioner</a:t>
            </a:r>
            <a:endParaRPr lang="cs-CZ" sz="1000" dirty="0" smtClean="0"/>
          </a:p>
          <a:p>
            <a:pPr marL="82296" indent="0">
              <a:buNone/>
            </a:pPr>
            <a:endParaRPr lang="cs-CZ" sz="1100" dirty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5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074490"/>
              </p:ext>
            </p:extLst>
          </p:nvPr>
        </p:nvGraphicFramePr>
        <p:xfrm>
          <a:off x="1403648" y="2057400"/>
          <a:ext cx="5454352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996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Politika adopcí a legislativa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 smtClean="0"/>
              <a:t>1923 - zákon o adopcích</a:t>
            </a:r>
            <a:r>
              <a:rPr lang="cs-CZ" sz="1500" b="1" dirty="0" smtClean="0"/>
              <a:t>: nejlepší zájem dítěte</a:t>
            </a:r>
            <a:r>
              <a:rPr lang="cs-CZ" sz="1500" dirty="0" smtClean="0"/>
              <a:t>; </a:t>
            </a:r>
            <a:r>
              <a:rPr lang="cs-CZ" sz="1500" dirty="0" err="1" smtClean="0"/>
              <a:t>dvojrodinný</a:t>
            </a:r>
            <a:r>
              <a:rPr lang="cs-CZ" sz="1500" dirty="0" smtClean="0"/>
              <a:t> princip; podobnost s pěstounskou péčí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30. léta - charitativní organizace Pomoc matkám: předporodní péče v nemocnicích 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1940 </a:t>
            </a:r>
            <a:r>
              <a:rPr lang="cs-CZ" sz="1500" dirty="0" smtClean="0"/>
              <a:t>- Pomoc matkám dostala </a:t>
            </a:r>
            <a:r>
              <a:rPr lang="cs-CZ" sz="1500" b="1" dirty="0" smtClean="0"/>
              <a:t>státní pověření ke službám při anonymních adopcích </a:t>
            </a:r>
            <a:r>
              <a:rPr lang="cs-CZ" sz="1500" dirty="0" smtClean="0"/>
              <a:t>(posuzování žadatelů, párování na základě podobnosti, normativní ideál nukleární rodiny) 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1956 - novela zákona o adopcích: </a:t>
            </a:r>
            <a:r>
              <a:rPr lang="cs-CZ" sz="1500" b="1" dirty="0" err="1" smtClean="0"/>
              <a:t>jednorodinný</a:t>
            </a:r>
            <a:r>
              <a:rPr lang="cs-CZ" sz="1500" b="1" dirty="0" smtClean="0"/>
              <a:t> princip </a:t>
            </a:r>
          </a:p>
          <a:p>
            <a:pPr>
              <a:buClr>
                <a:srgbClr val="F58223"/>
              </a:buClr>
            </a:pPr>
            <a:r>
              <a:rPr lang="cs-CZ" sz="1500" b="1" dirty="0" smtClean="0"/>
              <a:t>mezinárodní adopce </a:t>
            </a:r>
            <a:r>
              <a:rPr lang="cs-CZ" sz="1500" dirty="0" smtClean="0"/>
              <a:t>zůstávaly až do poloviny 60. let </a:t>
            </a:r>
            <a:r>
              <a:rPr lang="cs-CZ" sz="1500" b="1" dirty="0" smtClean="0"/>
              <a:t>bez regulace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1972 - </a:t>
            </a:r>
            <a:r>
              <a:rPr lang="cs-CZ" sz="1500" b="1" dirty="0"/>
              <a:t>novela zákona o </a:t>
            </a:r>
            <a:r>
              <a:rPr lang="cs-CZ" sz="1500" b="1" dirty="0" smtClean="0"/>
              <a:t>adopcích</a:t>
            </a:r>
            <a:r>
              <a:rPr lang="cs-CZ" sz="1500" dirty="0" smtClean="0"/>
              <a:t>: nové instituce (adopční výbory a rady); adopce bez souhlasu rodičů (ale jen pro starší děti - alespoň 7 let mimo domov a alespoň 6 let bez styku s rodiči; 1992-2002 pouze 12 adopcí bez souhlasu rodičů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nové milénium - </a:t>
            </a:r>
            <a:r>
              <a:rPr lang="cs-CZ" sz="1500" b="1" dirty="0" smtClean="0"/>
              <a:t>debata o potřebě stability a kontinuity </a:t>
            </a:r>
            <a:r>
              <a:rPr lang="cs-CZ" sz="1500" dirty="0" smtClean="0"/>
              <a:t>pro děti v náhradní péči, nová politika osvojování dánských dětí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2009 - novela zákona o adopcích: </a:t>
            </a:r>
            <a:r>
              <a:rPr lang="cs-CZ" sz="1500" b="1" dirty="0" smtClean="0"/>
              <a:t>adopce bez souhlasu rodičů i pro </a:t>
            </a:r>
            <a:r>
              <a:rPr lang="cs-CZ" sz="1500" b="1" dirty="0" smtClean="0"/>
              <a:t>děti mladší </a:t>
            </a:r>
            <a:r>
              <a:rPr lang="cs-CZ" sz="1500" b="1" dirty="0" smtClean="0"/>
              <a:t>1 roku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2015 - </a:t>
            </a:r>
            <a:r>
              <a:rPr lang="cs-CZ" sz="1500" b="1" dirty="0" smtClean="0"/>
              <a:t>další změkčení podmínek </a:t>
            </a:r>
            <a:r>
              <a:rPr lang="cs-CZ" sz="1500" b="1" dirty="0"/>
              <a:t>adopce bez souhlasu </a:t>
            </a:r>
            <a:r>
              <a:rPr lang="cs-CZ" sz="1500" dirty="0"/>
              <a:t>rodičů </a:t>
            </a: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6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69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Domácí adopce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 smtClean="0"/>
              <a:t>30. léta - 80% adoptovaných dětí nemanželských; 1974 - cca 1/3 adoptovaných v cizích adopcích byly nemanželské</a:t>
            </a:r>
          </a:p>
          <a:p>
            <a:pPr>
              <a:buClr>
                <a:srgbClr val="F58223"/>
              </a:buClr>
            </a:pPr>
            <a:r>
              <a:rPr lang="cs-CZ" sz="1500" b="1" dirty="0"/>
              <a:t>p</a:t>
            </a:r>
            <a:r>
              <a:rPr lang="cs-CZ" sz="1500" b="1" dirty="0" smtClean="0"/>
              <a:t>okles počtu domácích adopcí po 2. sv. válce </a:t>
            </a:r>
            <a:r>
              <a:rPr lang="cs-CZ" sz="1500" dirty="0" smtClean="0"/>
              <a:t>– stoupající </a:t>
            </a:r>
            <a:r>
              <a:rPr lang="cs-CZ" sz="1500" dirty="0"/>
              <a:t>životní úroveň, lepší podmínky bydlení</a:t>
            </a:r>
            <a:r>
              <a:rPr lang="cs-CZ" sz="1500" dirty="0" smtClean="0"/>
              <a:t>, </a:t>
            </a:r>
            <a:r>
              <a:rPr lang="cs-CZ" sz="1500" dirty="0" err="1" smtClean="0"/>
              <a:t>destigmatizace</a:t>
            </a:r>
            <a:r>
              <a:rPr lang="cs-CZ" sz="1500" dirty="0" smtClean="0"/>
              <a:t> svobodných matek, </a:t>
            </a:r>
            <a:r>
              <a:rPr lang="cs-CZ" sz="1500" dirty="0"/>
              <a:t>legalizace potratů (1973), </a:t>
            </a:r>
            <a:r>
              <a:rPr lang="cs-CZ" sz="1500" dirty="0" smtClean="0"/>
              <a:t>dostupnost antikoncepce, dostupnější denní péče o děti…</a:t>
            </a:r>
          </a:p>
          <a:p>
            <a:pPr>
              <a:buClr>
                <a:srgbClr val="F58223"/>
              </a:buClr>
            </a:pPr>
            <a:r>
              <a:rPr lang="cs-CZ" sz="1500" b="1" dirty="0" smtClean="0"/>
              <a:t>specifický kontext zacházení s ohroženými dětmi 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sociálně-právní ochrana dětí jako služby </a:t>
            </a:r>
            <a:r>
              <a:rPr lang="cs-CZ" sz="1500" dirty="0"/>
              <a:t>pro rodiny v ohrožení </a:t>
            </a:r>
            <a:endParaRPr lang="cs-CZ" sz="1500" dirty="0" smtClean="0"/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založené převážně na dobrovolnosti (umístění v 85-90% se souhlasem rodičů)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důraz na prevenci a podporu rodině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princip „minimálního vměšování“ 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důraz na styk s biologickými rodiči, pokud je dítě mimo domov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biologičtí rodiče spolurozhodují o budoucnosti dítěte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ani v případě dlouhodobého umístění mimo vlastní rodinu nedocházelo k ukončení rodičovských práv </a:t>
            </a:r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7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75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Domácí adopce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b="1" dirty="0" smtClean="0"/>
              <a:t>do </a:t>
            </a:r>
            <a:r>
              <a:rPr lang="cs-CZ" sz="1500" b="1" dirty="0" smtClean="0"/>
              <a:t>roku 2009 </a:t>
            </a:r>
            <a:r>
              <a:rPr lang="cs-CZ" sz="1500" dirty="0" smtClean="0"/>
              <a:t>byla adopce </a:t>
            </a:r>
            <a:r>
              <a:rPr lang="cs-CZ" sz="1500" b="1" dirty="0" smtClean="0"/>
              <a:t>za horizontem běžných řešení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v </a:t>
            </a:r>
            <a:r>
              <a:rPr lang="cs-CZ" sz="1500" dirty="0" smtClean="0"/>
              <a:t>posledních cca 10 letech Dánsko </a:t>
            </a:r>
            <a:r>
              <a:rPr lang="cs-CZ" sz="1500" b="1" dirty="0"/>
              <a:t>pomalu opouští ideologii „bezzásahovosti“ </a:t>
            </a:r>
            <a:r>
              <a:rPr lang="cs-CZ" sz="1500" dirty="0"/>
              <a:t>do biologické rodiny a upřednostňování vztahů pokrevních před náhradními</a:t>
            </a:r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8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Oválný popisek 6"/>
          <p:cNvSpPr/>
          <p:nvPr/>
        </p:nvSpPr>
        <p:spPr>
          <a:xfrm>
            <a:off x="2010994" y="2636912"/>
            <a:ext cx="6348012" cy="2524049"/>
          </a:xfrm>
          <a:prstGeom prst="wedgeEllipseCallout">
            <a:avLst>
              <a:gd name="adj1" fmla="val -56818"/>
              <a:gd name="adj2" fmla="val 4176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cs-CZ" sz="1500" dirty="0">
                <a:solidFill>
                  <a:srgbClr val="0070C0"/>
                </a:solidFill>
              </a:rPr>
              <a:t>„Adopce je velké rozhodnutí, především adopce bez souhlasu rodičů. Myslím, že jsme se v minulosti zdráhali lidem říct: ‚Už nikdy nebudeš rodičem!‘ To je velmi těžké, udělat takové rozhodnutí. Zdráhali jsme se to dělat. Místo toho jsme měli velmi dobře rozvinuté oddělení péče o děti, nabízející velkou škálu dobrých jiných možností“ </a:t>
            </a:r>
            <a:r>
              <a:rPr lang="cs-CZ" sz="1500" i="1" dirty="0">
                <a:solidFill>
                  <a:srgbClr val="0070C0"/>
                </a:solidFill>
              </a:rPr>
              <a:t>(rozhovor, sociální pracovník).</a:t>
            </a:r>
          </a:p>
        </p:txBody>
      </p:sp>
    </p:spTree>
    <p:extLst>
      <p:ext uri="{BB962C8B-B14F-4D97-AF65-F5344CB8AC3E}">
        <p14:creationId xmlns:p14="http://schemas.microsoft.com/office/powerpoint/2010/main" val="2859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Domácí adopce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58223"/>
              </a:buClr>
            </a:pPr>
            <a:r>
              <a:rPr lang="cs-CZ" sz="1500" dirty="0"/>
              <a:t>p</a:t>
            </a:r>
            <a:r>
              <a:rPr lang="cs-CZ" sz="1500" dirty="0" smtClean="0"/>
              <a:t>řelom prvního desetiletí - </a:t>
            </a:r>
            <a:r>
              <a:rPr lang="cs-CZ" sz="1500" b="1" dirty="0" smtClean="0"/>
              <a:t>kritika nestability v náhradní péči</a:t>
            </a:r>
            <a:r>
              <a:rPr lang="cs-CZ" sz="1500" dirty="0" smtClean="0"/>
              <a:t>: pěstounská péče ji (v kontextu orientace na rodičovská práva a nedělitelnost rodiny) nezajišťuje  </a:t>
            </a:r>
          </a:p>
          <a:p>
            <a:pPr>
              <a:buClr>
                <a:srgbClr val="F58223"/>
              </a:buClr>
            </a:pPr>
            <a:r>
              <a:rPr lang="cs-CZ" sz="1500" b="1" dirty="0" smtClean="0"/>
              <a:t>ekonomické důvody k posilování adopcí?</a:t>
            </a:r>
            <a:r>
              <a:rPr lang="cs-CZ" sz="1500" dirty="0" smtClean="0"/>
              <a:t> – adopce je pro stát nejlevnější řešení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2011 – politici mluví o tom, že by rádi viděli 1500 adopcí pěstounskými rodinami ročně, ministryně sociálních věcí vyzvala pracovníky obcí, aby začali adopce bez souhlasu více uplatňovat v praxi</a:t>
            </a:r>
          </a:p>
          <a:p>
            <a:pPr lvl="1">
              <a:buClr>
                <a:srgbClr val="F58223"/>
              </a:buClr>
            </a:pPr>
            <a:r>
              <a:rPr lang="cs-CZ" sz="1500" dirty="0" smtClean="0"/>
              <a:t>2015 -  změkčení podmínek pro nucené adopce (prokazatelná vs. pravděpodobná </a:t>
            </a:r>
            <a:r>
              <a:rPr lang="cs-CZ" sz="1500" dirty="0" err="1"/>
              <a:t>nechopnost</a:t>
            </a:r>
            <a:r>
              <a:rPr lang="cs-CZ" sz="1500" dirty="0"/>
              <a:t> </a:t>
            </a:r>
            <a:r>
              <a:rPr lang="cs-CZ" sz="1500" dirty="0" smtClean="0"/>
              <a:t>rodičů se o dítě v budoucnu starat; dobrý vztah s pěstouny jako postačující podmínky k adopci)</a:t>
            </a:r>
          </a:p>
          <a:p>
            <a:pPr>
              <a:buClr>
                <a:srgbClr val="F58223"/>
              </a:buClr>
            </a:pPr>
            <a:r>
              <a:rPr lang="cs-CZ" sz="1500" dirty="0"/>
              <a:t>2009 až 2014 bylo bez souhlasu rodičů osvojeno 10 dětí, </a:t>
            </a:r>
            <a:r>
              <a:rPr lang="cs-CZ" sz="1500" dirty="0" smtClean="0"/>
              <a:t>ale jen v</a:t>
            </a:r>
            <a:r>
              <a:rPr lang="cs-CZ" sz="1500" dirty="0"/>
              <a:t> roce 2015 se rozhodovalo </a:t>
            </a:r>
            <a:r>
              <a:rPr lang="cs-CZ" sz="1500" dirty="0" smtClean="0"/>
              <a:t>již o </a:t>
            </a:r>
            <a:r>
              <a:rPr lang="cs-CZ" sz="1500" dirty="0"/>
              <a:t>4 případech, z čehož 3 skončily </a:t>
            </a:r>
            <a:r>
              <a:rPr lang="cs-CZ" sz="1500" dirty="0" smtClean="0"/>
              <a:t>adopcí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do května 2016 se řešilo </a:t>
            </a:r>
            <a:r>
              <a:rPr lang="cs-CZ" sz="1500" dirty="0"/>
              <a:t>již 7 případů adopce bez souhlasu.</a:t>
            </a:r>
            <a:endParaRPr lang="cs-CZ" sz="1500" dirty="0" smtClean="0"/>
          </a:p>
          <a:p>
            <a:pPr>
              <a:buClr>
                <a:srgbClr val="F58223"/>
              </a:buClr>
            </a:pPr>
            <a:r>
              <a:rPr lang="cs-CZ" sz="1500" b="1" dirty="0" smtClean="0"/>
              <a:t>riziko obcházení adopčního systému </a:t>
            </a:r>
            <a:r>
              <a:rPr lang="cs-CZ" sz="1500" dirty="0" smtClean="0"/>
              <a:t>(přes pěstounskou péči)</a:t>
            </a:r>
          </a:p>
          <a:p>
            <a:pPr>
              <a:buClr>
                <a:srgbClr val="F58223"/>
              </a:buClr>
            </a:pPr>
            <a:r>
              <a:rPr lang="cs-CZ" sz="1500" dirty="0" smtClean="0"/>
              <a:t>problematický případ </a:t>
            </a:r>
            <a:r>
              <a:rPr lang="cs-CZ" sz="1500" b="1" dirty="0" smtClean="0"/>
              <a:t>adopce dcery Michelle </a:t>
            </a:r>
            <a:r>
              <a:rPr lang="cs-CZ" sz="1500" b="1" dirty="0" err="1" smtClean="0"/>
              <a:t>Olsen</a:t>
            </a:r>
            <a:endParaRPr lang="cs-CZ" sz="1500" b="1" dirty="0" smtClean="0"/>
          </a:p>
          <a:p>
            <a:pPr>
              <a:buClr>
                <a:srgbClr val="F58223"/>
              </a:buClr>
            </a:pPr>
            <a:r>
              <a:rPr lang="cs-CZ" sz="1500" dirty="0" smtClean="0"/>
              <a:t>složité </a:t>
            </a:r>
            <a:r>
              <a:rPr lang="cs-CZ" sz="1500" b="1" dirty="0" smtClean="0"/>
              <a:t>hledání rovnováhy mezi zájmy dětí, osvojitelů a ekonomickými zájmy státu</a:t>
            </a:r>
          </a:p>
          <a:p>
            <a:pPr>
              <a:buClr>
                <a:srgbClr val="F58223"/>
              </a:buClr>
            </a:pPr>
            <a:endParaRPr lang="cs-CZ" sz="1500" dirty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1500" dirty="0" smtClean="0"/>
          </a:p>
          <a:p>
            <a:pPr>
              <a:buClr>
                <a:srgbClr val="F58223"/>
              </a:buClr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6165304"/>
            <a:ext cx="3744416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9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2204864"/>
            <a:ext cx="504056" cy="381642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b="1" dirty="0" smtClean="0">
                <a:solidFill>
                  <a:schemeClr val="bg1"/>
                </a:solidFill>
                <a:effectLst/>
              </a:rPr>
              <a:t>DÁNSKO</a:t>
            </a:r>
            <a:endParaRPr lang="cs-CZ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63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4528</TotalTime>
  <Words>1468</Words>
  <Application>Microsoft Office PowerPoint</Application>
  <PresentationFormat>Předvádění na obrazovce (4:3)</PresentationFormat>
  <Paragraphs>213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 </vt:lpstr>
      <vt:lpstr>Výzkum</vt:lpstr>
      <vt:lpstr>Adopce v číslech</vt:lpstr>
      <vt:lpstr>Adopce v číslech</vt:lpstr>
      <vt:lpstr>Adopce v číslech</vt:lpstr>
      <vt:lpstr>Politika adopcí a legislativa</vt:lpstr>
      <vt:lpstr>Domácí adopce</vt:lpstr>
      <vt:lpstr>Domácí adopce</vt:lpstr>
      <vt:lpstr>Domácí adopce</vt:lpstr>
      <vt:lpstr>Domácí adopce</vt:lpstr>
      <vt:lpstr>Mezinárodní adopce</vt:lpstr>
      <vt:lpstr>Příprava a posuzování žadatelů</vt:lpstr>
      <vt:lpstr>Pre- a postadopční služby</vt:lpstr>
      <vt:lpstr>Pre- a postadopční služby</vt:lpstr>
      <vt:lpstr>Inspirace pro Českou republiku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Anička</dc:creator>
  <cp:lastModifiedBy>User</cp:lastModifiedBy>
  <cp:revision>59</cp:revision>
  <dcterms:created xsi:type="dcterms:W3CDTF">2017-12-01T08:25:46Z</dcterms:created>
  <dcterms:modified xsi:type="dcterms:W3CDTF">2017-12-08T08:10:48Z</dcterms:modified>
</cp:coreProperties>
</file>