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9"/>
  </p:notesMasterIdLst>
  <p:sldIdLst>
    <p:sldId id="256" r:id="rId2"/>
    <p:sldId id="257" r:id="rId3"/>
    <p:sldId id="263" r:id="rId4"/>
    <p:sldId id="273" r:id="rId5"/>
    <p:sldId id="274" r:id="rId6"/>
    <p:sldId id="276" r:id="rId7"/>
    <p:sldId id="277" r:id="rId8"/>
    <p:sldId id="278" r:id="rId9"/>
    <p:sldId id="279" r:id="rId10"/>
    <p:sldId id="281" r:id="rId11"/>
    <p:sldId id="280" r:id="rId12"/>
    <p:sldId id="282" r:id="rId13"/>
    <p:sldId id="283" r:id="rId14"/>
    <p:sldId id="284" r:id="rId15"/>
    <p:sldId id="285" r:id="rId16"/>
    <p:sldId id="286" r:id="rId17"/>
    <p:sldId id="259"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8223"/>
    <a:srgbClr val="F68D36"/>
    <a:srgbClr val="F47710"/>
    <a:srgbClr val="F580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50"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User\Documents\NRP\Adopce%20a%20NRP_&#268;R_2016-2017\Data%20adopce%20&#268;R\Data%20osvojeni%20Msp%20graf.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User\Documents\NRP\Adopce%20a%20NRP_&#268;R_2016-2017\Data%20adopce%20&#268;R\Data%20osvojeni%20Msp%20graf.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User\Documents\NRP\Adopce%20a%20NRP_&#268;R_2016-2017\Data%20adopce%20&#268;R\Data%20osvojeni%20Msp%20graf.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List1!$Q$3</c:f>
              <c:strCache>
                <c:ptCount val="1"/>
                <c:pt idx="0">
                  <c:v>Dunosvký</c:v>
                </c:pt>
              </c:strCache>
            </c:strRef>
          </c:tx>
          <c:spPr>
            <a:ln w="38100">
              <a:solidFill>
                <a:sysClr val="window" lastClr="FFFFFF">
                  <a:lumMod val="65000"/>
                </a:sysClr>
              </a:solidFill>
            </a:ln>
          </c:spPr>
          <c:marker>
            <c:symbol val="circle"/>
            <c:size val="8"/>
            <c:spPr>
              <a:solidFill>
                <a:schemeClr val="bg1"/>
              </a:solidFill>
              <a:ln w="38100">
                <a:solidFill>
                  <a:sysClr val="window" lastClr="FFFFFF">
                    <a:lumMod val="65000"/>
                  </a:sysClr>
                </a:solidFill>
              </a:ln>
            </c:spPr>
          </c:marker>
          <c:dLbls>
            <c:spPr>
              <a:noFill/>
              <a:ln>
                <a:noFill/>
              </a:ln>
              <a:effectLst/>
            </c:sp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List1!$P$8:$P$17</c:f>
              <c:numCache>
                <c:formatCode>General</c:formatCode>
                <c:ptCount val="10"/>
                <c:pt idx="0">
                  <c:v>1955</c:v>
                </c:pt>
                <c:pt idx="1">
                  <c:v>1956</c:v>
                </c:pt>
                <c:pt idx="2">
                  <c:v>1957</c:v>
                </c:pt>
                <c:pt idx="3">
                  <c:v>1958</c:v>
                </c:pt>
                <c:pt idx="4">
                  <c:v>1959</c:v>
                </c:pt>
                <c:pt idx="5">
                  <c:v>1960</c:v>
                </c:pt>
                <c:pt idx="6">
                  <c:v>1961</c:v>
                </c:pt>
                <c:pt idx="7">
                  <c:v>1962</c:v>
                </c:pt>
                <c:pt idx="8">
                  <c:v>1963</c:v>
                </c:pt>
                <c:pt idx="9">
                  <c:v>1964</c:v>
                </c:pt>
              </c:numCache>
            </c:numRef>
          </c:cat>
          <c:val>
            <c:numRef>
              <c:f>List1!$Q$8:$Q$17</c:f>
              <c:numCache>
                <c:formatCode>General</c:formatCode>
                <c:ptCount val="10"/>
                <c:pt idx="0">
                  <c:v>182</c:v>
                </c:pt>
                <c:pt idx="1">
                  <c:v>258</c:v>
                </c:pt>
                <c:pt idx="2">
                  <c:v>310</c:v>
                </c:pt>
                <c:pt idx="3">
                  <c:v>361</c:v>
                </c:pt>
                <c:pt idx="4">
                  <c:v>308</c:v>
                </c:pt>
                <c:pt idx="5">
                  <c:v>283</c:v>
                </c:pt>
                <c:pt idx="6">
                  <c:v>308</c:v>
                </c:pt>
                <c:pt idx="7">
                  <c:v>377</c:v>
                </c:pt>
                <c:pt idx="8">
                  <c:v>368</c:v>
                </c:pt>
                <c:pt idx="9">
                  <c:v>614</c:v>
                </c:pt>
              </c:numCache>
            </c:numRef>
          </c:val>
          <c:smooth val="0"/>
          <c:extLst xmlns:c16r2="http://schemas.microsoft.com/office/drawing/2015/06/chart">
            <c:ext xmlns:c16="http://schemas.microsoft.com/office/drawing/2014/chart" uri="{C3380CC4-5D6E-409C-BE32-E72D297353CC}">
              <c16:uniqueId val="{00000000-6A95-48B9-9D6B-A6CA9EC44DF7}"/>
            </c:ext>
          </c:extLst>
        </c:ser>
        <c:dLbls>
          <c:dLblPos val="t"/>
          <c:showLegendKey val="0"/>
          <c:showVal val="1"/>
          <c:showCatName val="0"/>
          <c:showSerName val="0"/>
          <c:showPercent val="0"/>
          <c:showBubbleSize val="0"/>
        </c:dLbls>
        <c:marker val="1"/>
        <c:smooth val="0"/>
        <c:axId val="125106432"/>
        <c:axId val="139398528"/>
      </c:lineChart>
      <c:catAx>
        <c:axId val="125106432"/>
        <c:scaling>
          <c:orientation val="minMax"/>
        </c:scaling>
        <c:delete val="0"/>
        <c:axPos val="b"/>
        <c:majorGridlines>
          <c:spPr>
            <a:ln cap="rnd">
              <a:solidFill>
                <a:sysClr val="window" lastClr="FFFFFF">
                  <a:lumMod val="50000"/>
                </a:sysClr>
              </a:solidFill>
              <a:prstDash val="sysDot"/>
            </a:ln>
          </c:spPr>
        </c:majorGridlines>
        <c:numFmt formatCode="General" sourceLinked="1"/>
        <c:majorTickMark val="none"/>
        <c:minorTickMark val="none"/>
        <c:tickLblPos val="nextTo"/>
        <c:crossAx val="139398528"/>
        <c:crosses val="autoZero"/>
        <c:auto val="1"/>
        <c:lblAlgn val="ctr"/>
        <c:lblOffset val="100"/>
        <c:noMultiLvlLbl val="0"/>
      </c:catAx>
      <c:valAx>
        <c:axId val="139398528"/>
        <c:scaling>
          <c:orientation val="minMax"/>
        </c:scaling>
        <c:delete val="0"/>
        <c:axPos val="l"/>
        <c:majorGridlines>
          <c:spPr>
            <a:ln cap="rnd">
              <a:solidFill>
                <a:sysClr val="window" lastClr="FFFFFF">
                  <a:lumMod val="50000"/>
                </a:sysClr>
              </a:solidFill>
              <a:prstDash val="sysDot"/>
            </a:ln>
          </c:spPr>
        </c:majorGridlines>
        <c:numFmt formatCode="General" sourceLinked="1"/>
        <c:majorTickMark val="none"/>
        <c:minorTickMark val="none"/>
        <c:tickLblPos val="nextTo"/>
        <c:crossAx val="125106432"/>
        <c:crosses val="autoZero"/>
        <c:crossBetween val="between"/>
      </c:valAx>
      <c:spPr>
        <a:pattFill prst="pct10">
          <a:fgClr>
            <a:schemeClr val="bg1">
              <a:lumMod val="85000"/>
            </a:schemeClr>
          </a:fgClr>
          <a:bgClr>
            <a:schemeClr val="bg1"/>
          </a:bgClr>
        </a:pattFill>
        <a:ln>
          <a:noFill/>
        </a:ln>
      </c:spPr>
    </c:plotArea>
    <c:plotVisOnly val="1"/>
    <c:dispBlanksAs val="gap"/>
    <c:showDLblsOverMax val="0"/>
  </c:chart>
  <c:spPr>
    <a:noFill/>
    <a:ln>
      <a:noFill/>
    </a:ln>
  </c:spPr>
  <c:txPr>
    <a:bodyPr/>
    <a:lstStyle/>
    <a:p>
      <a:pPr>
        <a:defRPr>
          <a:latin typeface="Candara" panose="020E0502030303020204" pitchFamily="34" charset="0"/>
        </a:defRPr>
      </a:pPr>
      <a:endParaRPr lang="cs-CZ"/>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List1!$H$3</c:f>
              <c:strCache>
                <c:ptCount val="1"/>
                <c:pt idx="0">
                  <c:v>MS</c:v>
                </c:pt>
              </c:strCache>
            </c:strRef>
          </c:tx>
          <c:spPr>
            <a:ln w="38100">
              <a:solidFill>
                <a:sysClr val="windowText" lastClr="000000"/>
              </a:solidFill>
            </a:ln>
          </c:spPr>
          <c:marker>
            <c:symbol val="circle"/>
            <c:size val="8"/>
            <c:spPr>
              <a:solidFill>
                <a:schemeClr val="bg1"/>
              </a:solidFill>
              <a:ln w="38100">
                <a:solidFill>
                  <a:sysClr val="windowText" lastClr="000000"/>
                </a:solidFill>
              </a:ln>
            </c:spPr>
          </c:marker>
          <c:dLbls>
            <c:spPr>
              <a:noFill/>
              <a:ln>
                <a:noFill/>
              </a:ln>
              <a:effectLst/>
            </c:sp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List1!$A$5:$A$23</c:f>
              <c:numCache>
                <c:formatCode>General</c:formatCode>
                <c:ptCount val="19"/>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numCache>
            </c:numRef>
          </c:cat>
          <c:val>
            <c:numRef>
              <c:f>List1!$H$5:$H$23</c:f>
              <c:numCache>
                <c:formatCode>General</c:formatCode>
                <c:ptCount val="19"/>
                <c:pt idx="0">
                  <c:v>762</c:v>
                </c:pt>
                <c:pt idx="1">
                  <c:v>861</c:v>
                </c:pt>
                <c:pt idx="2">
                  <c:v>872</c:v>
                </c:pt>
                <c:pt idx="3">
                  <c:v>856</c:v>
                </c:pt>
                <c:pt idx="4">
                  <c:v>931</c:v>
                </c:pt>
                <c:pt idx="5">
                  <c:v>884</c:v>
                </c:pt>
                <c:pt idx="6">
                  <c:v>930</c:v>
                </c:pt>
                <c:pt idx="7">
                  <c:v>886</c:v>
                </c:pt>
                <c:pt idx="8">
                  <c:v>914</c:v>
                </c:pt>
                <c:pt idx="9">
                  <c:v>917</c:v>
                </c:pt>
                <c:pt idx="10">
                  <c:v>850</c:v>
                </c:pt>
                <c:pt idx="11">
                  <c:v>793</c:v>
                </c:pt>
                <c:pt idx="12">
                  <c:v>761</c:v>
                </c:pt>
                <c:pt idx="13">
                  <c:v>822</c:v>
                </c:pt>
                <c:pt idx="14">
                  <c:v>761</c:v>
                </c:pt>
                <c:pt idx="15">
                  <c:v>727</c:v>
                </c:pt>
                <c:pt idx="16">
                  <c:v>729</c:v>
                </c:pt>
                <c:pt idx="17">
                  <c:v>667</c:v>
                </c:pt>
                <c:pt idx="18">
                  <c:v>639</c:v>
                </c:pt>
              </c:numCache>
            </c:numRef>
          </c:val>
          <c:smooth val="0"/>
          <c:extLst xmlns:c16r2="http://schemas.microsoft.com/office/drawing/2015/06/chart">
            <c:ext xmlns:c16="http://schemas.microsoft.com/office/drawing/2014/chart" uri="{C3380CC4-5D6E-409C-BE32-E72D297353CC}">
              <c16:uniqueId val="{00000000-6A95-48B9-9D6B-A6CA9EC44DF7}"/>
            </c:ext>
          </c:extLst>
        </c:ser>
        <c:dLbls>
          <c:dLblPos val="t"/>
          <c:showLegendKey val="0"/>
          <c:showVal val="1"/>
          <c:showCatName val="0"/>
          <c:showSerName val="0"/>
          <c:showPercent val="0"/>
          <c:showBubbleSize val="0"/>
        </c:dLbls>
        <c:marker val="1"/>
        <c:smooth val="0"/>
        <c:axId val="40825984"/>
        <c:axId val="118032640"/>
      </c:lineChart>
      <c:catAx>
        <c:axId val="40825984"/>
        <c:scaling>
          <c:orientation val="minMax"/>
        </c:scaling>
        <c:delete val="0"/>
        <c:axPos val="b"/>
        <c:majorGridlines>
          <c:spPr>
            <a:ln cap="rnd">
              <a:solidFill>
                <a:sysClr val="window" lastClr="FFFFFF">
                  <a:lumMod val="50000"/>
                </a:sysClr>
              </a:solidFill>
              <a:prstDash val="sysDot"/>
            </a:ln>
          </c:spPr>
        </c:majorGridlines>
        <c:numFmt formatCode="General" sourceLinked="1"/>
        <c:majorTickMark val="none"/>
        <c:minorTickMark val="none"/>
        <c:tickLblPos val="nextTo"/>
        <c:crossAx val="118032640"/>
        <c:crosses val="autoZero"/>
        <c:auto val="1"/>
        <c:lblAlgn val="ctr"/>
        <c:lblOffset val="100"/>
        <c:noMultiLvlLbl val="0"/>
      </c:catAx>
      <c:valAx>
        <c:axId val="118032640"/>
        <c:scaling>
          <c:orientation val="minMax"/>
        </c:scaling>
        <c:delete val="0"/>
        <c:axPos val="l"/>
        <c:majorGridlines>
          <c:spPr>
            <a:ln cap="rnd">
              <a:solidFill>
                <a:sysClr val="window" lastClr="FFFFFF">
                  <a:lumMod val="50000"/>
                </a:sysClr>
              </a:solidFill>
              <a:prstDash val="sysDot"/>
            </a:ln>
          </c:spPr>
        </c:majorGridlines>
        <c:numFmt formatCode="General" sourceLinked="1"/>
        <c:majorTickMark val="none"/>
        <c:minorTickMark val="none"/>
        <c:tickLblPos val="nextTo"/>
        <c:crossAx val="40825984"/>
        <c:crosses val="autoZero"/>
        <c:crossBetween val="between"/>
      </c:valAx>
    </c:plotArea>
    <c:plotVisOnly val="1"/>
    <c:dispBlanksAs val="gap"/>
    <c:showDLblsOverMax val="0"/>
  </c:chart>
  <c:spPr>
    <a:noFill/>
    <a:ln>
      <a:noFill/>
    </a:ln>
  </c:spPr>
  <c:txPr>
    <a:bodyPr/>
    <a:lstStyle/>
    <a:p>
      <a:pPr>
        <a:defRPr>
          <a:latin typeface="Candara" panose="020E0502030303020204" pitchFamily="34" charset="0"/>
        </a:defRPr>
      </a:pPr>
      <a:endParaRPr lang="cs-CZ"/>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List1!$H$3</c:f>
              <c:strCache>
                <c:ptCount val="1"/>
                <c:pt idx="0">
                  <c:v>MS</c:v>
                </c:pt>
              </c:strCache>
            </c:strRef>
          </c:tx>
          <c:spPr>
            <a:ln w="38100">
              <a:solidFill>
                <a:sysClr val="windowText" lastClr="000000"/>
              </a:solidFill>
            </a:ln>
          </c:spPr>
          <c:marker>
            <c:symbol val="circle"/>
            <c:size val="8"/>
            <c:spPr>
              <a:solidFill>
                <a:schemeClr val="bg1"/>
              </a:solidFill>
              <a:ln w="38100">
                <a:solidFill>
                  <a:sysClr val="windowText" lastClr="000000"/>
                </a:solidFill>
              </a:ln>
            </c:spPr>
          </c:marker>
          <c:dLbls>
            <c:spPr>
              <a:noFill/>
              <a:ln>
                <a:noFill/>
              </a:ln>
              <a:effectLst/>
            </c:sp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List1!$A$23:$A$50</c:f>
              <c:numCache>
                <c:formatCode>General</c:formatCode>
                <c:ptCount val="28"/>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numCache>
            </c:numRef>
          </c:cat>
          <c:val>
            <c:numRef>
              <c:f>List1!$H$23:$H$50</c:f>
              <c:numCache>
                <c:formatCode>General</c:formatCode>
                <c:ptCount val="28"/>
                <c:pt idx="0">
                  <c:v>639</c:v>
                </c:pt>
                <c:pt idx="6">
                  <c:v>665</c:v>
                </c:pt>
                <c:pt idx="7">
                  <c:v>673</c:v>
                </c:pt>
                <c:pt idx="8">
                  <c:v>719</c:v>
                </c:pt>
                <c:pt idx="9">
                  <c:v>667</c:v>
                </c:pt>
                <c:pt idx="10">
                  <c:v>546</c:v>
                </c:pt>
                <c:pt idx="11">
                  <c:v>610</c:v>
                </c:pt>
                <c:pt idx="12">
                  <c:v>579</c:v>
                </c:pt>
                <c:pt idx="13">
                  <c:v>562</c:v>
                </c:pt>
                <c:pt idx="14">
                  <c:v>547</c:v>
                </c:pt>
                <c:pt idx="15">
                  <c:v>617</c:v>
                </c:pt>
                <c:pt idx="16">
                  <c:v>558</c:v>
                </c:pt>
                <c:pt idx="17">
                  <c:v>558</c:v>
                </c:pt>
                <c:pt idx="18">
                  <c:v>509</c:v>
                </c:pt>
                <c:pt idx="19">
                  <c:v>531</c:v>
                </c:pt>
                <c:pt idx="20">
                  <c:v>547</c:v>
                </c:pt>
                <c:pt idx="21">
                  <c:v>549</c:v>
                </c:pt>
                <c:pt idx="22">
                  <c:v>549</c:v>
                </c:pt>
                <c:pt idx="23">
                  <c:v>533</c:v>
                </c:pt>
                <c:pt idx="24">
                  <c:v>501</c:v>
                </c:pt>
                <c:pt idx="25">
                  <c:v>351</c:v>
                </c:pt>
                <c:pt idx="26">
                  <c:v>283</c:v>
                </c:pt>
                <c:pt idx="27">
                  <c:v>363</c:v>
                </c:pt>
              </c:numCache>
            </c:numRef>
          </c:val>
          <c:smooth val="0"/>
          <c:extLst xmlns:c16r2="http://schemas.microsoft.com/office/drawing/2015/06/chart">
            <c:ext xmlns:c16="http://schemas.microsoft.com/office/drawing/2014/chart" uri="{C3380CC4-5D6E-409C-BE32-E72D297353CC}">
              <c16:uniqueId val="{00000000-6A95-48B9-9D6B-A6CA9EC44DF7}"/>
            </c:ext>
          </c:extLst>
        </c:ser>
        <c:ser>
          <c:idx val="1"/>
          <c:order val="1"/>
          <c:tx>
            <c:strRef>
              <c:f>List1!$I$3</c:f>
              <c:strCache>
                <c:ptCount val="1"/>
                <c:pt idx="0">
                  <c:v>MPSV -děti do péče bud. osvojitelů</c:v>
                </c:pt>
              </c:strCache>
            </c:strRef>
          </c:tx>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List1!$A$23:$A$50</c:f>
              <c:numCache>
                <c:formatCode>General</c:formatCode>
                <c:ptCount val="28"/>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numCache>
            </c:numRef>
          </c:cat>
          <c:val>
            <c:numRef>
              <c:f>List1!$I$23:$I$50</c:f>
              <c:numCache>
                <c:formatCode>General</c:formatCode>
                <c:ptCount val="28"/>
                <c:pt idx="0">
                  <c:v>546</c:v>
                </c:pt>
                <c:pt idx="1">
                  <c:v>499</c:v>
                </c:pt>
                <c:pt idx="2">
                  <c:v>530</c:v>
                </c:pt>
                <c:pt idx="3">
                  <c:v>475</c:v>
                </c:pt>
                <c:pt idx="4">
                  <c:v>463</c:v>
                </c:pt>
                <c:pt idx="5">
                  <c:v>543</c:v>
                </c:pt>
                <c:pt idx="6">
                  <c:v>628</c:v>
                </c:pt>
                <c:pt idx="7">
                  <c:v>575</c:v>
                </c:pt>
                <c:pt idx="8">
                  <c:v>634</c:v>
                </c:pt>
                <c:pt idx="9">
                  <c:v>499</c:v>
                </c:pt>
                <c:pt idx="10">
                  <c:v>566</c:v>
                </c:pt>
                <c:pt idx="11">
                  <c:v>512</c:v>
                </c:pt>
                <c:pt idx="12">
                  <c:v>545</c:v>
                </c:pt>
                <c:pt idx="13">
                  <c:v>464</c:v>
                </c:pt>
                <c:pt idx="14">
                  <c:v>588</c:v>
                </c:pt>
                <c:pt idx="15">
                  <c:v>552</c:v>
                </c:pt>
                <c:pt idx="16">
                  <c:v>615</c:v>
                </c:pt>
                <c:pt idx="17">
                  <c:v>537</c:v>
                </c:pt>
                <c:pt idx="18">
                  <c:v>496</c:v>
                </c:pt>
                <c:pt idx="19">
                  <c:v>455</c:v>
                </c:pt>
                <c:pt idx="20">
                  <c:v>501</c:v>
                </c:pt>
                <c:pt idx="21">
                  <c:v>449</c:v>
                </c:pt>
                <c:pt idx="22">
                  <c:v>462</c:v>
                </c:pt>
                <c:pt idx="23">
                  <c:v>451</c:v>
                </c:pt>
                <c:pt idx="24">
                  <c:v>467</c:v>
                </c:pt>
                <c:pt idx="25">
                  <c:v>426</c:v>
                </c:pt>
                <c:pt idx="26">
                  <c:v>339</c:v>
                </c:pt>
              </c:numCache>
            </c:numRef>
          </c:val>
          <c:smooth val="0"/>
        </c:ser>
        <c:dLbls>
          <c:dLblPos val="t"/>
          <c:showLegendKey val="0"/>
          <c:showVal val="1"/>
          <c:showCatName val="0"/>
          <c:showSerName val="0"/>
          <c:showPercent val="0"/>
          <c:showBubbleSize val="0"/>
        </c:dLbls>
        <c:marker val="1"/>
        <c:smooth val="0"/>
        <c:axId val="122697216"/>
        <c:axId val="123565184"/>
      </c:lineChart>
      <c:catAx>
        <c:axId val="122697216"/>
        <c:scaling>
          <c:orientation val="minMax"/>
        </c:scaling>
        <c:delete val="0"/>
        <c:axPos val="b"/>
        <c:majorGridlines>
          <c:spPr>
            <a:ln cap="rnd">
              <a:solidFill>
                <a:sysClr val="window" lastClr="FFFFFF">
                  <a:lumMod val="50000"/>
                </a:sysClr>
              </a:solidFill>
              <a:prstDash val="sysDot"/>
            </a:ln>
          </c:spPr>
        </c:majorGridlines>
        <c:numFmt formatCode="General" sourceLinked="1"/>
        <c:majorTickMark val="none"/>
        <c:minorTickMark val="none"/>
        <c:tickLblPos val="nextTo"/>
        <c:crossAx val="123565184"/>
        <c:crosses val="autoZero"/>
        <c:auto val="1"/>
        <c:lblAlgn val="ctr"/>
        <c:lblOffset val="100"/>
        <c:noMultiLvlLbl val="0"/>
      </c:catAx>
      <c:valAx>
        <c:axId val="123565184"/>
        <c:scaling>
          <c:orientation val="minMax"/>
        </c:scaling>
        <c:delete val="0"/>
        <c:axPos val="l"/>
        <c:majorGridlines>
          <c:spPr>
            <a:ln cap="rnd">
              <a:solidFill>
                <a:sysClr val="window" lastClr="FFFFFF">
                  <a:lumMod val="50000"/>
                </a:sysClr>
              </a:solidFill>
              <a:prstDash val="sysDot"/>
            </a:ln>
          </c:spPr>
        </c:majorGridlines>
        <c:numFmt formatCode="General" sourceLinked="1"/>
        <c:majorTickMark val="none"/>
        <c:minorTickMark val="none"/>
        <c:tickLblPos val="nextTo"/>
        <c:crossAx val="122697216"/>
        <c:crosses val="autoZero"/>
        <c:crossBetween val="between"/>
      </c:valAx>
    </c:plotArea>
    <c:plotVisOnly val="1"/>
    <c:dispBlanksAs val="gap"/>
    <c:showDLblsOverMax val="0"/>
  </c:chart>
  <c:spPr>
    <a:noFill/>
    <a:ln>
      <a:noFill/>
    </a:ln>
  </c:spPr>
  <c:txPr>
    <a:bodyPr/>
    <a:lstStyle/>
    <a:p>
      <a:pPr>
        <a:defRPr>
          <a:latin typeface="Candara" panose="020E0502030303020204" pitchFamily="34" charset="0"/>
        </a:defRPr>
      </a:pPr>
      <a:endParaRPr lang="cs-CZ"/>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4B57C3-3213-463E-9F4A-993BCC349A83}" type="datetimeFigureOut">
              <a:rPr lang="cs-CZ" smtClean="0"/>
              <a:t>7. 12. 2017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8B26E0-5737-4468-AFA5-9146CF6B6146}" type="slidenum">
              <a:rPr lang="cs-CZ" smtClean="0"/>
              <a:t>‹#›</a:t>
            </a:fld>
            <a:endParaRPr lang="cs-CZ"/>
          </a:p>
        </p:txBody>
      </p:sp>
    </p:spTree>
    <p:extLst>
      <p:ext uri="{BB962C8B-B14F-4D97-AF65-F5344CB8AC3E}">
        <p14:creationId xmlns:p14="http://schemas.microsoft.com/office/powerpoint/2010/main" val="2350409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4" name="Nadpis 13"/>
          <p:cNvSpPr>
            <a:spLocks noGrp="1"/>
          </p:cNvSpPr>
          <p:nvPr>
            <p:ph type="ctrTitle"/>
          </p:nvPr>
        </p:nvSpPr>
        <p:spPr>
          <a:xfrm>
            <a:off x="1432560" y="359898"/>
            <a:ext cx="7406640" cy="1472184"/>
          </a:xfrm>
        </p:spPr>
        <p:txBody>
          <a:bodyPr anchor="b"/>
          <a:lstStyle>
            <a:lvl1pPr algn="l">
              <a:defRPr/>
            </a:lvl1pPr>
            <a:extLst/>
          </a:lstStyle>
          <a:p>
            <a:r>
              <a:rPr kumimoji="0" lang="cs-CZ" smtClean="0"/>
              <a:t>Kliknutím lze upravit styl.</a:t>
            </a:r>
            <a:endParaRPr kumimoji="0" lang="en-US"/>
          </a:p>
        </p:txBody>
      </p:sp>
      <p:sp>
        <p:nvSpPr>
          <p:cNvPr id="22" name="Podnadpis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sp>
        <p:nvSpPr>
          <p:cNvPr id="7" name="Zástupný symbol pro datum 6"/>
          <p:cNvSpPr>
            <a:spLocks noGrp="1"/>
          </p:cNvSpPr>
          <p:nvPr>
            <p:ph type="dt" sz="half" idx="10"/>
          </p:nvPr>
        </p:nvSpPr>
        <p:spPr/>
        <p:txBody>
          <a:bodyPr/>
          <a:lstStyle>
            <a:extLst/>
          </a:lstStyle>
          <a:p>
            <a:fld id="{F13790E9-73E7-4E8A-8937-C3F81E8FFBF5}" type="datetime1">
              <a:rPr lang="cs-CZ" smtClean="0"/>
              <a:t>7. 12. 2017</a:t>
            </a:fld>
            <a:endParaRPr lang="cs-CZ"/>
          </a:p>
        </p:txBody>
      </p:sp>
      <p:sp>
        <p:nvSpPr>
          <p:cNvPr id="20" name="Zástupný symbol pro zápatí 19"/>
          <p:cNvSpPr>
            <a:spLocks noGrp="1"/>
          </p:cNvSpPr>
          <p:nvPr>
            <p:ph type="ftr" sz="quarter" idx="11"/>
          </p:nvPr>
        </p:nvSpPr>
        <p:spPr/>
        <p:txBody>
          <a:bodyPr/>
          <a:lstStyle>
            <a:extLst/>
          </a:lstStyle>
          <a:p>
            <a:r>
              <a:rPr lang="pl-PL" smtClean="0"/>
              <a:t>Konference je financována Nadací Sirius</a:t>
            </a:r>
            <a:endParaRPr lang="cs-CZ"/>
          </a:p>
        </p:txBody>
      </p:sp>
      <p:sp>
        <p:nvSpPr>
          <p:cNvPr id="10" name="Zástupný symbol pro číslo snímku 9"/>
          <p:cNvSpPr>
            <a:spLocks noGrp="1"/>
          </p:cNvSpPr>
          <p:nvPr>
            <p:ph type="sldNum" sz="quarter" idx="12"/>
          </p:nvPr>
        </p:nvSpPr>
        <p:spPr/>
        <p:txBody>
          <a:bodyPr/>
          <a:lstStyle>
            <a:extLst/>
          </a:lstStyle>
          <a:p>
            <a:fld id="{C957D487-503E-450F-B508-8162B3D1E6ED}" type="slidenum">
              <a:rPr lang="cs-CZ" smtClean="0"/>
              <a:t>‹#›</a:t>
            </a:fld>
            <a:endParaRPr lang="cs-CZ"/>
          </a:p>
        </p:txBody>
      </p:sp>
      <p:sp>
        <p:nvSpPr>
          <p:cNvPr id="8" name="Ová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á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436FA90B-0EC5-4AF6-856A-A5E3B095C41E}" type="datetime1">
              <a:rPr lang="cs-CZ" smtClean="0"/>
              <a:t>7. 12. 2017</a:t>
            </a:fld>
            <a:endParaRPr lang="cs-CZ"/>
          </a:p>
        </p:txBody>
      </p:sp>
      <p:sp>
        <p:nvSpPr>
          <p:cNvPr id="5" name="Zástupný symbol pro zápatí 4"/>
          <p:cNvSpPr>
            <a:spLocks noGrp="1"/>
          </p:cNvSpPr>
          <p:nvPr>
            <p:ph type="ftr" sz="quarter" idx="11"/>
          </p:nvPr>
        </p:nvSpPr>
        <p:spPr/>
        <p:txBody>
          <a:bodyPr/>
          <a:lstStyle>
            <a:extLst/>
          </a:lstStyle>
          <a:p>
            <a:r>
              <a:rPr lang="pl-PL" smtClean="0"/>
              <a:t>Konference je financována Nadací Sirius</a:t>
            </a:r>
            <a:endParaRPr lang="cs-CZ"/>
          </a:p>
        </p:txBody>
      </p:sp>
      <p:sp>
        <p:nvSpPr>
          <p:cNvPr id="6" name="Zástupný symbol pro číslo snímku 5"/>
          <p:cNvSpPr>
            <a:spLocks noGrp="1"/>
          </p:cNvSpPr>
          <p:nvPr>
            <p:ph type="sldNum" sz="quarter" idx="12"/>
          </p:nvPr>
        </p:nvSpPr>
        <p:spPr/>
        <p:txBody>
          <a:bodyPr/>
          <a:lstStyle>
            <a:extLst/>
          </a:lstStyle>
          <a:p>
            <a:fld id="{C957D487-503E-450F-B508-8162B3D1E6ED}"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274639"/>
            <a:ext cx="1828800" cy="5851525"/>
          </a:xfrm>
        </p:spPr>
        <p:txBody>
          <a:bodyPr vert="eaVert"/>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1143000" y="274640"/>
            <a:ext cx="5562600" cy="5851525"/>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C4635FE4-2A9C-4688-B4D6-D6D94FBD9EBB}" type="datetime1">
              <a:rPr lang="cs-CZ" smtClean="0"/>
              <a:t>7. 12. 2017</a:t>
            </a:fld>
            <a:endParaRPr lang="cs-CZ"/>
          </a:p>
        </p:txBody>
      </p:sp>
      <p:sp>
        <p:nvSpPr>
          <p:cNvPr id="5" name="Zástupný symbol pro zápatí 4"/>
          <p:cNvSpPr>
            <a:spLocks noGrp="1"/>
          </p:cNvSpPr>
          <p:nvPr>
            <p:ph type="ftr" sz="quarter" idx="11"/>
          </p:nvPr>
        </p:nvSpPr>
        <p:spPr/>
        <p:txBody>
          <a:bodyPr/>
          <a:lstStyle>
            <a:extLst/>
          </a:lstStyle>
          <a:p>
            <a:r>
              <a:rPr lang="pl-PL" smtClean="0"/>
              <a:t>Konference je financována Nadací Sirius</a:t>
            </a:r>
            <a:endParaRPr lang="cs-CZ"/>
          </a:p>
        </p:txBody>
      </p:sp>
      <p:sp>
        <p:nvSpPr>
          <p:cNvPr id="6" name="Zástupný symbol pro číslo snímku 5"/>
          <p:cNvSpPr>
            <a:spLocks noGrp="1"/>
          </p:cNvSpPr>
          <p:nvPr>
            <p:ph type="sldNum" sz="quarter" idx="12"/>
          </p:nvPr>
        </p:nvSpPr>
        <p:spPr/>
        <p:txBody>
          <a:bodyPr/>
          <a:lstStyle>
            <a:extLst/>
          </a:lstStyle>
          <a:p>
            <a:fld id="{C957D487-503E-450F-B508-8162B3D1E6ED}"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289491CA-F8BA-4F5E-8B69-2AE013EB4CDB}" type="datetime1">
              <a:rPr lang="cs-CZ" smtClean="0"/>
              <a:t>7. 12. 2017</a:t>
            </a:fld>
            <a:endParaRPr lang="cs-CZ"/>
          </a:p>
        </p:txBody>
      </p:sp>
      <p:sp>
        <p:nvSpPr>
          <p:cNvPr id="5" name="Zástupný symbol pro zápatí 4"/>
          <p:cNvSpPr>
            <a:spLocks noGrp="1"/>
          </p:cNvSpPr>
          <p:nvPr>
            <p:ph type="ftr" sz="quarter" idx="11"/>
          </p:nvPr>
        </p:nvSpPr>
        <p:spPr/>
        <p:txBody>
          <a:bodyPr/>
          <a:lstStyle>
            <a:extLst/>
          </a:lstStyle>
          <a:p>
            <a:r>
              <a:rPr lang="pl-PL" smtClean="0"/>
              <a:t>Konference je financována Nadací Sirius</a:t>
            </a:r>
            <a:endParaRPr lang="cs-CZ"/>
          </a:p>
        </p:txBody>
      </p:sp>
      <p:sp>
        <p:nvSpPr>
          <p:cNvPr id="6" name="Zástupný symbol pro číslo snímku 5"/>
          <p:cNvSpPr>
            <a:spLocks noGrp="1"/>
          </p:cNvSpPr>
          <p:nvPr>
            <p:ph type="sldNum" sz="quarter" idx="12"/>
          </p:nvPr>
        </p:nvSpPr>
        <p:spPr/>
        <p:txBody>
          <a:bodyPr/>
          <a:lstStyle>
            <a:extLst/>
          </a:lstStyle>
          <a:p>
            <a:fld id="{C957D487-503E-450F-B508-8162B3D1E6ED}"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Obdélník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extLst/>
          </a:lstStyle>
          <a:p>
            <a:fld id="{881943D4-059B-475B-9A05-31330E3A80D4}" type="datetime1">
              <a:rPr lang="cs-CZ" smtClean="0"/>
              <a:t>7. 12. 2017</a:t>
            </a:fld>
            <a:endParaRPr lang="cs-CZ"/>
          </a:p>
        </p:txBody>
      </p:sp>
      <p:sp>
        <p:nvSpPr>
          <p:cNvPr id="5" name="Zástupný symbol pro zápatí 4"/>
          <p:cNvSpPr>
            <a:spLocks noGrp="1"/>
          </p:cNvSpPr>
          <p:nvPr>
            <p:ph type="ftr" sz="quarter" idx="11"/>
          </p:nvPr>
        </p:nvSpPr>
        <p:spPr/>
        <p:txBody>
          <a:bodyPr/>
          <a:lstStyle>
            <a:extLst/>
          </a:lstStyle>
          <a:p>
            <a:r>
              <a:rPr lang="pl-PL" smtClean="0"/>
              <a:t>Konference je financována Nadací Sirius</a:t>
            </a:r>
            <a:endParaRPr lang="cs-CZ"/>
          </a:p>
        </p:txBody>
      </p:sp>
      <p:sp>
        <p:nvSpPr>
          <p:cNvPr id="6" name="Zástupný symbol pro číslo snímku 5"/>
          <p:cNvSpPr>
            <a:spLocks noGrp="1"/>
          </p:cNvSpPr>
          <p:nvPr>
            <p:ph type="sldNum" sz="quarter" idx="12"/>
          </p:nvPr>
        </p:nvSpPr>
        <p:spPr/>
        <p:txBody>
          <a:bodyPr/>
          <a:lstStyle>
            <a:extLst/>
          </a:lstStyle>
          <a:p>
            <a:fld id="{C957D487-503E-450F-B508-8162B3D1E6ED}" type="slidenum">
              <a:rPr lang="cs-CZ" smtClean="0"/>
              <a:t>‹#›</a:t>
            </a:fld>
            <a:endParaRPr lang="cs-CZ"/>
          </a:p>
        </p:txBody>
      </p:sp>
      <p:sp>
        <p:nvSpPr>
          <p:cNvPr id="10" name="Obdélník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á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á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extLst/>
          </a:lstStyle>
          <a:p>
            <a:r>
              <a:rPr kumimoji="0" lang="cs-CZ" smtClean="0"/>
              <a:t>Kliknutím lze upravit styl.</a:t>
            </a:r>
            <a:endParaRPr kumimoji="0" lang="en-US"/>
          </a:p>
        </p:txBody>
      </p:sp>
      <p:sp>
        <p:nvSpPr>
          <p:cNvPr id="3" name="Zástupný symbol pro obsah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A430D3A3-B986-4972-90F7-5595F542EA10}" type="datetime1">
              <a:rPr lang="cs-CZ" smtClean="0"/>
              <a:t>7. 12. 2017</a:t>
            </a:fld>
            <a:endParaRPr lang="cs-CZ"/>
          </a:p>
        </p:txBody>
      </p:sp>
      <p:sp>
        <p:nvSpPr>
          <p:cNvPr id="6" name="Zástupný symbol pro zápatí 5"/>
          <p:cNvSpPr>
            <a:spLocks noGrp="1"/>
          </p:cNvSpPr>
          <p:nvPr>
            <p:ph type="ftr" sz="quarter" idx="11"/>
          </p:nvPr>
        </p:nvSpPr>
        <p:spPr/>
        <p:txBody>
          <a:bodyPr/>
          <a:lstStyle>
            <a:extLst/>
          </a:lstStyle>
          <a:p>
            <a:r>
              <a:rPr lang="pl-PL" smtClean="0"/>
              <a:t>Konference je financována Nadací Sirius</a:t>
            </a:r>
            <a:endParaRPr lang="cs-CZ"/>
          </a:p>
        </p:txBody>
      </p:sp>
      <p:sp>
        <p:nvSpPr>
          <p:cNvPr id="7" name="Zástupný symbol pro číslo snímku 6"/>
          <p:cNvSpPr>
            <a:spLocks noGrp="1"/>
          </p:cNvSpPr>
          <p:nvPr>
            <p:ph type="sldNum" sz="quarter" idx="12"/>
          </p:nvPr>
        </p:nvSpPr>
        <p:spPr/>
        <p:txBody>
          <a:bodyPr/>
          <a:lstStyle>
            <a:extLst/>
          </a:lstStyle>
          <a:p>
            <a:fld id="{C957D487-503E-450F-B508-8162B3D1E6ED}"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0357CB51-CEC5-4E14-AFE9-C5E25023C784}" type="datetime1">
              <a:rPr lang="cs-CZ" smtClean="0"/>
              <a:t>7. 12. 2017</a:t>
            </a:fld>
            <a:endParaRPr lang="cs-CZ"/>
          </a:p>
        </p:txBody>
      </p:sp>
      <p:sp>
        <p:nvSpPr>
          <p:cNvPr id="8" name="Zástupný symbol pro zápatí 7"/>
          <p:cNvSpPr>
            <a:spLocks noGrp="1"/>
          </p:cNvSpPr>
          <p:nvPr>
            <p:ph type="ftr" sz="quarter" idx="11"/>
          </p:nvPr>
        </p:nvSpPr>
        <p:spPr/>
        <p:txBody>
          <a:bodyPr/>
          <a:lstStyle>
            <a:extLst/>
          </a:lstStyle>
          <a:p>
            <a:r>
              <a:rPr lang="pl-PL" smtClean="0"/>
              <a:t>Konference je financována Nadací Sirius</a:t>
            </a:r>
            <a:endParaRPr lang="cs-CZ"/>
          </a:p>
        </p:txBody>
      </p:sp>
      <p:sp>
        <p:nvSpPr>
          <p:cNvPr id="9" name="Zástupný symbol pro číslo snímku 8"/>
          <p:cNvSpPr>
            <a:spLocks noGrp="1"/>
          </p:cNvSpPr>
          <p:nvPr>
            <p:ph type="sldNum" sz="quarter" idx="12"/>
          </p:nvPr>
        </p:nvSpPr>
        <p:spPr/>
        <p:txBody>
          <a:bodyPr/>
          <a:lstStyle>
            <a:extLst/>
          </a:lstStyle>
          <a:p>
            <a:fld id="{C957D487-503E-450F-B508-8162B3D1E6ED}"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nchor="ctr"/>
          <a:lstStyle>
            <a:extLst/>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extLst/>
          </a:lstStyle>
          <a:p>
            <a:fld id="{D52DD3CE-F724-46D2-ABFD-93EB288346A3}" type="datetime1">
              <a:rPr lang="cs-CZ" smtClean="0"/>
              <a:t>7. 12. 2017</a:t>
            </a:fld>
            <a:endParaRPr lang="cs-CZ"/>
          </a:p>
        </p:txBody>
      </p:sp>
      <p:sp>
        <p:nvSpPr>
          <p:cNvPr id="4" name="Zástupný symbol pro zápatí 3"/>
          <p:cNvSpPr>
            <a:spLocks noGrp="1"/>
          </p:cNvSpPr>
          <p:nvPr>
            <p:ph type="ftr" sz="quarter" idx="11"/>
          </p:nvPr>
        </p:nvSpPr>
        <p:spPr/>
        <p:txBody>
          <a:bodyPr/>
          <a:lstStyle>
            <a:extLst/>
          </a:lstStyle>
          <a:p>
            <a:r>
              <a:rPr lang="pl-PL" smtClean="0"/>
              <a:t>Konference je financována Nadací Sirius</a:t>
            </a:r>
            <a:endParaRPr lang="cs-CZ"/>
          </a:p>
        </p:txBody>
      </p:sp>
      <p:sp>
        <p:nvSpPr>
          <p:cNvPr id="5" name="Zástupný symbol pro číslo snímku 4"/>
          <p:cNvSpPr>
            <a:spLocks noGrp="1"/>
          </p:cNvSpPr>
          <p:nvPr>
            <p:ph type="sldNum" sz="quarter" idx="12"/>
          </p:nvPr>
        </p:nvSpPr>
        <p:spPr/>
        <p:txBody>
          <a:bodyPr/>
          <a:lstStyle>
            <a:extLst/>
          </a:lstStyle>
          <a:p>
            <a:fld id="{C957D487-503E-450F-B508-8162B3D1E6ED}"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Obdélník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Zástupný symbol pro datum 1"/>
          <p:cNvSpPr>
            <a:spLocks noGrp="1"/>
          </p:cNvSpPr>
          <p:nvPr>
            <p:ph type="dt" sz="half" idx="10"/>
          </p:nvPr>
        </p:nvSpPr>
        <p:spPr/>
        <p:txBody>
          <a:bodyPr/>
          <a:lstStyle>
            <a:extLst/>
          </a:lstStyle>
          <a:p>
            <a:fld id="{54E4D2A3-63A5-40AD-8415-7A5C51244043}" type="datetime1">
              <a:rPr lang="cs-CZ" smtClean="0"/>
              <a:t>7. 12. 2017</a:t>
            </a:fld>
            <a:endParaRPr lang="cs-CZ"/>
          </a:p>
        </p:txBody>
      </p:sp>
      <p:sp>
        <p:nvSpPr>
          <p:cNvPr id="3" name="Zástupný symbol pro zápatí 2"/>
          <p:cNvSpPr>
            <a:spLocks noGrp="1"/>
          </p:cNvSpPr>
          <p:nvPr>
            <p:ph type="ftr" sz="quarter" idx="11"/>
          </p:nvPr>
        </p:nvSpPr>
        <p:spPr/>
        <p:txBody>
          <a:bodyPr/>
          <a:lstStyle>
            <a:extLst/>
          </a:lstStyle>
          <a:p>
            <a:r>
              <a:rPr lang="pl-PL" smtClean="0"/>
              <a:t>Konference je financována Nadací Sirius</a:t>
            </a:r>
            <a:endParaRPr lang="cs-CZ"/>
          </a:p>
        </p:txBody>
      </p:sp>
      <p:sp>
        <p:nvSpPr>
          <p:cNvPr id="4" name="Zástupný symbol pro číslo snímku 3"/>
          <p:cNvSpPr>
            <a:spLocks noGrp="1"/>
          </p:cNvSpPr>
          <p:nvPr>
            <p:ph type="sldNum" sz="quarter" idx="12"/>
          </p:nvPr>
        </p:nvSpPr>
        <p:spPr/>
        <p:txBody>
          <a:bodyPr/>
          <a:lstStyle>
            <a:extLst/>
          </a:lstStyle>
          <a:p>
            <a:fld id="{C957D487-503E-450F-B508-8162B3D1E6ED}" type="slidenum">
              <a:rPr lang="cs-CZ" smtClean="0"/>
              <a:t>‹#›</a:t>
            </a:fld>
            <a:endParaRPr lang="cs-CZ"/>
          </a:p>
        </p:txBody>
      </p:sp>
      <p:sp>
        <p:nvSpPr>
          <p:cNvPr id="6" name="Obdélník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3AD8F3F9-167D-407F-817E-4589F4F0A5F0}" type="datetime1">
              <a:rPr lang="cs-CZ" smtClean="0"/>
              <a:t>7. 12. 2017</a:t>
            </a:fld>
            <a:endParaRPr lang="cs-CZ"/>
          </a:p>
        </p:txBody>
      </p:sp>
      <p:sp>
        <p:nvSpPr>
          <p:cNvPr id="6" name="Zástupný symbol pro zápatí 5"/>
          <p:cNvSpPr>
            <a:spLocks noGrp="1"/>
          </p:cNvSpPr>
          <p:nvPr>
            <p:ph type="ftr" sz="quarter" idx="11"/>
          </p:nvPr>
        </p:nvSpPr>
        <p:spPr/>
        <p:txBody>
          <a:bodyPr/>
          <a:lstStyle>
            <a:extLst/>
          </a:lstStyle>
          <a:p>
            <a:r>
              <a:rPr lang="pl-PL" smtClean="0"/>
              <a:t>Konference je financována Nadací Sirius</a:t>
            </a:r>
            <a:endParaRPr lang="cs-CZ"/>
          </a:p>
        </p:txBody>
      </p:sp>
      <p:sp>
        <p:nvSpPr>
          <p:cNvPr id="7" name="Zástupný symbol pro číslo snímku 6"/>
          <p:cNvSpPr>
            <a:spLocks noGrp="1"/>
          </p:cNvSpPr>
          <p:nvPr>
            <p:ph type="sldNum" sz="quarter" idx="12"/>
          </p:nvPr>
        </p:nvSpPr>
        <p:spPr/>
        <p:txBody>
          <a:bodyPr/>
          <a:lstStyle>
            <a:extLst/>
          </a:lstStyle>
          <a:p>
            <a:fld id="{C957D487-503E-450F-B508-8162B3D1E6ED}"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extLst/>
          </a:lstStyle>
          <a:p>
            <a:fld id="{2F6AEA63-47F4-413C-8386-6E181268B3CA}" type="datetime1">
              <a:rPr lang="cs-CZ" smtClean="0"/>
              <a:t>7. 12. 2017</a:t>
            </a:fld>
            <a:endParaRPr lang="cs-CZ"/>
          </a:p>
        </p:txBody>
      </p:sp>
      <p:sp>
        <p:nvSpPr>
          <p:cNvPr id="6" name="Zástupný symbol pro zápatí 5"/>
          <p:cNvSpPr>
            <a:spLocks noGrp="1"/>
          </p:cNvSpPr>
          <p:nvPr>
            <p:ph type="ftr" sz="quarter" idx="11"/>
          </p:nvPr>
        </p:nvSpPr>
        <p:spPr/>
        <p:txBody>
          <a:bodyPr/>
          <a:lstStyle>
            <a:extLst/>
          </a:lstStyle>
          <a:p>
            <a:r>
              <a:rPr lang="pl-PL" smtClean="0"/>
              <a:t>Konference je financována Nadací Sirius</a:t>
            </a:r>
            <a:endParaRPr lang="cs-CZ"/>
          </a:p>
        </p:txBody>
      </p:sp>
      <p:sp>
        <p:nvSpPr>
          <p:cNvPr id="7" name="Zástupný symbol pro číslo snímku 6"/>
          <p:cNvSpPr>
            <a:spLocks noGrp="1"/>
          </p:cNvSpPr>
          <p:nvPr>
            <p:ph type="sldNum" sz="quarter" idx="12"/>
          </p:nvPr>
        </p:nvSpPr>
        <p:spPr/>
        <p:txBody>
          <a:bodyPr/>
          <a:lstStyle>
            <a:extLst/>
          </a:lstStyle>
          <a:p>
            <a:fld id="{C957D487-503E-450F-B508-8162B3D1E6ED}" type="slidenum">
              <a:rPr lang="cs-CZ" smtClean="0"/>
              <a:t>‹#›</a:t>
            </a:fld>
            <a:endParaRPr lang="cs-CZ"/>
          </a:p>
        </p:txBody>
      </p:sp>
      <p:sp>
        <p:nvSpPr>
          <p:cNvPr id="8" name="Obdélní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Zástupný symbol pro obrázek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cs-CZ" smtClean="0"/>
              <a:t>Kliknutím na ikonu přidáte obrázek.</a:t>
            </a:r>
            <a:endParaRPr kumimoji="0" lang="en-US" dirty="0"/>
          </a:p>
        </p:txBody>
      </p:sp>
      <p:sp>
        <p:nvSpPr>
          <p:cNvPr id="9" name="Vývojový diagram: postup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Vývojový diagram: postup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Zástupný symbol pro tex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Výseč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á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Prstenec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Obdélník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Zástupný symbol pro nadpis 4"/>
          <p:cNvSpPr>
            <a:spLocks noGrp="1"/>
          </p:cNvSpPr>
          <p:nvPr>
            <p:ph type="title"/>
          </p:nvPr>
        </p:nvSpPr>
        <p:spPr>
          <a:xfrm>
            <a:off x="1435608" y="274638"/>
            <a:ext cx="7498080" cy="1143000"/>
          </a:xfrm>
          <a:prstGeom prst="rect">
            <a:avLst/>
          </a:prstGeom>
        </p:spPr>
        <p:txBody>
          <a:bodyPr anchor="ctr">
            <a:normAutofit/>
          </a:bodyPr>
          <a:lstStyle>
            <a:extLst/>
          </a:lstStyle>
          <a:p>
            <a:r>
              <a:rPr kumimoji="0" lang="cs-CZ" smtClean="0"/>
              <a:t>Kliknutím lze upravit styl.</a:t>
            </a:r>
            <a:endParaRPr kumimoji="0" lang="en-US"/>
          </a:p>
        </p:txBody>
      </p:sp>
      <p:sp>
        <p:nvSpPr>
          <p:cNvPr id="9" name="Zástupný symbol pro text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4" name="Zástupný symbol pro datum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568CF4D-4654-4719-B1D9-36C9271ED913}" type="datetime1">
              <a:rPr lang="cs-CZ" smtClean="0"/>
              <a:t>7. 12. 2017</a:t>
            </a:fld>
            <a:endParaRPr lang="cs-CZ"/>
          </a:p>
        </p:txBody>
      </p:sp>
      <p:sp>
        <p:nvSpPr>
          <p:cNvPr id="10" name="Zástupný symbol pro zápatí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pl-PL" smtClean="0"/>
              <a:t>Konference je financována Nadací Sirius</a:t>
            </a:r>
            <a:endParaRPr lang="cs-CZ"/>
          </a:p>
        </p:txBody>
      </p:sp>
      <p:sp>
        <p:nvSpPr>
          <p:cNvPr id="22" name="Zástupný symbol pro číslo snímk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957D487-503E-450F-B508-8162B3D1E6ED}" type="slidenum">
              <a:rPr lang="cs-CZ" smtClean="0"/>
              <a:t>‹#›</a:t>
            </a:fld>
            <a:endParaRPr lang="cs-CZ"/>
          </a:p>
        </p:txBody>
      </p:sp>
      <p:sp>
        <p:nvSpPr>
          <p:cNvPr id="15" name="Obdélník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
            </a:r>
            <a:br>
              <a:rPr lang="cs-CZ" dirty="0" smtClean="0"/>
            </a:br>
            <a:endParaRPr lang="cs-CZ" dirty="0"/>
          </a:p>
        </p:txBody>
      </p:sp>
      <p:pic>
        <p:nvPicPr>
          <p:cNvPr id="4" name="Picture 2" descr="C:\Users\Renata\Desktop\Projekty\CP NRP\CPNRP_2015_2018\logo_nad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7024" y="692696"/>
            <a:ext cx="1138192" cy="939600"/>
          </a:xfrm>
          <a:prstGeom prst="rect">
            <a:avLst/>
          </a:prstGeom>
          <a:noFill/>
          <a:ln w="3175">
            <a:noFill/>
          </a:ln>
          <a:extLst>
            <a:ext uri="{909E8E84-426E-40DD-AFC4-6F175D3DCCD1}">
              <a14:hiddenFill xmlns:a14="http://schemas.microsoft.com/office/drawing/2010/main">
                <a:solidFill>
                  <a:srgbClr val="FFFFFF"/>
                </a:solidFill>
              </a14:hiddenFill>
            </a:ext>
          </a:extLst>
        </p:spPr>
      </p:pic>
      <p:pic>
        <p:nvPicPr>
          <p:cNvPr id="5" name="obrázek 3" descr="logo Centrum podpory"/>
          <p:cNvPicPr>
            <a:picLocks noChangeAspect="1" noChangeArrowheads="1"/>
          </p:cNvPicPr>
          <p:nvPr/>
        </p:nvPicPr>
        <p:blipFill>
          <a:blip r:embed="rId3" cstate="print"/>
          <a:srcRect/>
          <a:stretch>
            <a:fillRect/>
          </a:stretch>
        </p:blipFill>
        <p:spPr bwMode="auto">
          <a:xfrm>
            <a:off x="7288831" y="692696"/>
            <a:ext cx="909637" cy="938212"/>
          </a:xfrm>
          <a:prstGeom prst="rect">
            <a:avLst/>
          </a:prstGeom>
          <a:noFill/>
          <a:ln w="9525">
            <a:noFill/>
            <a:miter lim="800000"/>
            <a:headEnd/>
            <a:tailEnd/>
          </a:ln>
        </p:spPr>
      </p:pic>
      <p:pic>
        <p:nvPicPr>
          <p:cNvPr id="1033" name="Picture 9" descr="C:\Users\Renata\Desktop\SNRP\Loga, hl. papíry aj\Loga\logo-snrp-oranzov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87155" y="692696"/>
            <a:ext cx="1785240" cy="939600"/>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1223120" y="2913330"/>
            <a:ext cx="7920880" cy="1384995"/>
          </a:xfrm>
          <a:prstGeom prst="rect">
            <a:avLst/>
          </a:prstGeom>
        </p:spPr>
        <p:txBody>
          <a:bodyPr wrap="square" anchor="ctr">
            <a:spAutoFit/>
          </a:bodyPr>
          <a:lstStyle/>
          <a:p>
            <a:pPr algn="ctr">
              <a:spcBef>
                <a:spcPct val="0"/>
              </a:spcBef>
            </a:pPr>
            <a:r>
              <a:rPr lang="cs-CZ" sz="3200" b="1" dirty="0" smtClean="0">
                <a:solidFill>
                  <a:schemeClr val="bg1">
                    <a:lumMod val="50000"/>
                  </a:schemeClr>
                </a:solidFill>
                <a:latin typeface="+mj-lt"/>
                <a:ea typeface="+mj-ea"/>
                <a:cs typeface="+mj-cs"/>
              </a:rPr>
              <a:t>OSVOJOVÁNÍ V </a:t>
            </a:r>
            <a:r>
              <a:rPr lang="cs-CZ" sz="3200" b="1" dirty="0" smtClean="0">
                <a:solidFill>
                  <a:schemeClr val="bg1">
                    <a:lumMod val="50000"/>
                  </a:schemeClr>
                </a:solidFill>
                <a:latin typeface="+mj-lt"/>
                <a:ea typeface="+mj-ea"/>
                <a:cs typeface="+mj-cs"/>
              </a:rPr>
              <a:t>ČESKÉ REPUBLICE</a:t>
            </a:r>
            <a:endParaRPr lang="cs-CZ" sz="3200" b="1" dirty="0" smtClean="0">
              <a:solidFill>
                <a:schemeClr val="bg1">
                  <a:lumMod val="50000"/>
                </a:schemeClr>
              </a:solidFill>
              <a:latin typeface="+mj-lt"/>
              <a:ea typeface="+mj-ea"/>
              <a:cs typeface="+mj-cs"/>
            </a:endParaRPr>
          </a:p>
          <a:p>
            <a:pPr algn="ctr">
              <a:spcBef>
                <a:spcPct val="0"/>
              </a:spcBef>
            </a:pPr>
            <a:endParaRPr lang="cs-CZ" sz="3200" b="1" dirty="0" smtClean="0">
              <a:solidFill>
                <a:schemeClr val="bg1">
                  <a:lumMod val="50000"/>
                </a:schemeClr>
              </a:solidFill>
              <a:latin typeface="+mj-lt"/>
              <a:ea typeface="+mj-ea"/>
              <a:cs typeface="+mj-cs"/>
            </a:endParaRPr>
          </a:p>
          <a:p>
            <a:pPr algn="ctr">
              <a:spcBef>
                <a:spcPct val="0"/>
              </a:spcBef>
            </a:pPr>
            <a:r>
              <a:rPr lang="cs-CZ" sz="2000" b="1" dirty="0" smtClean="0">
                <a:solidFill>
                  <a:schemeClr val="bg1">
                    <a:lumMod val="50000"/>
                  </a:schemeClr>
                </a:solidFill>
                <a:latin typeface="+mj-lt"/>
                <a:ea typeface="+mj-ea"/>
                <a:cs typeface="+mj-cs"/>
              </a:rPr>
              <a:t>Konference 8. 12. 2017</a:t>
            </a:r>
            <a:endParaRPr lang="cs-CZ" dirty="0">
              <a:ln w="3175">
                <a:solidFill>
                  <a:schemeClr val="tx1"/>
                </a:solidFill>
              </a:ln>
              <a:solidFill>
                <a:srgbClr val="F47710"/>
              </a:solidFill>
            </a:endParaRPr>
          </a:p>
        </p:txBody>
      </p:sp>
      <p:sp>
        <p:nvSpPr>
          <p:cNvPr id="10"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Tree>
    <p:extLst>
      <p:ext uri="{BB962C8B-B14F-4D97-AF65-F5344CB8AC3E}">
        <p14:creationId xmlns:p14="http://schemas.microsoft.com/office/powerpoint/2010/main" val="624773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bg1">
                    <a:lumMod val="50000"/>
                  </a:schemeClr>
                </a:solidFill>
                <a:effectLst/>
              </a:rPr>
              <a:t>Přípravy a </a:t>
            </a:r>
            <a:r>
              <a:rPr lang="cs-CZ" sz="3200" b="1" dirty="0" err="1" smtClean="0">
                <a:solidFill>
                  <a:schemeClr val="bg1">
                    <a:lumMod val="50000"/>
                  </a:schemeClr>
                </a:solidFill>
                <a:effectLst/>
              </a:rPr>
              <a:t>postadopční</a:t>
            </a:r>
            <a:r>
              <a:rPr lang="cs-CZ" sz="3200" b="1" dirty="0" smtClean="0">
                <a:solidFill>
                  <a:schemeClr val="bg1">
                    <a:lumMod val="50000"/>
                  </a:schemeClr>
                </a:solidFill>
                <a:effectLst/>
              </a:rPr>
              <a:t> služby</a:t>
            </a:r>
            <a:endParaRPr lang="cs-CZ" sz="3200" b="1" dirty="0">
              <a:solidFill>
                <a:schemeClr val="bg1">
                  <a:lumMod val="50000"/>
                </a:schemeClr>
              </a:solidFill>
              <a:effectLst/>
            </a:endParaRPr>
          </a:p>
        </p:txBody>
      </p:sp>
      <p:sp>
        <p:nvSpPr>
          <p:cNvPr id="3" name="Zástupný symbol pro obsah 2"/>
          <p:cNvSpPr>
            <a:spLocks noGrp="1"/>
          </p:cNvSpPr>
          <p:nvPr>
            <p:ph idx="1"/>
          </p:nvPr>
        </p:nvSpPr>
        <p:spPr/>
        <p:txBody>
          <a:bodyPr>
            <a:normAutofit/>
          </a:bodyPr>
          <a:lstStyle/>
          <a:p>
            <a:pPr>
              <a:buClr>
                <a:srgbClr val="F58223"/>
              </a:buClr>
            </a:pPr>
            <a:r>
              <a:rPr lang="cs-CZ" sz="1600" dirty="0" smtClean="0"/>
              <a:t>přesto byla a dodnes je realitou </a:t>
            </a:r>
            <a:r>
              <a:rPr lang="cs-CZ" sz="1600" b="1" dirty="0" smtClean="0"/>
              <a:t>„politika zavřených dveří“</a:t>
            </a:r>
            <a:r>
              <a:rPr lang="cs-CZ" sz="1600" dirty="0" smtClean="0"/>
              <a:t>: po osvojení ztrácejí </a:t>
            </a:r>
            <a:r>
              <a:rPr lang="cs-CZ" sz="1600" dirty="0" err="1" smtClean="0"/>
              <a:t>OSPODy</a:t>
            </a:r>
            <a:r>
              <a:rPr lang="cs-CZ" sz="1600" dirty="0" smtClean="0"/>
              <a:t> s rodinou kontakt, rodiny z perspektivy OSPOD mizí, stávají se „normální“, či „klasickou“ rodinou </a:t>
            </a:r>
          </a:p>
          <a:p>
            <a:pPr>
              <a:buClr>
                <a:srgbClr val="F58223"/>
              </a:buClr>
            </a:pPr>
            <a:endParaRPr lang="cs-CZ" sz="1600" dirty="0"/>
          </a:p>
          <a:p>
            <a:pPr>
              <a:buClr>
                <a:srgbClr val="F58223"/>
              </a:buClr>
            </a:pPr>
            <a:endParaRPr lang="cs-CZ" sz="2800" dirty="0"/>
          </a:p>
        </p:txBody>
      </p:sp>
      <p:sp>
        <p:nvSpPr>
          <p:cNvPr id="4"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10</a:t>
            </a:fld>
            <a:endParaRPr lang="cs-CZ"/>
          </a:p>
        </p:txBody>
      </p:sp>
      <p:sp>
        <p:nvSpPr>
          <p:cNvPr id="7" name="Nadpis 1"/>
          <p:cNvSpPr txBox="1">
            <a:spLocks/>
          </p:cNvSpPr>
          <p:nvPr/>
        </p:nvSpPr>
        <p:spPr>
          <a:xfrm>
            <a:off x="323528" y="2204864"/>
            <a:ext cx="360040" cy="4608512"/>
          </a:xfrm>
          <a:prstGeom prst="rect">
            <a:avLst/>
          </a:prstGeom>
        </p:spPr>
        <p:txBody>
          <a:bodyPr anchor="ctr">
            <a:normAutofit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cs-CZ" sz="2000" b="1" dirty="0" smtClean="0">
                <a:solidFill>
                  <a:schemeClr val="bg1"/>
                </a:solidFill>
                <a:effectLst/>
              </a:rPr>
              <a:t>ČEASKÁ</a:t>
            </a:r>
          </a:p>
          <a:p>
            <a:r>
              <a:rPr lang="cs-CZ" sz="2000" b="1" dirty="0" smtClean="0">
                <a:solidFill>
                  <a:schemeClr val="bg1"/>
                </a:solidFill>
                <a:effectLst/>
              </a:rPr>
              <a:t> </a:t>
            </a:r>
          </a:p>
          <a:p>
            <a:r>
              <a:rPr lang="cs-CZ" sz="2000" b="1" dirty="0" smtClean="0">
                <a:solidFill>
                  <a:schemeClr val="bg1"/>
                </a:solidFill>
                <a:effectLst/>
              </a:rPr>
              <a:t>REPUBL I</a:t>
            </a:r>
          </a:p>
          <a:p>
            <a:r>
              <a:rPr lang="cs-CZ" sz="2000" b="1" dirty="0" smtClean="0">
                <a:solidFill>
                  <a:schemeClr val="bg1"/>
                </a:solidFill>
                <a:effectLst/>
              </a:rPr>
              <a:t>KA</a:t>
            </a:r>
            <a:endParaRPr lang="cs-CZ" sz="2000" b="1" dirty="0">
              <a:solidFill>
                <a:schemeClr val="bg1"/>
              </a:solidFill>
              <a:effectLst/>
            </a:endParaRPr>
          </a:p>
        </p:txBody>
      </p:sp>
      <p:sp>
        <p:nvSpPr>
          <p:cNvPr id="8" name="Oválný popisek 7"/>
          <p:cNvSpPr/>
          <p:nvPr/>
        </p:nvSpPr>
        <p:spPr>
          <a:xfrm>
            <a:off x="1835696" y="2420888"/>
            <a:ext cx="6348012" cy="1515937"/>
          </a:xfrm>
          <a:prstGeom prst="wedgeEllipseCallout">
            <a:avLst>
              <a:gd name="adj1" fmla="val -56818"/>
              <a:gd name="adj2" fmla="val 41765"/>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cs-CZ" sz="1500" dirty="0">
                <a:solidFill>
                  <a:srgbClr val="0070C0"/>
                </a:solidFill>
              </a:rPr>
              <a:t>„Vlastně je nemůžeme ani [adoptivní rodiny] oslovovat, protože tím osvojením už [...] jsou úplně na místě klasických rodičů, takže my nemáme právo už jim do toho vstupovat, protože ani není důvod“ </a:t>
            </a:r>
            <a:r>
              <a:rPr lang="cs-CZ" sz="1500" i="1" dirty="0">
                <a:solidFill>
                  <a:srgbClr val="0070C0"/>
                </a:solidFill>
              </a:rPr>
              <a:t>(rozhovor, sociální pracovnice OSPOD, obecní úřad</a:t>
            </a:r>
            <a:r>
              <a:rPr lang="cs-CZ" sz="1500" i="1" dirty="0" smtClean="0">
                <a:solidFill>
                  <a:srgbClr val="0070C0"/>
                </a:solidFill>
              </a:rPr>
              <a:t>).</a:t>
            </a:r>
            <a:endParaRPr lang="cs-CZ" sz="1500" dirty="0">
              <a:solidFill>
                <a:srgbClr val="0070C0"/>
              </a:solidFill>
            </a:endParaRPr>
          </a:p>
        </p:txBody>
      </p:sp>
      <p:sp>
        <p:nvSpPr>
          <p:cNvPr id="9" name="Oválný popisek 8"/>
          <p:cNvSpPr/>
          <p:nvPr/>
        </p:nvSpPr>
        <p:spPr>
          <a:xfrm>
            <a:off x="1988096" y="4221088"/>
            <a:ext cx="6348012" cy="1728192"/>
          </a:xfrm>
          <a:prstGeom prst="wedgeEllipseCallout">
            <a:avLst>
              <a:gd name="adj1" fmla="val -56818"/>
              <a:gd name="adj2" fmla="val 41765"/>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cs-CZ" sz="1500" dirty="0" smtClean="0">
                <a:solidFill>
                  <a:srgbClr val="0070C0"/>
                </a:solidFill>
              </a:rPr>
              <a:t>„proč </a:t>
            </a:r>
            <a:r>
              <a:rPr lang="cs-CZ" sz="1500" dirty="0">
                <a:solidFill>
                  <a:srgbClr val="0070C0"/>
                </a:solidFill>
              </a:rPr>
              <a:t>by měl být [adoptivní rodič] ještě podporován, když normální rodiny nejsou tak </a:t>
            </a:r>
            <a:r>
              <a:rPr lang="cs-CZ" sz="1500" dirty="0" smtClean="0">
                <a:solidFill>
                  <a:srgbClr val="0070C0"/>
                </a:solidFill>
              </a:rPr>
              <a:t>opečovávané. </a:t>
            </a:r>
            <a:r>
              <a:rPr lang="cs-CZ" sz="1500" dirty="0">
                <a:solidFill>
                  <a:srgbClr val="0070C0"/>
                </a:solidFill>
              </a:rPr>
              <a:t>[…] Když už nějaký systém prozkoumal a uznal, že pro tu roli adoptivního rodiče je někdo způsobilý […] </a:t>
            </a:r>
            <a:r>
              <a:rPr lang="cs-CZ" sz="1500" dirty="0" smtClean="0">
                <a:solidFill>
                  <a:srgbClr val="0070C0"/>
                </a:solidFill>
              </a:rPr>
              <a:t>tak </a:t>
            </a:r>
            <a:r>
              <a:rPr lang="cs-CZ" sz="1500" dirty="0">
                <a:solidFill>
                  <a:srgbClr val="0070C0"/>
                </a:solidFill>
              </a:rPr>
              <a:t>by […] </a:t>
            </a:r>
            <a:r>
              <a:rPr lang="cs-CZ" sz="1500" dirty="0" smtClean="0">
                <a:solidFill>
                  <a:srgbClr val="0070C0"/>
                </a:solidFill>
              </a:rPr>
              <a:t>neměl </a:t>
            </a:r>
            <a:r>
              <a:rPr lang="cs-CZ" sz="1500" dirty="0">
                <a:solidFill>
                  <a:srgbClr val="0070C0"/>
                </a:solidFill>
              </a:rPr>
              <a:t>[…] </a:t>
            </a:r>
            <a:r>
              <a:rPr lang="cs-CZ" sz="1500" dirty="0" smtClean="0">
                <a:solidFill>
                  <a:srgbClr val="0070C0"/>
                </a:solidFill>
              </a:rPr>
              <a:t>mít </a:t>
            </a:r>
            <a:r>
              <a:rPr lang="cs-CZ" sz="1500" dirty="0">
                <a:solidFill>
                  <a:srgbClr val="0070C0"/>
                </a:solidFill>
              </a:rPr>
              <a:t>nějakou </a:t>
            </a:r>
            <a:r>
              <a:rPr lang="cs-CZ" sz="1500" dirty="0" smtClean="0">
                <a:solidFill>
                  <a:srgbClr val="0070C0"/>
                </a:solidFill>
              </a:rPr>
              <a:t>podporu</a:t>
            </a:r>
            <a:r>
              <a:rPr lang="cs-CZ" sz="1500" dirty="0">
                <a:solidFill>
                  <a:srgbClr val="0070C0"/>
                </a:solidFill>
              </a:rPr>
              <a:t> </a:t>
            </a:r>
            <a:r>
              <a:rPr lang="cs-CZ" sz="1500" dirty="0" smtClean="0">
                <a:solidFill>
                  <a:srgbClr val="0070C0"/>
                </a:solidFill>
              </a:rPr>
              <a:t>[…]“ </a:t>
            </a:r>
            <a:r>
              <a:rPr lang="pt-BR" sz="1500" i="1" dirty="0" smtClean="0">
                <a:solidFill>
                  <a:srgbClr val="0070C0"/>
                </a:solidFill>
              </a:rPr>
              <a:t>(</a:t>
            </a:r>
            <a:r>
              <a:rPr lang="pt-BR" sz="1500" i="1" dirty="0">
                <a:solidFill>
                  <a:srgbClr val="0070C0"/>
                </a:solidFill>
              </a:rPr>
              <a:t>skupinová debata s profesionály v péči o děti).</a:t>
            </a:r>
            <a:endParaRPr lang="cs-CZ" sz="1500" i="1" dirty="0">
              <a:solidFill>
                <a:srgbClr val="0070C0"/>
              </a:solidFill>
            </a:endParaRPr>
          </a:p>
        </p:txBody>
      </p:sp>
    </p:spTree>
    <p:extLst>
      <p:ext uri="{BB962C8B-B14F-4D97-AF65-F5344CB8AC3E}">
        <p14:creationId xmlns:p14="http://schemas.microsoft.com/office/powerpoint/2010/main" val="1573509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bg1">
                    <a:lumMod val="50000"/>
                  </a:schemeClr>
                </a:solidFill>
                <a:effectLst/>
              </a:rPr>
              <a:t>Přípravy a </a:t>
            </a:r>
            <a:r>
              <a:rPr lang="cs-CZ" sz="3200" b="1" dirty="0" err="1" smtClean="0">
                <a:solidFill>
                  <a:schemeClr val="bg1">
                    <a:lumMod val="50000"/>
                  </a:schemeClr>
                </a:solidFill>
                <a:effectLst/>
              </a:rPr>
              <a:t>postadopční</a:t>
            </a:r>
            <a:r>
              <a:rPr lang="cs-CZ" sz="3200" b="1" dirty="0" smtClean="0">
                <a:solidFill>
                  <a:schemeClr val="bg1">
                    <a:lumMod val="50000"/>
                  </a:schemeClr>
                </a:solidFill>
                <a:effectLst/>
              </a:rPr>
              <a:t> služby</a:t>
            </a:r>
            <a:endParaRPr lang="cs-CZ" sz="3200" b="1" dirty="0">
              <a:solidFill>
                <a:schemeClr val="bg1">
                  <a:lumMod val="50000"/>
                </a:schemeClr>
              </a:solidFill>
              <a:effectLst/>
            </a:endParaRPr>
          </a:p>
        </p:txBody>
      </p:sp>
      <p:sp>
        <p:nvSpPr>
          <p:cNvPr id="3" name="Zástupný symbol pro obsah 2"/>
          <p:cNvSpPr>
            <a:spLocks noGrp="1"/>
          </p:cNvSpPr>
          <p:nvPr>
            <p:ph idx="1"/>
          </p:nvPr>
        </p:nvSpPr>
        <p:spPr/>
        <p:txBody>
          <a:bodyPr>
            <a:normAutofit/>
          </a:bodyPr>
          <a:lstStyle/>
          <a:p>
            <a:pPr>
              <a:buClr>
                <a:srgbClr val="F58223"/>
              </a:buClr>
            </a:pPr>
            <a:r>
              <a:rPr lang="cs-CZ" sz="1600" dirty="0" smtClean="0"/>
              <a:t>někdy je ale i v pohledu OSPOD zjevné, že se </a:t>
            </a:r>
            <a:r>
              <a:rPr lang="cs-CZ" sz="1600" b="1" dirty="0" smtClean="0"/>
              <a:t>problematika pěstounských a osvojitelských rodin překrývá</a:t>
            </a:r>
          </a:p>
          <a:p>
            <a:pPr>
              <a:buClr>
                <a:srgbClr val="F58223"/>
              </a:buClr>
            </a:pPr>
            <a:endParaRPr lang="cs-CZ" sz="1600" dirty="0" smtClean="0"/>
          </a:p>
          <a:p>
            <a:pPr>
              <a:buClr>
                <a:srgbClr val="F58223"/>
              </a:buClr>
            </a:pPr>
            <a:endParaRPr lang="cs-CZ" sz="1600" dirty="0"/>
          </a:p>
          <a:p>
            <a:pPr>
              <a:buClr>
                <a:srgbClr val="F58223"/>
              </a:buClr>
            </a:pPr>
            <a:endParaRPr lang="cs-CZ" sz="1600" dirty="0" smtClean="0"/>
          </a:p>
          <a:p>
            <a:pPr>
              <a:buClr>
                <a:srgbClr val="F58223"/>
              </a:buClr>
            </a:pPr>
            <a:endParaRPr lang="cs-CZ" sz="1600" dirty="0"/>
          </a:p>
          <a:p>
            <a:pPr>
              <a:buClr>
                <a:srgbClr val="F58223"/>
              </a:buClr>
            </a:pPr>
            <a:endParaRPr lang="cs-CZ" sz="1600" dirty="0" smtClean="0"/>
          </a:p>
          <a:p>
            <a:pPr>
              <a:buClr>
                <a:srgbClr val="F58223"/>
              </a:buClr>
            </a:pPr>
            <a:endParaRPr lang="cs-CZ" sz="1600" dirty="0"/>
          </a:p>
          <a:p>
            <a:pPr>
              <a:buClr>
                <a:srgbClr val="F58223"/>
              </a:buClr>
            </a:pPr>
            <a:endParaRPr lang="cs-CZ" sz="1600" dirty="0" smtClean="0"/>
          </a:p>
          <a:p>
            <a:pPr>
              <a:buClr>
                <a:srgbClr val="F58223"/>
              </a:buClr>
            </a:pPr>
            <a:endParaRPr lang="cs-CZ" sz="1600" dirty="0" smtClean="0"/>
          </a:p>
          <a:p>
            <a:pPr>
              <a:buClr>
                <a:srgbClr val="F58223"/>
              </a:buClr>
            </a:pPr>
            <a:endParaRPr lang="cs-CZ" sz="1600" dirty="0"/>
          </a:p>
          <a:p>
            <a:pPr>
              <a:buClr>
                <a:srgbClr val="F58223"/>
              </a:buClr>
            </a:pPr>
            <a:endParaRPr lang="cs-CZ" sz="1600" dirty="0" smtClean="0"/>
          </a:p>
          <a:p>
            <a:pPr marL="82296" indent="0">
              <a:buClr>
                <a:srgbClr val="F58223"/>
              </a:buClr>
              <a:buNone/>
            </a:pPr>
            <a:endParaRPr lang="cs-CZ" sz="1600" dirty="0"/>
          </a:p>
        </p:txBody>
      </p:sp>
      <p:sp>
        <p:nvSpPr>
          <p:cNvPr id="4"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11</a:t>
            </a:fld>
            <a:endParaRPr lang="cs-CZ"/>
          </a:p>
        </p:txBody>
      </p:sp>
      <p:sp>
        <p:nvSpPr>
          <p:cNvPr id="7" name="Nadpis 1"/>
          <p:cNvSpPr txBox="1">
            <a:spLocks/>
          </p:cNvSpPr>
          <p:nvPr/>
        </p:nvSpPr>
        <p:spPr>
          <a:xfrm>
            <a:off x="323528" y="2204864"/>
            <a:ext cx="360040" cy="4608512"/>
          </a:xfrm>
          <a:prstGeom prst="rect">
            <a:avLst/>
          </a:prstGeom>
        </p:spPr>
        <p:txBody>
          <a:bodyPr anchor="ctr">
            <a:normAutofit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cs-CZ" sz="2000" b="1" dirty="0" smtClean="0">
                <a:solidFill>
                  <a:schemeClr val="bg1"/>
                </a:solidFill>
                <a:effectLst/>
              </a:rPr>
              <a:t>ČEASKÁ</a:t>
            </a:r>
          </a:p>
          <a:p>
            <a:r>
              <a:rPr lang="cs-CZ" sz="2000" b="1" dirty="0" smtClean="0">
                <a:solidFill>
                  <a:schemeClr val="bg1"/>
                </a:solidFill>
                <a:effectLst/>
              </a:rPr>
              <a:t> </a:t>
            </a:r>
          </a:p>
          <a:p>
            <a:r>
              <a:rPr lang="cs-CZ" sz="2000" b="1" dirty="0" smtClean="0">
                <a:solidFill>
                  <a:schemeClr val="bg1"/>
                </a:solidFill>
                <a:effectLst/>
              </a:rPr>
              <a:t>REPUBL I</a:t>
            </a:r>
          </a:p>
          <a:p>
            <a:r>
              <a:rPr lang="cs-CZ" sz="2000" b="1" dirty="0" smtClean="0">
                <a:solidFill>
                  <a:schemeClr val="bg1"/>
                </a:solidFill>
                <a:effectLst/>
              </a:rPr>
              <a:t>KA</a:t>
            </a:r>
            <a:endParaRPr lang="cs-CZ" sz="2000" b="1" dirty="0">
              <a:solidFill>
                <a:schemeClr val="bg1"/>
              </a:solidFill>
              <a:effectLst/>
            </a:endParaRPr>
          </a:p>
        </p:txBody>
      </p:sp>
      <p:sp>
        <p:nvSpPr>
          <p:cNvPr id="8" name="Oválný popisek 7"/>
          <p:cNvSpPr/>
          <p:nvPr/>
        </p:nvSpPr>
        <p:spPr>
          <a:xfrm>
            <a:off x="1844080" y="4005064"/>
            <a:ext cx="6644428" cy="1800200"/>
          </a:xfrm>
          <a:prstGeom prst="wedgeEllipseCallout">
            <a:avLst>
              <a:gd name="adj1" fmla="val -56818"/>
              <a:gd name="adj2" fmla="val 41765"/>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cs-CZ" sz="1500" dirty="0">
                <a:solidFill>
                  <a:srgbClr val="0070C0"/>
                </a:solidFill>
              </a:rPr>
              <a:t>„[…] že tam </a:t>
            </a:r>
            <a:r>
              <a:rPr lang="cs-CZ" sz="1600" dirty="0" smtClean="0">
                <a:solidFill>
                  <a:srgbClr val="0070C0"/>
                </a:solidFill>
              </a:rPr>
              <a:t>[osvojitelské rodiny] </a:t>
            </a:r>
            <a:r>
              <a:rPr lang="cs-CZ" sz="1500" dirty="0" smtClean="0">
                <a:solidFill>
                  <a:srgbClr val="0070C0"/>
                </a:solidFill>
              </a:rPr>
              <a:t>řeší</a:t>
            </a:r>
            <a:r>
              <a:rPr lang="cs-CZ" dirty="0" smtClean="0">
                <a:solidFill>
                  <a:srgbClr val="0070C0"/>
                </a:solidFill>
              </a:rPr>
              <a:t> […] </a:t>
            </a:r>
            <a:r>
              <a:rPr lang="cs-CZ" sz="1500" dirty="0" smtClean="0">
                <a:solidFill>
                  <a:srgbClr val="0070C0"/>
                </a:solidFill>
              </a:rPr>
              <a:t>nejenom </a:t>
            </a:r>
            <a:r>
              <a:rPr lang="cs-CZ" sz="1500" dirty="0">
                <a:solidFill>
                  <a:srgbClr val="0070C0"/>
                </a:solidFill>
              </a:rPr>
              <a:t>v té adaptační fázi, ale řeší tam mnohdy velmi podobné problémy jako ty pěstounské rodiny s těmi dětmi i v období toho dospívání“ </a:t>
            </a:r>
            <a:r>
              <a:rPr lang="cs-CZ" sz="1500" i="1" dirty="0">
                <a:solidFill>
                  <a:srgbClr val="0070C0"/>
                </a:solidFill>
              </a:rPr>
              <a:t>(sociální pracovnice krajského OSPOD, skupinová diskuse s pracovnicemi OSPOD).</a:t>
            </a:r>
          </a:p>
        </p:txBody>
      </p:sp>
      <p:sp>
        <p:nvSpPr>
          <p:cNvPr id="9" name="Oválný popisek 8"/>
          <p:cNvSpPr/>
          <p:nvPr/>
        </p:nvSpPr>
        <p:spPr>
          <a:xfrm>
            <a:off x="1844080" y="2060848"/>
            <a:ext cx="6644428" cy="1872208"/>
          </a:xfrm>
          <a:prstGeom prst="wedgeEllipseCallout">
            <a:avLst>
              <a:gd name="adj1" fmla="val -56818"/>
              <a:gd name="adj2" fmla="val 41765"/>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cs-CZ" sz="1500" dirty="0">
                <a:solidFill>
                  <a:srgbClr val="0070C0"/>
                </a:solidFill>
              </a:rPr>
              <a:t>„„Tak se nám potom míchají ty děti v jedné rodině, že. To je potom výborné, protože my k jednomu dítěti ‚jakoby‘ už nechodíme, protože už je osvojené, měli ho od malička, a oni mají ještě další dvě děti a za těmi chodíme, to je na hlavu. [...] </a:t>
            </a:r>
            <a:r>
              <a:rPr lang="cs-CZ" sz="1500" i="1" dirty="0" smtClean="0">
                <a:solidFill>
                  <a:srgbClr val="0070C0"/>
                </a:solidFill>
              </a:rPr>
              <a:t>(</a:t>
            </a:r>
            <a:r>
              <a:rPr lang="cs-CZ" sz="1500" i="1" dirty="0">
                <a:solidFill>
                  <a:srgbClr val="0070C0"/>
                </a:solidFill>
              </a:rPr>
              <a:t>pracovnice obecního OSPOD, skupinová debata s profesionály v péči o děti). </a:t>
            </a:r>
          </a:p>
        </p:txBody>
      </p:sp>
    </p:spTree>
    <p:extLst>
      <p:ext uri="{BB962C8B-B14F-4D97-AF65-F5344CB8AC3E}">
        <p14:creationId xmlns:p14="http://schemas.microsoft.com/office/powerpoint/2010/main" val="39000647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bg1">
                    <a:lumMod val="50000"/>
                  </a:schemeClr>
                </a:solidFill>
                <a:effectLst/>
              </a:rPr>
              <a:t>Přípravy a </a:t>
            </a:r>
            <a:r>
              <a:rPr lang="cs-CZ" sz="3200" b="1" dirty="0" err="1" smtClean="0">
                <a:solidFill>
                  <a:schemeClr val="bg1">
                    <a:lumMod val="50000"/>
                  </a:schemeClr>
                </a:solidFill>
                <a:effectLst/>
              </a:rPr>
              <a:t>postadopční</a:t>
            </a:r>
            <a:r>
              <a:rPr lang="cs-CZ" sz="3200" b="1" dirty="0" smtClean="0">
                <a:solidFill>
                  <a:schemeClr val="bg1">
                    <a:lumMod val="50000"/>
                  </a:schemeClr>
                </a:solidFill>
                <a:effectLst/>
              </a:rPr>
              <a:t> služby</a:t>
            </a:r>
            <a:endParaRPr lang="cs-CZ" sz="3200" b="1" dirty="0">
              <a:solidFill>
                <a:schemeClr val="bg1">
                  <a:lumMod val="50000"/>
                </a:schemeClr>
              </a:solidFill>
              <a:effectLst/>
            </a:endParaRPr>
          </a:p>
        </p:txBody>
      </p:sp>
      <p:sp>
        <p:nvSpPr>
          <p:cNvPr id="3" name="Zástupný symbol pro obsah 2"/>
          <p:cNvSpPr>
            <a:spLocks noGrp="1"/>
          </p:cNvSpPr>
          <p:nvPr>
            <p:ph idx="1"/>
          </p:nvPr>
        </p:nvSpPr>
        <p:spPr/>
        <p:txBody>
          <a:bodyPr>
            <a:noAutofit/>
          </a:bodyPr>
          <a:lstStyle/>
          <a:p>
            <a:pPr>
              <a:buClr>
                <a:srgbClr val="F58223"/>
              </a:buClr>
            </a:pPr>
            <a:r>
              <a:rPr lang="cs-CZ" sz="1500" dirty="0"/>
              <a:t>neziskové organizace zaměřené na adoptivní rodiny vycházejí z toho, že politika „zavřených dveří“ neodpovídá tomu, co adoptivní rodiny skutečně potřebují, a snaží se ji nahradit jiným, proaktivnějším přístupem: </a:t>
            </a:r>
          </a:p>
          <a:p>
            <a:pPr>
              <a:buClr>
                <a:srgbClr val="F58223"/>
              </a:buClr>
            </a:pPr>
            <a:endParaRPr lang="cs-CZ" sz="1500" dirty="0" smtClean="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r>
              <a:rPr lang="cs-CZ" sz="1500" b="1" dirty="0" err="1" smtClean="0"/>
              <a:t>postadopční</a:t>
            </a:r>
            <a:r>
              <a:rPr lang="cs-CZ" sz="1500" b="1" dirty="0" smtClean="0"/>
              <a:t> </a:t>
            </a:r>
            <a:r>
              <a:rPr lang="cs-CZ" sz="1500" b="1" dirty="0"/>
              <a:t>služby </a:t>
            </a:r>
            <a:r>
              <a:rPr lang="cs-CZ" sz="1500" dirty="0" smtClean="0"/>
              <a:t>(a jejich případná návaznost na proces přípravy) jsou však víceméně </a:t>
            </a:r>
            <a:r>
              <a:rPr lang="cs-CZ" sz="1500" b="1" dirty="0"/>
              <a:t>nahodilým lokálním výsledkem </a:t>
            </a:r>
            <a:r>
              <a:rPr lang="cs-CZ" sz="1500" dirty="0"/>
              <a:t>úsilí neziskových organizací a nastavení jejich spolupráce s krajskými orgány sociálně-právní ochrany </a:t>
            </a:r>
            <a:r>
              <a:rPr lang="cs-CZ" sz="1500" dirty="0" smtClean="0"/>
              <a:t>dětí</a:t>
            </a:r>
          </a:p>
          <a:p>
            <a:pPr>
              <a:buClr>
                <a:srgbClr val="F58223"/>
              </a:buClr>
            </a:pPr>
            <a:r>
              <a:rPr lang="cs-CZ" sz="1500" dirty="0" smtClean="0"/>
              <a:t>debata o ne/potřebnosti specializované </a:t>
            </a:r>
            <a:r>
              <a:rPr lang="cs-CZ" sz="1500" dirty="0" err="1" smtClean="0"/>
              <a:t>postadopč</a:t>
            </a:r>
            <a:r>
              <a:rPr lang="cs-CZ" sz="1500" dirty="0" err="1"/>
              <a:t>n</a:t>
            </a:r>
            <a:r>
              <a:rPr lang="cs-CZ" sz="1500" dirty="0" err="1" smtClean="0"/>
              <a:t>í</a:t>
            </a:r>
            <a:r>
              <a:rPr lang="cs-CZ" sz="1500" dirty="0" smtClean="0"/>
              <a:t> podpory odráží </a:t>
            </a:r>
            <a:r>
              <a:rPr lang="cs-CZ" sz="1500" b="1" dirty="0" smtClean="0"/>
              <a:t>neustálenost pohledu na adopci jako na celoživotní proces</a:t>
            </a:r>
            <a:r>
              <a:rPr lang="cs-CZ" sz="1500" dirty="0" smtClean="0"/>
              <a:t>, který obnáší i specifické nároky na osvojitele</a:t>
            </a:r>
            <a:endParaRPr lang="cs-CZ" sz="1500" dirty="0"/>
          </a:p>
          <a:p>
            <a:pPr>
              <a:buClr>
                <a:srgbClr val="F58223"/>
              </a:buClr>
            </a:pPr>
            <a:endParaRPr lang="cs-CZ" sz="1500" dirty="0"/>
          </a:p>
        </p:txBody>
      </p:sp>
      <p:sp>
        <p:nvSpPr>
          <p:cNvPr id="4"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12</a:t>
            </a:fld>
            <a:endParaRPr lang="cs-CZ"/>
          </a:p>
        </p:txBody>
      </p:sp>
      <p:sp>
        <p:nvSpPr>
          <p:cNvPr id="7" name="Nadpis 1"/>
          <p:cNvSpPr txBox="1">
            <a:spLocks/>
          </p:cNvSpPr>
          <p:nvPr/>
        </p:nvSpPr>
        <p:spPr>
          <a:xfrm>
            <a:off x="323528" y="2204864"/>
            <a:ext cx="360040" cy="4608512"/>
          </a:xfrm>
          <a:prstGeom prst="rect">
            <a:avLst/>
          </a:prstGeom>
        </p:spPr>
        <p:txBody>
          <a:bodyPr anchor="ctr">
            <a:normAutofit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cs-CZ" sz="2000" b="1" dirty="0" smtClean="0">
                <a:solidFill>
                  <a:schemeClr val="bg1"/>
                </a:solidFill>
                <a:effectLst/>
              </a:rPr>
              <a:t>ČEASKÁ</a:t>
            </a:r>
          </a:p>
          <a:p>
            <a:r>
              <a:rPr lang="cs-CZ" sz="2000" b="1" dirty="0" smtClean="0">
                <a:solidFill>
                  <a:schemeClr val="bg1"/>
                </a:solidFill>
                <a:effectLst/>
              </a:rPr>
              <a:t> </a:t>
            </a:r>
          </a:p>
          <a:p>
            <a:r>
              <a:rPr lang="cs-CZ" sz="2000" b="1" dirty="0" smtClean="0">
                <a:solidFill>
                  <a:schemeClr val="bg1"/>
                </a:solidFill>
                <a:effectLst/>
              </a:rPr>
              <a:t>REPUBL I</a:t>
            </a:r>
          </a:p>
          <a:p>
            <a:r>
              <a:rPr lang="cs-CZ" sz="2000" b="1" dirty="0" smtClean="0">
                <a:solidFill>
                  <a:schemeClr val="bg1"/>
                </a:solidFill>
                <a:effectLst/>
              </a:rPr>
              <a:t>KA</a:t>
            </a:r>
            <a:endParaRPr lang="cs-CZ" sz="2000" b="1" dirty="0">
              <a:solidFill>
                <a:schemeClr val="bg1"/>
              </a:solidFill>
              <a:effectLst/>
            </a:endParaRPr>
          </a:p>
        </p:txBody>
      </p:sp>
      <p:sp>
        <p:nvSpPr>
          <p:cNvPr id="9" name="Oválný popisek 8"/>
          <p:cNvSpPr/>
          <p:nvPr/>
        </p:nvSpPr>
        <p:spPr>
          <a:xfrm>
            <a:off x="1844080" y="2420888"/>
            <a:ext cx="6644428" cy="2016224"/>
          </a:xfrm>
          <a:prstGeom prst="wedgeEllipseCallout">
            <a:avLst>
              <a:gd name="adj1" fmla="val -56818"/>
              <a:gd name="adj2" fmla="val 41765"/>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cs-CZ" sz="1500" dirty="0" smtClean="0">
                <a:solidFill>
                  <a:srgbClr val="0070C0"/>
                </a:solidFill>
              </a:rPr>
              <a:t>„Snažíme </a:t>
            </a:r>
            <a:r>
              <a:rPr lang="cs-CZ" sz="1500" dirty="0">
                <a:solidFill>
                  <a:srgbClr val="0070C0"/>
                </a:solidFill>
              </a:rPr>
              <a:t>se [...], aby se prostě nezavřely dveře, jak se to víceméně děje. Protože tím, že dostanou papír, už se stávají normální rodinou, v uvozovkách, a od státu nemají nárok už prakticky na nic. Takže my se snažíme kompenzovat jim to, protože my víme, že ty potřeby mají“ </a:t>
            </a:r>
            <a:r>
              <a:rPr lang="cs-CZ" sz="1500" i="1" dirty="0">
                <a:solidFill>
                  <a:srgbClr val="0070C0"/>
                </a:solidFill>
              </a:rPr>
              <a:t>(rozhovor, pracovnice neziskové organizace). </a:t>
            </a:r>
          </a:p>
        </p:txBody>
      </p:sp>
    </p:spTree>
    <p:extLst>
      <p:ext uri="{BB962C8B-B14F-4D97-AF65-F5344CB8AC3E}">
        <p14:creationId xmlns:p14="http://schemas.microsoft.com/office/powerpoint/2010/main" val="2601591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bg1">
                    <a:lumMod val="50000"/>
                  </a:schemeClr>
                </a:solidFill>
                <a:effectLst/>
              </a:rPr>
              <a:t>Pomalost procesu osvojování</a:t>
            </a:r>
            <a:endParaRPr lang="cs-CZ" sz="3200" b="1" dirty="0">
              <a:solidFill>
                <a:schemeClr val="bg1">
                  <a:lumMod val="50000"/>
                </a:schemeClr>
              </a:solidFill>
              <a:effectLst/>
            </a:endParaRPr>
          </a:p>
        </p:txBody>
      </p:sp>
      <p:sp>
        <p:nvSpPr>
          <p:cNvPr id="3" name="Zástupný symbol pro obsah 2"/>
          <p:cNvSpPr>
            <a:spLocks noGrp="1"/>
          </p:cNvSpPr>
          <p:nvPr>
            <p:ph idx="1"/>
          </p:nvPr>
        </p:nvSpPr>
        <p:spPr/>
        <p:txBody>
          <a:bodyPr>
            <a:noAutofit/>
          </a:bodyPr>
          <a:lstStyle/>
          <a:p>
            <a:pPr>
              <a:buClr>
                <a:srgbClr val="F58223"/>
              </a:buClr>
            </a:pPr>
            <a:r>
              <a:rPr lang="cs-CZ" sz="1500" b="1" dirty="0"/>
              <a:t>nepředpověditelnost a pomalost j</a:t>
            </a:r>
            <a:r>
              <a:rPr lang="cs-CZ" sz="1500" dirty="0"/>
              <a:t>e vtělená již do procesu příprav a zařazování zájemců do evidence </a:t>
            </a:r>
            <a:r>
              <a:rPr lang="cs-CZ" sz="1500" dirty="0" smtClean="0"/>
              <a:t>žadatelů, ale i do rozhodovacích procesů o adopci</a:t>
            </a:r>
            <a:endParaRPr lang="cs-CZ" sz="1500" dirty="0"/>
          </a:p>
          <a:p>
            <a:pPr>
              <a:buClr>
                <a:srgbClr val="F58223"/>
              </a:buClr>
            </a:pPr>
            <a:r>
              <a:rPr lang="cs-CZ" sz="1500" b="1" dirty="0" smtClean="0"/>
              <a:t>strmý pokles počtu umístění </a:t>
            </a:r>
            <a:r>
              <a:rPr lang="cs-CZ" sz="1500" dirty="0" smtClean="0"/>
              <a:t>do </a:t>
            </a:r>
            <a:r>
              <a:rPr lang="cs-CZ" sz="1500" dirty="0" err="1" smtClean="0"/>
              <a:t>předosvojitelské</a:t>
            </a:r>
            <a:r>
              <a:rPr lang="cs-CZ" sz="1500" dirty="0" smtClean="0"/>
              <a:t> péče po účinnosti NOZ: 467 v r. 2013 a 289 v r. 2015</a:t>
            </a:r>
          </a:p>
          <a:p>
            <a:pPr>
              <a:buClr>
                <a:srgbClr val="F58223"/>
              </a:buClr>
            </a:pPr>
            <a:r>
              <a:rPr lang="cs-CZ" sz="1500" dirty="0" smtClean="0"/>
              <a:t>nové lhůty, nové prvky, nové rozhodovací mechanismy (3 měsíce na odvolání souhlasu s adopcí, půlroční </a:t>
            </a:r>
            <a:r>
              <a:rPr lang="cs-CZ" sz="1500" dirty="0" err="1" smtClean="0"/>
              <a:t>předadopční</a:t>
            </a:r>
            <a:r>
              <a:rPr lang="cs-CZ" sz="1500" dirty="0" smtClean="0"/>
              <a:t> péče, o předběžném opatření rozhoduje soud…)</a:t>
            </a:r>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a:p>
        </p:txBody>
      </p:sp>
      <p:sp>
        <p:nvSpPr>
          <p:cNvPr id="4"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13</a:t>
            </a:fld>
            <a:endParaRPr lang="cs-CZ"/>
          </a:p>
        </p:txBody>
      </p:sp>
      <p:sp>
        <p:nvSpPr>
          <p:cNvPr id="7" name="Nadpis 1"/>
          <p:cNvSpPr txBox="1">
            <a:spLocks/>
          </p:cNvSpPr>
          <p:nvPr/>
        </p:nvSpPr>
        <p:spPr>
          <a:xfrm>
            <a:off x="323528" y="2204864"/>
            <a:ext cx="360040" cy="4608512"/>
          </a:xfrm>
          <a:prstGeom prst="rect">
            <a:avLst/>
          </a:prstGeom>
        </p:spPr>
        <p:txBody>
          <a:bodyPr anchor="ctr">
            <a:normAutofit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cs-CZ" sz="2000" b="1" dirty="0" smtClean="0">
                <a:solidFill>
                  <a:schemeClr val="bg1"/>
                </a:solidFill>
                <a:effectLst/>
              </a:rPr>
              <a:t>ČEASKÁ</a:t>
            </a:r>
          </a:p>
          <a:p>
            <a:r>
              <a:rPr lang="cs-CZ" sz="2000" b="1" dirty="0" smtClean="0">
                <a:solidFill>
                  <a:schemeClr val="bg1"/>
                </a:solidFill>
                <a:effectLst/>
              </a:rPr>
              <a:t> </a:t>
            </a:r>
          </a:p>
          <a:p>
            <a:r>
              <a:rPr lang="cs-CZ" sz="2000" b="1" dirty="0" smtClean="0">
                <a:solidFill>
                  <a:schemeClr val="bg1"/>
                </a:solidFill>
                <a:effectLst/>
              </a:rPr>
              <a:t>REPUBL I</a:t>
            </a:r>
          </a:p>
          <a:p>
            <a:r>
              <a:rPr lang="cs-CZ" sz="2000" b="1" dirty="0" smtClean="0">
                <a:solidFill>
                  <a:schemeClr val="bg1"/>
                </a:solidFill>
                <a:effectLst/>
              </a:rPr>
              <a:t>KA</a:t>
            </a:r>
            <a:endParaRPr lang="cs-CZ" sz="2000" b="1" dirty="0">
              <a:solidFill>
                <a:schemeClr val="bg1"/>
              </a:solidFill>
              <a:effectLst/>
            </a:endParaRPr>
          </a:p>
        </p:txBody>
      </p:sp>
      <p:sp>
        <p:nvSpPr>
          <p:cNvPr id="9" name="Oválný popisek 8"/>
          <p:cNvSpPr/>
          <p:nvPr/>
        </p:nvSpPr>
        <p:spPr>
          <a:xfrm>
            <a:off x="1844080" y="3284984"/>
            <a:ext cx="6644428" cy="2016224"/>
          </a:xfrm>
          <a:prstGeom prst="wedgeEllipseCallout">
            <a:avLst>
              <a:gd name="adj1" fmla="val -56818"/>
              <a:gd name="adj2" fmla="val 41765"/>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cs-CZ" sz="1500" dirty="0">
                <a:solidFill>
                  <a:srgbClr val="0070C0"/>
                </a:solidFill>
              </a:rPr>
              <a:t>„Pokud se jedná o adopce, tak já nepamatuji tak složitou a nepružnou proceduru, jakou nastolil nový občanský zákoník. A jestli opravdu něco je napsané špatně, a to říkám s celou odpovědností, se vším všudy, tak je to osvojení. Tam je spousta věcí, které jsou úplně </a:t>
            </a:r>
            <a:r>
              <a:rPr lang="cs-CZ" sz="1500" dirty="0" smtClean="0">
                <a:solidFill>
                  <a:srgbClr val="0070C0"/>
                </a:solidFill>
              </a:rPr>
              <a:t>nefunkční “ </a:t>
            </a:r>
            <a:r>
              <a:rPr lang="cs-CZ" sz="1500" i="1" dirty="0">
                <a:solidFill>
                  <a:srgbClr val="0070C0"/>
                </a:solidFill>
              </a:rPr>
              <a:t>(rozhovor, soudkyně opatrovnického soudu).</a:t>
            </a:r>
          </a:p>
        </p:txBody>
      </p:sp>
    </p:spTree>
    <p:extLst>
      <p:ext uri="{BB962C8B-B14F-4D97-AF65-F5344CB8AC3E}">
        <p14:creationId xmlns:p14="http://schemas.microsoft.com/office/powerpoint/2010/main" val="12345270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bg1">
                    <a:lumMod val="50000"/>
                  </a:schemeClr>
                </a:solidFill>
                <a:effectLst/>
              </a:rPr>
              <a:t>Zkratky a obchvaty systému </a:t>
            </a:r>
            <a:endParaRPr lang="cs-CZ" sz="3200" b="1" dirty="0">
              <a:solidFill>
                <a:schemeClr val="bg1">
                  <a:lumMod val="50000"/>
                </a:schemeClr>
              </a:solidFill>
              <a:effectLst/>
            </a:endParaRPr>
          </a:p>
        </p:txBody>
      </p:sp>
      <p:sp>
        <p:nvSpPr>
          <p:cNvPr id="3" name="Zástupný symbol pro obsah 2"/>
          <p:cNvSpPr>
            <a:spLocks noGrp="1"/>
          </p:cNvSpPr>
          <p:nvPr>
            <p:ph idx="1"/>
          </p:nvPr>
        </p:nvSpPr>
        <p:spPr>
          <a:xfrm>
            <a:off x="1435608" y="1268760"/>
            <a:ext cx="7498080" cy="4979640"/>
          </a:xfrm>
        </p:spPr>
        <p:txBody>
          <a:bodyPr>
            <a:noAutofit/>
          </a:bodyPr>
          <a:lstStyle/>
          <a:p>
            <a:pPr>
              <a:buClr>
                <a:srgbClr val="F58223"/>
              </a:buClr>
            </a:pPr>
            <a:r>
              <a:rPr lang="cs-CZ" sz="1500" dirty="0" smtClean="0"/>
              <a:t>zájemci </a:t>
            </a:r>
            <a:r>
              <a:rPr lang="cs-CZ" sz="1500" dirty="0"/>
              <a:t>o osvojení </a:t>
            </a:r>
            <a:r>
              <a:rPr lang="cs-CZ" sz="1500" b="1" dirty="0" smtClean="0"/>
              <a:t>poptávají </a:t>
            </a:r>
            <a:r>
              <a:rPr lang="cs-CZ" sz="1500" b="1" dirty="0"/>
              <a:t>zcela jiný rychlostní režim</a:t>
            </a:r>
            <a:r>
              <a:rPr lang="cs-CZ" sz="1500" dirty="0"/>
              <a:t>, než je ten, který nabízí současný systém adopcí; usilují o to, stát se co nejrychleji „normální rodinou“</a:t>
            </a:r>
          </a:p>
          <a:p>
            <a:pPr>
              <a:buClr>
                <a:srgbClr val="F58223"/>
              </a:buClr>
            </a:pPr>
            <a:r>
              <a:rPr lang="cs-CZ" sz="1500" dirty="0" smtClean="0"/>
              <a:t>hledají cesty, jak si cestu systémem </a:t>
            </a:r>
            <a:r>
              <a:rPr lang="cs-CZ" sz="1500" b="1" dirty="0" smtClean="0"/>
              <a:t>zkrátit</a:t>
            </a:r>
            <a:r>
              <a:rPr lang="cs-CZ" sz="1500" dirty="0" smtClean="0"/>
              <a:t>, nebo jak systém </a:t>
            </a:r>
            <a:r>
              <a:rPr lang="cs-CZ" sz="1500" b="1" dirty="0" smtClean="0"/>
              <a:t>obejít</a:t>
            </a:r>
          </a:p>
          <a:p>
            <a:pPr>
              <a:buClr>
                <a:srgbClr val="F58223"/>
              </a:buClr>
            </a:pPr>
            <a:endParaRPr lang="cs-CZ" sz="1500" dirty="0"/>
          </a:p>
          <a:p>
            <a:pPr>
              <a:buClr>
                <a:srgbClr val="F58223"/>
              </a:buClr>
            </a:pPr>
            <a:endParaRPr lang="cs-CZ" sz="1500" dirty="0" smtClean="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a:p>
        </p:txBody>
      </p:sp>
      <p:sp>
        <p:nvSpPr>
          <p:cNvPr id="4"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14</a:t>
            </a:fld>
            <a:endParaRPr lang="cs-CZ"/>
          </a:p>
        </p:txBody>
      </p:sp>
      <p:sp>
        <p:nvSpPr>
          <p:cNvPr id="7" name="Nadpis 1"/>
          <p:cNvSpPr txBox="1">
            <a:spLocks/>
          </p:cNvSpPr>
          <p:nvPr/>
        </p:nvSpPr>
        <p:spPr>
          <a:xfrm>
            <a:off x="323528" y="2204864"/>
            <a:ext cx="360040" cy="4608512"/>
          </a:xfrm>
          <a:prstGeom prst="rect">
            <a:avLst/>
          </a:prstGeom>
        </p:spPr>
        <p:txBody>
          <a:bodyPr anchor="ctr">
            <a:normAutofit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cs-CZ" sz="2000" b="1" dirty="0" smtClean="0">
                <a:solidFill>
                  <a:schemeClr val="bg1"/>
                </a:solidFill>
                <a:effectLst/>
              </a:rPr>
              <a:t>ČEASKÁ</a:t>
            </a:r>
          </a:p>
          <a:p>
            <a:r>
              <a:rPr lang="cs-CZ" sz="2000" b="1" dirty="0" smtClean="0">
                <a:solidFill>
                  <a:schemeClr val="bg1"/>
                </a:solidFill>
                <a:effectLst/>
              </a:rPr>
              <a:t> </a:t>
            </a:r>
          </a:p>
          <a:p>
            <a:r>
              <a:rPr lang="cs-CZ" sz="2000" b="1" dirty="0" smtClean="0">
                <a:solidFill>
                  <a:schemeClr val="bg1"/>
                </a:solidFill>
                <a:effectLst/>
              </a:rPr>
              <a:t>REPUBL I</a:t>
            </a:r>
          </a:p>
          <a:p>
            <a:r>
              <a:rPr lang="cs-CZ" sz="2000" b="1" dirty="0" smtClean="0">
                <a:solidFill>
                  <a:schemeClr val="bg1"/>
                </a:solidFill>
                <a:effectLst/>
              </a:rPr>
              <a:t>KA</a:t>
            </a:r>
            <a:endParaRPr lang="cs-CZ" sz="2000" b="1" dirty="0">
              <a:solidFill>
                <a:schemeClr val="bg1"/>
              </a:solidFill>
              <a:effectLst/>
            </a:endParaRPr>
          </a:p>
        </p:txBody>
      </p:sp>
      <p:sp>
        <p:nvSpPr>
          <p:cNvPr id="9" name="Oválný popisek 8"/>
          <p:cNvSpPr/>
          <p:nvPr/>
        </p:nvSpPr>
        <p:spPr>
          <a:xfrm>
            <a:off x="1844080" y="3717032"/>
            <a:ext cx="6644428" cy="2664296"/>
          </a:xfrm>
          <a:prstGeom prst="wedgeEllipseCallout">
            <a:avLst>
              <a:gd name="adj1" fmla="val -56818"/>
              <a:gd name="adj2" fmla="val 41765"/>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cs-CZ" sz="1500" dirty="0">
                <a:solidFill>
                  <a:srgbClr val="0070C0"/>
                </a:solidFill>
              </a:rPr>
              <a:t>„Lékařská rodina hned po porodu hledá k přímé adopci miminko, chlapečka. Poskytneme zejména lásku, bezpečné rodinné zázemí, celkové životní zabezpečení, máme harmonický domov, přátelské rodinné vztahy. Jsme věřící křesťané. Všechny formality právně zajistíme, rovněž uhradíme. Proto prosíme maminku, která chce naleznout pro své děťátko domov, aby nás kontaktovala“ </a:t>
            </a:r>
            <a:r>
              <a:rPr lang="cs-CZ" sz="1500" i="1" dirty="0">
                <a:solidFill>
                  <a:srgbClr val="0070C0"/>
                </a:solidFill>
              </a:rPr>
              <a:t>(inzerát na internetu</a:t>
            </a:r>
            <a:r>
              <a:rPr lang="cs-CZ" sz="1500" i="1" dirty="0" smtClean="0">
                <a:solidFill>
                  <a:srgbClr val="0070C0"/>
                </a:solidFill>
              </a:rPr>
              <a:t>).</a:t>
            </a:r>
            <a:endParaRPr lang="cs-CZ" sz="1500" i="1" dirty="0">
              <a:solidFill>
                <a:srgbClr val="0070C0"/>
              </a:solidFill>
            </a:endParaRPr>
          </a:p>
        </p:txBody>
      </p:sp>
      <p:sp>
        <p:nvSpPr>
          <p:cNvPr id="8" name="Oválný popisek 7"/>
          <p:cNvSpPr/>
          <p:nvPr/>
        </p:nvSpPr>
        <p:spPr>
          <a:xfrm>
            <a:off x="1844080" y="2132856"/>
            <a:ext cx="6644428" cy="1800200"/>
          </a:xfrm>
          <a:prstGeom prst="wedgeEllipseCallout">
            <a:avLst>
              <a:gd name="adj1" fmla="val -56818"/>
              <a:gd name="adj2" fmla="val 41765"/>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cs-CZ" sz="1500" dirty="0">
                <a:solidFill>
                  <a:srgbClr val="0070C0"/>
                </a:solidFill>
              </a:rPr>
              <a:t>„Snažíme se o adopci přes úřady, ale to je velmi zdlouhavá cesta. Pokud by se tu našla budoucí maminka, která se o své miminko nemůže postarat, napiš nám prosím vnitřní poštou, pak si můžeme vyměnit kontakt. Rádi </a:t>
            </a:r>
            <a:r>
              <a:rPr lang="cs-CZ" sz="1500" dirty="0" err="1">
                <a:solidFill>
                  <a:srgbClr val="0070C0"/>
                </a:solidFill>
              </a:rPr>
              <a:t>bysme</a:t>
            </a:r>
            <a:r>
              <a:rPr lang="cs-CZ" sz="1500" dirty="0">
                <a:solidFill>
                  <a:srgbClr val="0070C0"/>
                </a:solidFill>
              </a:rPr>
              <a:t> měli miminko už od porodu, o úřední záležitosti se postaráme“ </a:t>
            </a:r>
            <a:r>
              <a:rPr lang="cs-CZ" sz="1500" i="1" dirty="0" smtClean="0">
                <a:solidFill>
                  <a:srgbClr val="0070C0"/>
                </a:solidFill>
              </a:rPr>
              <a:t>(</a:t>
            </a:r>
            <a:r>
              <a:rPr lang="cs-CZ" sz="1500" i="1" dirty="0">
                <a:solidFill>
                  <a:srgbClr val="0070C0"/>
                </a:solidFill>
              </a:rPr>
              <a:t>inzerát na internetu</a:t>
            </a:r>
            <a:r>
              <a:rPr lang="cs-CZ" sz="1500" i="1" dirty="0" smtClean="0">
                <a:solidFill>
                  <a:srgbClr val="0070C0"/>
                </a:solidFill>
              </a:rPr>
              <a:t>).</a:t>
            </a:r>
            <a:endParaRPr lang="cs-CZ" sz="1500" i="1" dirty="0">
              <a:solidFill>
                <a:srgbClr val="0070C0"/>
              </a:solidFill>
            </a:endParaRPr>
          </a:p>
        </p:txBody>
      </p:sp>
    </p:spTree>
    <p:extLst>
      <p:ext uri="{BB962C8B-B14F-4D97-AF65-F5344CB8AC3E}">
        <p14:creationId xmlns:p14="http://schemas.microsoft.com/office/powerpoint/2010/main" val="10630807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bg1">
                    <a:lumMod val="50000"/>
                  </a:schemeClr>
                </a:solidFill>
                <a:effectLst/>
              </a:rPr>
              <a:t>Zkratky a obchvaty systému </a:t>
            </a:r>
            <a:endParaRPr lang="cs-CZ" sz="3200" b="1" dirty="0">
              <a:solidFill>
                <a:schemeClr val="bg1">
                  <a:lumMod val="50000"/>
                </a:schemeClr>
              </a:solidFill>
              <a:effectLst/>
            </a:endParaRPr>
          </a:p>
        </p:txBody>
      </p:sp>
      <p:sp>
        <p:nvSpPr>
          <p:cNvPr id="3" name="Zástupný symbol pro obsah 2"/>
          <p:cNvSpPr>
            <a:spLocks noGrp="1"/>
          </p:cNvSpPr>
          <p:nvPr>
            <p:ph idx="1"/>
          </p:nvPr>
        </p:nvSpPr>
        <p:spPr>
          <a:xfrm>
            <a:off x="1435608" y="1268760"/>
            <a:ext cx="7498080" cy="4979640"/>
          </a:xfrm>
        </p:spPr>
        <p:txBody>
          <a:bodyPr>
            <a:noAutofit/>
          </a:bodyPr>
          <a:lstStyle/>
          <a:p>
            <a:pPr>
              <a:buClr>
                <a:srgbClr val="F58223"/>
              </a:buClr>
            </a:pPr>
            <a:r>
              <a:rPr lang="cs-CZ" sz="1600" dirty="0" smtClean="0"/>
              <a:t>tzv. </a:t>
            </a:r>
            <a:r>
              <a:rPr lang="cs-CZ" sz="1600" b="1" dirty="0" smtClean="0"/>
              <a:t>adresný souhlas, přímá adopce</a:t>
            </a:r>
            <a:r>
              <a:rPr lang="cs-CZ" sz="1600" dirty="0" smtClean="0"/>
              <a:t>: „</a:t>
            </a:r>
            <a:r>
              <a:rPr lang="cs-CZ" sz="1600" dirty="0"/>
              <a:t>souhlas k osvojení dítěte předem s určením pro určitou osobu jako osvojitele“ (zákon č. 359/1999 Sb., § 20, čl. 3, odst. a, bod 1). </a:t>
            </a:r>
            <a:endParaRPr lang="cs-CZ" sz="1600" dirty="0" smtClean="0"/>
          </a:p>
          <a:p>
            <a:pPr lvl="1">
              <a:buClr>
                <a:srgbClr val="F58223"/>
              </a:buClr>
            </a:pPr>
            <a:r>
              <a:rPr lang="cs-CZ" sz="1600" dirty="0" smtClean="0"/>
              <a:t>OSPOD ve spíše pasivní roli registrátora procesu</a:t>
            </a:r>
          </a:p>
          <a:p>
            <a:pPr>
              <a:buClr>
                <a:srgbClr val="F58223"/>
              </a:buClr>
            </a:pPr>
            <a:r>
              <a:rPr lang="cs-CZ" sz="1500" dirty="0" smtClean="0"/>
              <a:t>možnost </a:t>
            </a:r>
            <a:r>
              <a:rPr lang="cs-CZ" sz="1500" b="1" dirty="0" smtClean="0"/>
              <a:t>převzít dítě ihned z porodnice</a:t>
            </a:r>
            <a:r>
              <a:rPr lang="cs-CZ" sz="1500" dirty="0" smtClean="0"/>
              <a:t>: </a:t>
            </a:r>
            <a:r>
              <a:rPr lang="cs-CZ" sz="1600" dirty="0" smtClean="0"/>
              <a:t>„i </a:t>
            </a:r>
            <a:r>
              <a:rPr lang="cs-CZ" sz="1600" dirty="0"/>
              <a:t>dříve [než proběhne souhlas matky s osvojením; tj. </a:t>
            </a:r>
            <a:r>
              <a:rPr lang="cs-CZ" sz="1600" dirty="0" smtClean="0"/>
              <a:t>dříve </a:t>
            </a:r>
            <a:r>
              <a:rPr lang="cs-CZ" sz="1600" dirty="0"/>
              <a:t>než 6 týdnů od porodu], jakmile to zdravotní stav dítěte </a:t>
            </a:r>
            <a:r>
              <a:rPr lang="cs-CZ" sz="1600" dirty="0" smtClean="0"/>
              <a:t>dovolí“ </a:t>
            </a:r>
            <a:r>
              <a:rPr lang="cs-CZ" sz="1600" dirty="0"/>
              <a:t>(zákon č. 89/2012 Sb., § 823, čl. 1</a:t>
            </a:r>
            <a:r>
              <a:rPr lang="cs-CZ" sz="1600" dirty="0" smtClean="0"/>
              <a:t>).</a:t>
            </a:r>
          </a:p>
          <a:p>
            <a:pPr>
              <a:buClr>
                <a:srgbClr val="F58223"/>
              </a:buClr>
            </a:pPr>
            <a:r>
              <a:rPr lang="cs-CZ" sz="1600" dirty="0" smtClean="0"/>
              <a:t>možnost </a:t>
            </a:r>
            <a:r>
              <a:rPr lang="cs-CZ" sz="1600" b="1" dirty="0" smtClean="0"/>
              <a:t>prohlásit se nepravdivě za biologického otce </a:t>
            </a:r>
            <a:r>
              <a:rPr lang="cs-CZ" sz="1600" dirty="0" smtClean="0"/>
              <a:t>a systém zcela obejít</a:t>
            </a:r>
          </a:p>
          <a:p>
            <a:pPr>
              <a:buClr>
                <a:srgbClr val="F58223"/>
              </a:buClr>
            </a:pPr>
            <a:r>
              <a:rPr lang="cs-CZ" sz="1600" dirty="0" smtClean="0"/>
              <a:t>napětí: </a:t>
            </a:r>
            <a:r>
              <a:rPr lang="cs-CZ" sz="1600" b="1" dirty="0" smtClean="0"/>
              <a:t>osvojitelé hledají děti</a:t>
            </a:r>
            <a:r>
              <a:rPr lang="cs-CZ" sz="1600" dirty="0" smtClean="0"/>
              <a:t> VS. </a:t>
            </a:r>
            <a:r>
              <a:rPr lang="cs-CZ" sz="1600" b="1" dirty="0" smtClean="0"/>
              <a:t>stát / sociální </a:t>
            </a:r>
            <a:r>
              <a:rPr lang="cs-CZ" sz="1600" b="1" dirty="0"/>
              <a:t>práce </a:t>
            </a:r>
            <a:r>
              <a:rPr lang="cs-CZ" sz="1600" b="1" dirty="0" smtClean="0"/>
              <a:t>hledá nebo má hledat dobré </a:t>
            </a:r>
            <a:r>
              <a:rPr lang="cs-CZ" sz="1600" b="1" dirty="0"/>
              <a:t>osvojitele pro děti</a:t>
            </a:r>
            <a:r>
              <a:rPr lang="cs-CZ" sz="1600" dirty="0"/>
              <a:t>, které nemohou zůstat v péči svých vlastních rodičů. </a:t>
            </a:r>
            <a:endParaRPr lang="cs-CZ" sz="1600" dirty="0" smtClean="0"/>
          </a:p>
          <a:p>
            <a:pPr>
              <a:buClr>
                <a:srgbClr val="F58223"/>
              </a:buClr>
            </a:pPr>
            <a:r>
              <a:rPr lang="cs-CZ" sz="1600" dirty="0" smtClean="0"/>
              <a:t>v některých případech se </a:t>
            </a:r>
            <a:r>
              <a:rPr lang="cs-CZ" sz="1600" b="1" dirty="0" smtClean="0"/>
              <a:t>stát vzdává svého práva osvojitele připravit a schválit a adopci zprostředkovat </a:t>
            </a:r>
            <a:r>
              <a:rPr lang="cs-CZ" sz="1600" dirty="0"/>
              <a:t>a nenaplňuje tak svůj závazek garance </a:t>
            </a:r>
            <a:r>
              <a:rPr lang="cs-CZ" sz="1600" dirty="0"/>
              <a:t>naplňování </a:t>
            </a:r>
            <a:r>
              <a:rPr lang="cs-CZ" sz="1600" dirty="0" smtClean="0"/>
              <a:t>nejlepšího zájmu dítěte</a:t>
            </a:r>
          </a:p>
          <a:p>
            <a:pPr>
              <a:buClr>
                <a:srgbClr val="F58223"/>
              </a:buClr>
            </a:pPr>
            <a:r>
              <a:rPr lang="cs-CZ" sz="1600" dirty="0" smtClean="0"/>
              <a:t>v některých případech nejspíš </a:t>
            </a:r>
            <a:r>
              <a:rPr lang="cs-CZ" sz="1600" b="1" dirty="0" smtClean="0"/>
              <a:t>dochází i k obchodu s dětmi</a:t>
            </a:r>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a:p>
        </p:txBody>
      </p:sp>
      <p:sp>
        <p:nvSpPr>
          <p:cNvPr id="4"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15</a:t>
            </a:fld>
            <a:endParaRPr lang="cs-CZ"/>
          </a:p>
        </p:txBody>
      </p:sp>
      <p:sp>
        <p:nvSpPr>
          <p:cNvPr id="7" name="Nadpis 1"/>
          <p:cNvSpPr txBox="1">
            <a:spLocks/>
          </p:cNvSpPr>
          <p:nvPr/>
        </p:nvSpPr>
        <p:spPr>
          <a:xfrm>
            <a:off x="323528" y="2204864"/>
            <a:ext cx="360040" cy="4608512"/>
          </a:xfrm>
          <a:prstGeom prst="rect">
            <a:avLst/>
          </a:prstGeom>
        </p:spPr>
        <p:txBody>
          <a:bodyPr anchor="ctr">
            <a:normAutofit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cs-CZ" sz="2000" b="1" dirty="0" smtClean="0">
                <a:solidFill>
                  <a:schemeClr val="bg1"/>
                </a:solidFill>
                <a:effectLst/>
              </a:rPr>
              <a:t>ČEASKÁ</a:t>
            </a:r>
          </a:p>
          <a:p>
            <a:r>
              <a:rPr lang="cs-CZ" sz="2000" b="1" dirty="0" smtClean="0">
                <a:solidFill>
                  <a:schemeClr val="bg1"/>
                </a:solidFill>
                <a:effectLst/>
              </a:rPr>
              <a:t> </a:t>
            </a:r>
          </a:p>
          <a:p>
            <a:r>
              <a:rPr lang="cs-CZ" sz="2000" b="1" dirty="0" smtClean="0">
                <a:solidFill>
                  <a:schemeClr val="bg1"/>
                </a:solidFill>
                <a:effectLst/>
              </a:rPr>
              <a:t>REPUBL I</a:t>
            </a:r>
          </a:p>
          <a:p>
            <a:r>
              <a:rPr lang="cs-CZ" sz="2000" b="1" dirty="0" smtClean="0">
                <a:solidFill>
                  <a:schemeClr val="bg1"/>
                </a:solidFill>
                <a:effectLst/>
              </a:rPr>
              <a:t>KA</a:t>
            </a:r>
            <a:endParaRPr lang="cs-CZ" sz="2000" b="1" dirty="0">
              <a:solidFill>
                <a:schemeClr val="bg1"/>
              </a:solidFill>
              <a:effectLst/>
            </a:endParaRPr>
          </a:p>
        </p:txBody>
      </p:sp>
    </p:spTree>
    <p:extLst>
      <p:ext uri="{BB962C8B-B14F-4D97-AF65-F5344CB8AC3E}">
        <p14:creationId xmlns:p14="http://schemas.microsoft.com/office/powerpoint/2010/main" val="23223286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bg1">
                    <a:lumMod val="50000"/>
                  </a:schemeClr>
                </a:solidFill>
                <a:effectLst/>
              </a:rPr>
              <a:t>Nejasná politika osvojování</a:t>
            </a:r>
            <a:endParaRPr lang="cs-CZ" sz="3200" b="1" dirty="0">
              <a:solidFill>
                <a:schemeClr val="bg1">
                  <a:lumMod val="50000"/>
                </a:schemeClr>
              </a:solidFill>
              <a:effectLst/>
            </a:endParaRPr>
          </a:p>
        </p:txBody>
      </p:sp>
      <p:sp>
        <p:nvSpPr>
          <p:cNvPr id="3" name="Zástupný symbol pro obsah 2"/>
          <p:cNvSpPr>
            <a:spLocks noGrp="1"/>
          </p:cNvSpPr>
          <p:nvPr>
            <p:ph idx="1"/>
          </p:nvPr>
        </p:nvSpPr>
        <p:spPr>
          <a:xfrm>
            <a:off x="1435608" y="1268760"/>
            <a:ext cx="7498080" cy="4979640"/>
          </a:xfrm>
        </p:spPr>
        <p:txBody>
          <a:bodyPr>
            <a:noAutofit/>
          </a:bodyPr>
          <a:lstStyle/>
          <a:p>
            <a:pPr>
              <a:buClr>
                <a:srgbClr val="F58223"/>
              </a:buClr>
            </a:pPr>
            <a:r>
              <a:rPr lang="cs-CZ" sz="1600" b="1" dirty="0"/>
              <a:t>neexistuje jasná politika </a:t>
            </a:r>
            <a:r>
              <a:rPr lang="cs-CZ" sz="1600" b="1" dirty="0" smtClean="0"/>
              <a:t>adopcí</a:t>
            </a:r>
            <a:r>
              <a:rPr lang="cs-CZ" sz="1600" dirty="0" smtClean="0"/>
              <a:t> </a:t>
            </a:r>
          </a:p>
          <a:p>
            <a:pPr lvl="1">
              <a:buClr>
                <a:srgbClr val="F58223"/>
              </a:buClr>
            </a:pPr>
            <a:r>
              <a:rPr lang="cs-CZ" sz="1500" dirty="0" smtClean="0"/>
              <a:t>k</a:t>
            </a:r>
            <a:r>
              <a:rPr lang="cs-CZ" sz="1500" dirty="0"/>
              <a:t> čemu </a:t>
            </a:r>
            <a:r>
              <a:rPr lang="cs-CZ" sz="1500" dirty="0" smtClean="0"/>
              <a:t>adopce slouží?</a:t>
            </a:r>
          </a:p>
          <a:p>
            <a:pPr lvl="1">
              <a:buClr>
                <a:srgbClr val="F58223"/>
              </a:buClr>
            </a:pPr>
            <a:r>
              <a:rPr lang="cs-CZ" sz="1500" dirty="0" smtClean="0"/>
              <a:t>jaké </a:t>
            </a:r>
            <a:r>
              <a:rPr lang="cs-CZ" sz="1500" dirty="0"/>
              <a:t>má mít místo v sociálně-právní ochraně </a:t>
            </a:r>
            <a:r>
              <a:rPr lang="cs-CZ" sz="1500" dirty="0" smtClean="0"/>
              <a:t>dětí?</a:t>
            </a:r>
          </a:p>
          <a:p>
            <a:pPr>
              <a:buClr>
                <a:srgbClr val="F58223"/>
              </a:buClr>
            </a:pPr>
            <a:r>
              <a:rPr lang="cs-CZ" sz="1600" dirty="0" smtClean="0"/>
              <a:t>dva </a:t>
            </a:r>
            <a:r>
              <a:rPr lang="cs-CZ" sz="1600" b="1" dirty="0" smtClean="0"/>
              <a:t>protichůdné trendy</a:t>
            </a:r>
          </a:p>
          <a:p>
            <a:pPr lvl="1">
              <a:buClr>
                <a:srgbClr val="F58223"/>
              </a:buClr>
            </a:pPr>
            <a:r>
              <a:rPr lang="cs-CZ" sz="1500" dirty="0" smtClean="0"/>
              <a:t>směřování k </a:t>
            </a:r>
            <a:r>
              <a:rPr lang="cs-CZ" sz="1500" b="1" dirty="0" smtClean="0"/>
              <a:t>propojování adopcí se </a:t>
            </a:r>
            <a:r>
              <a:rPr lang="cs-CZ" sz="1500" b="1" dirty="0"/>
              <a:t>sociálně-právní </a:t>
            </a:r>
            <a:r>
              <a:rPr lang="cs-CZ" sz="1500" b="1" dirty="0" smtClean="0"/>
              <a:t>ochranou</a:t>
            </a:r>
          </a:p>
          <a:p>
            <a:pPr lvl="1">
              <a:buClr>
                <a:srgbClr val="F58223"/>
              </a:buClr>
            </a:pPr>
            <a:r>
              <a:rPr lang="cs-CZ" sz="1500" dirty="0" smtClean="0"/>
              <a:t>a současně i praxe, kdy </a:t>
            </a:r>
            <a:r>
              <a:rPr lang="cs-CZ" sz="1500" b="1" dirty="0" smtClean="0"/>
              <a:t>osvojování ze sociálně-právní ochrany uniká do šedé  zóny a někdy i za hranici zákona</a:t>
            </a:r>
          </a:p>
          <a:p>
            <a:pPr>
              <a:buClr>
                <a:srgbClr val="F58223"/>
              </a:buClr>
            </a:pPr>
            <a:endParaRPr lang="cs-CZ" sz="1500" b="1" dirty="0" smtClean="0"/>
          </a:p>
          <a:p>
            <a:pPr>
              <a:buClr>
                <a:srgbClr val="F58223"/>
              </a:buClr>
            </a:pPr>
            <a:endParaRPr lang="cs-CZ" sz="1500" b="1" dirty="0"/>
          </a:p>
          <a:p>
            <a:pPr marL="82296" indent="0">
              <a:buClr>
                <a:srgbClr val="F58223"/>
              </a:buClr>
              <a:buNone/>
            </a:pPr>
            <a:r>
              <a:rPr lang="cs-CZ" sz="2000" b="1" dirty="0" smtClean="0"/>
              <a:t>sociální </a:t>
            </a:r>
            <a:r>
              <a:rPr lang="cs-CZ" sz="2000" b="1" dirty="0"/>
              <a:t>politiku </a:t>
            </a:r>
            <a:r>
              <a:rPr lang="cs-CZ" sz="2000" b="1" dirty="0" smtClean="0"/>
              <a:t>čeká </a:t>
            </a:r>
            <a:r>
              <a:rPr lang="cs-CZ" sz="2000" b="1" dirty="0"/>
              <a:t>další debata o smyslu </a:t>
            </a:r>
            <a:r>
              <a:rPr lang="cs-CZ" sz="2000" b="1" dirty="0" smtClean="0"/>
              <a:t>osvojování, </a:t>
            </a:r>
            <a:r>
              <a:rPr lang="cs-CZ" sz="2000" b="1" dirty="0"/>
              <a:t>o </a:t>
            </a:r>
            <a:r>
              <a:rPr lang="cs-CZ" sz="2000" b="1" dirty="0" smtClean="0"/>
              <a:t>úloze adopcí v </a:t>
            </a:r>
            <a:r>
              <a:rPr lang="cs-CZ" sz="2000" b="1" dirty="0"/>
              <a:t>sociálně-právní ochraně dětí a o způsobu jejich </a:t>
            </a:r>
            <a:r>
              <a:rPr lang="cs-CZ" sz="2000" b="1" dirty="0" smtClean="0"/>
              <a:t>regulace </a:t>
            </a:r>
            <a:endParaRPr lang="cs-CZ" sz="2000" b="1" dirty="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a:p>
          <a:p>
            <a:pPr>
              <a:buClr>
                <a:srgbClr val="F58223"/>
              </a:buClr>
            </a:pPr>
            <a:endParaRPr lang="cs-CZ" sz="1500" dirty="0" smtClean="0"/>
          </a:p>
          <a:p>
            <a:pPr>
              <a:buClr>
                <a:srgbClr val="F58223"/>
              </a:buClr>
            </a:pPr>
            <a:endParaRPr lang="cs-CZ" sz="1500" dirty="0"/>
          </a:p>
        </p:txBody>
      </p:sp>
      <p:sp>
        <p:nvSpPr>
          <p:cNvPr id="4"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16</a:t>
            </a:fld>
            <a:endParaRPr lang="cs-CZ"/>
          </a:p>
        </p:txBody>
      </p:sp>
      <p:sp>
        <p:nvSpPr>
          <p:cNvPr id="7" name="Nadpis 1"/>
          <p:cNvSpPr txBox="1">
            <a:spLocks/>
          </p:cNvSpPr>
          <p:nvPr/>
        </p:nvSpPr>
        <p:spPr>
          <a:xfrm>
            <a:off x="323528" y="2204864"/>
            <a:ext cx="360040" cy="4608512"/>
          </a:xfrm>
          <a:prstGeom prst="rect">
            <a:avLst/>
          </a:prstGeom>
        </p:spPr>
        <p:txBody>
          <a:bodyPr anchor="ctr">
            <a:normAutofit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cs-CZ" sz="2000" b="1" dirty="0" smtClean="0">
                <a:solidFill>
                  <a:schemeClr val="bg1"/>
                </a:solidFill>
                <a:effectLst/>
              </a:rPr>
              <a:t>ČEASKÁ</a:t>
            </a:r>
          </a:p>
          <a:p>
            <a:r>
              <a:rPr lang="cs-CZ" sz="2000" b="1" dirty="0" smtClean="0">
                <a:solidFill>
                  <a:schemeClr val="bg1"/>
                </a:solidFill>
                <a:effectLst/>
              </a:rPr>
              <a:t> </a:t>
            </a:r>
          </a:p>
          <a:p>
            <a:r>
              <a:rPr lang="cs-CZ" sz="2000" b="1" dirty="0" smtClean="0">
                <a:solidFill>
                  <a:schemeClr val="bg1"/>
                </a:solidFill>
                <a:effectLst/>
              </a:rPr>
              <a:t>REPUBL I</a:t>
            </a:r>
          </a:p>
          <a:p>
            <a:r>
              <a:rPr lang="cs-CZ" sz="2000" b="1" dirty="0" smtClean="0">
                <a:solidFill>
                  <a:schemeClr val="bg1"/>
                </a:solidFill>
                <a:effectLst/>
              </a:rPr>
              <a:t>KA</a:t>
            </a:r>
            <a:endParaRPr lang="cs-CZ" sz="2000" b="1" dirty="0">
              <a:solidFill>
                <a:schemeClr val="bg1"/>
              </a:solidFill>
              <a:effectLst/>
            </a:endParaRPr>
          </a:p>
        </p:txBody>
      </p:sp>
    </p:spTree>
    <p:extLst>
      <p:ext uri="{BB962C8B-B14F-4D97-AF65-F5344CB8AC3E}">
        <p14:creationId xmlns:p14="http://schemas.microsoft.com/office/powerpoint/2010/main" val="4876824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58223"/>
        </a:solid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82296" indent="0">
              <a:buClr>
                <a:srgbClr val="F58223"/>
              </a:buClr>
              <a:buNone/>
            </a:pPr>
            <a:endParaRPr lang="cs-CZ" b="1" dirty="0" smtClean="0">
              <a:solidFill>
                <a:schemeClr val="bg1">
                  <a:lumMod val="50000"/>
                </a:schemeClr>
              </a:solidFill>
              <a:latin typeface="+mj-lt"/>
              <a:ea typeface="+mj-ea"/>
              <a:cs typeface="+mj-cs"/>
            </a:endParaRPr>
          </a:p>
          <a:p>
            <a:pPr marL="82296" indent="0">
              <a:buClr>
                <a:srgbClr val="F58223"/>
              </a:buClr>
              <a:buNone/>
            </a:pPr>
            <a:endParaRPr lang="cs-CZ" b="1" dirty="0">
              <a:solidFill>
                <a:schemeClr val="bg1">
                  <a:lumMod val="50000"/>
                </a:schemeClr>
              </a:solidFill>
              <a:latin typeface="+mj-lt"/>
              <a:ea typeface="+mj-ea"/>
              <a:cs typeface="+mj-cs"/>
            </a:endParaRPr>
          </a:p>
          <a:p>
            <a:pPr marL="82296" indent="0" algn="ctr">
              <a:buClr>
                <a:srgbClr val="F58223"/>
              </a:buClr>
              <a:buNone/>
            </a:pPr>
            <a:r>
              <a:rPr lang="cs-CZ" b="1" dirty="0" smtClean="0">
                <a:solidFill>
                  <a:schemeClr val="bg1">
                    <a:lumMod val="50000"/>
                  </a:schemeClr>
                </a:solidFill>
                <a:latin typeface="+mj-lt"/>
                <a:ea typeface="+mj-ea"/>
                <a:cs typeface="+mj-cs"/>
              </a:rPr>
              <a:t>Děkuji za pozornost</a:t>
            </a:r>
            <a:endParaRPr lang="cs-CZ" b="1" dirty="0">
              <a:solidFill>
                <a:schemeClr val="bg1">
                  <a:lumMod val="50000"/>
                </a:schemeClr>
              </a:solidFill>
              <a:latin typeface="+mj-lt"/>
              <a:ea typeface="+mj-ea"/>
              <a:cs typeface="+mj-cs"/>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17</a:t>
            </a:fld>
            <a:endParaRPr lang="cs-CZ"/>
          </a:p>
        </p:txBody>
      </p:sp>
      <p:sp>
        <p:nvSpPr>
          <p:cNvPr id="7"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Tree>
    <p:extLst>
      <p:ext uri="{BB962C8B-B14F-4D97-AF65-F5344CB8AC3E}">
        <p14:creationId xmlns:p14="http://schemas.microsoft.com/office/powerpoint/2010/main" val="1971956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bg1">
                    <a:lumMod val="50000"/>
                  </a:schemeClr>
                </a:solidFill>
                <a:effectLst/>
              </a:rPr>
              <a:t>Výzkum</a:t>
            </a:r>
            <a:endParaRPr lang="cs-CZ" sz="3200" b="1" dirty="0">
              <a:solidFill>
                <a:schemeClr val="bg1">
                  <a:lumMod val="50000"/>
                </a:schemeClr>
              </a:solidFill>
              <a:effectLst/>
            </a:endParaRPr>
          </a:p>
        </p:txBody>
      </p:sp>
      <p:sp>
        <p:nvSpPr>
          <p:cNvPr id="4"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2</a:t>
            </a:fld>
            <a:endParaRPr lang="cs-CZ"/>
          </a:p>
        </p:txBody>
      </p:sp>
      <p:sp>
        <p:nvSpPr>
          <p:cNvPr id="6" name="Nadpis 1"/>
          <p:cNvSpPr txBox="1">
            <a:spLocks/>
          </p:cNvSpPr>
          <p:nvPr/>
        </p:nvSpPr>
        <p:spPr>
          <a:xfrm>
            <a:off x="323528" y="2204864"/>
            <a:ext cx="360040" cy="4608512"/>
          </a:xfrm>
          <a:prstGeom prst="rect">
            <a:avLst/>
          </a:prstGeom>
        </p:spPr>
        <p:txBody>
          <a:bodyPr anchor="ctr">
            <a:normAutofit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cs-CZ" sz="2000" b="1" dirty="0" smtClean="0">
                <a:solidFill>
                  <a:schemeClr val="bg1"/>
                </a:solidFill>
                <a:effectLst/>
              </a:rPr>
              <a:t>ČEASKÁ</a:t>
            </a:r>
          </a:p>
          <a:p>
            <a:r>
              <a:rPr lang="cs-CZ" sz="2000" b="1" dirty="0" smtClean="0">
                <a:solidFill>
                  <a:schemeClr val="bg1"/>
                </a:solidFill>
                <a:effectLst/>
              </a:rPr>
              <a:t> </a:t>
            </a:r>
          </a:p>
          <a:p>
            <a:r>
              <a:rPr lang="cs-CZ" sz="2000" b="1" dirty="0" smtClean="0">
                <a:solidFill>
                  <a:schemeClr val="bg1"/>
                </a:solidFill>
                <a:effectLst/>
              </a:rPr>
              <a:t>REPUBL I</a:t>
            </a:r>
          </a:p>
          <a:p>
            <a:r>
              <a:rPr lang="cs-CZ" sz="2000" b="1" dirty="0" smtClean="0">
                <a:solidFill>
                  <a:schemeClr val="bg1"/>
                </a:solidFill>
                <a:effectLst/>
              </a:rPr>
              <a:t>KA</a:t>
            </a:r>
            <a:endParaRPr lang="cs-CZ" sz="2000" b="1" dirty="0">
              <a:solidFill>
                <a:schemeClr val="bg1"/>
              </a:solidFill>
              <a:effectLst/>
            </a:endParaRPr>
          </a:p>
        </p:txBody>
      </p:sp>
      <p:sp>
        <p:nvSpPr>
          <p:cNvPr id="11" name="Zástupný symbol pro obsah 2"/>
          <p:cNvSpPr>
            <a:spLocks noGrp="1"/>
          </p:cNvSpPr>
          <p:nvPr>
            <p:ph idx="1"/>
          </p:nvPr>
        </p:nvSpPr>
        <p:spPr>
          <a:xfrm>
            <a:off x="1435608" y="1447800"/>
            <a:ext cx="7498080" cy="4800600"/>
          </a:xfrm>
        </p:spPr>
        <p:txBody>
          <a:bodyPr>
            <a:normAutofit/>
          </a:bodyPr>
          <a:lstStyle/>
          <a:p>
            <a:pPr>
              <a:buClr>
                <a:srgbClr val="F58223"/>
              </a:buClr>
            </a:pPr>
            <a:r>
              <a:rPr lang="cs-CZ" sz="1800" dirty="0" smtClean="0"/>
              <a:t>rešerše odborné </a:t>
            </a:r>
            <a:r>
              <a:rPr lang="cs-CZ" sz="1800" dirty="0"/>
              <a:t>literatury a dalších textových </a:t>
            </a:r>
            <a:r>
              <a:rPr lang="cs-CZ" sz="1800" dirty="0" smtClean="0"/>
              <a:t>zdrojů (</a:t>
            </a:r>
            <a:r>
              <a:rPr lang="cs-CZ" sz="1800" dirty="0"/>
              <a:t>zákony, novinářské články či texty z různých webových stránek věnovaných diskusím a zkušenostem adoptivních </a:t>
            </a:r>
            <a:r>
              <a:rPr lang="cs-CZ" sz="1800" dirty="0" smtClean="0"/>
              <a:t>rodičů)</a:t>
            </a:r>
            <a:endParaRPr lang="cs-CZ" sz="1800" dirty="0" smtClean="0"/>
          </a:p>
          <a:p>
            <a:pPr>
              <a:buClr>
                <a:srgbClr val="F58223"/>
              </a:buClr>
            </a:pPr>
            <a:r>
              <a:rPr lang="cs-CZ" sz="1800" dirty="0" smtClean="0"/>
              <a:t>15 rozhovorů se 34 osobami</a:t>
            </a:r>
          </a:p>
          <a:p>
            <a:pPr lvl="1">
              <a:buClr>
                <a:srgbClr val="F58223"/>
              </a:buClr>
            </a:pPr>
            <a:r>
              <a:rPr lang="cs-CZ" sz="1800" dirty="0" smtClean="0"/>
              <a:t>pracovníci orgánů sociálně-právní ochrany dětí, neziskových </a:t>
            </a:r>
            <a:r>
              <a:rPr lang="cs-CZ" sz="1800" dirty="0"/>
              <a:t>organizací zabývajících se náhradní rodinnou péčí, kojeneckého ústavu, porodnice, </a:t>
            </a:r>
            <a:r>
              <a:rPr lang="cs-CZ" sz="1800" dirty="0" smtClean="0"/>
              <a:t>adoptivní rodiče i dospělá adoptovaná osoba, soudkyně opatrovnického soudu</a:t>
            </a:r>
            <a:endParaRPr lang="cs-CZ" sz="1800" dirty="0" smtClean="0"/>
          </a:p>
          <a:p>
            <a:pPr>
              <a:buClr>
                <a:srgbClr val="F58223"/>
              </a:buClr>
            </a:pPr>
            <a:r>
              <a:rPr lang="cs-CZ" sz="1800" dirty="0" smtClean="0"/>
              <a:t>data </a:t>
            </a:r>
            <a:r>
              <a:rPr lang="cs-CZ" sz="1800" dirty="0"/>
              <a:t>z předešlých výzkumů: přepisy </a:t>
            </a:r>
            <a:r>
              <a:rPr lang="cs-CZ" sz="1800" dirty="0" err="1"/>
              <a:t>focus</a:t>
            </a:r>
            <a:r>
              <a:rPr lang="cs-CZ" sz="1800" dirty="0"/>
              <a:t> </a:t>
            </a:r>
            <a:r>
              <a:rPr lang="cs-CZ" sz="1800" dirty="0" err="1"/>
              <a:t>groups</a:t>
            </a:r>
            <a:r>
              <a:rPr lang="cs-CZ" sz="1800" dirty="0"/>
              <a:t> s pracovníky OSPOD a neziskových </a:t>
            </a:r>
            <a:r>
              <a:rPr lang="cs-CZ" sz="1800" dirty="0" smtClean="0"/>
              <a:t>organizací, přepisy </a:t>
            </a:r>
            <a:r>
              <a:rPr lang="cs-CZ" sz="1800" dirty="0"/>
              <a:t>rozhovorů s adoptivními rodiči a </a:t>
            </a:r>
            <a:r>
              <a:rPr lang="cs-CZ" sz="1800" dirty="0" smtClean="0"/>
              <a:t>dětmi</a:t>
            </a:r>
          </a:p>
          <a:p>
            <a:pPr>
              <a:buClr>
                <a:srgbClr val="F58223"/>
              </a:buClr>
            </a:pPr>
            <a:r>
              <a:rPr lang="cs-CZ" sz="1800" dirty="0" smtClean="0"/>
              <a:t>záznamy z „kulatých stolů“ </a:t>
            </a:r>
            <a:r>
              <a:rPr lang="cs-CZ" sz="1800" dirty="0"/>
              <a:t>pracovníků orgánů sociálně-právní ochrany dětí z krajských úřadů, z obcí s rozšířenou působností a pracovníků neziskových </a:t>
            </a:r>
            <a:r>
              <a:rPr lang="cs-CZ" sz="1800" dirty="0" smtClean="0"/>
              <a:t>organizací </a:t>
            </a:r>
            <a:r>
              <a:rPr lang="cs-CZ" sz="1800" dirty="0"/>
              <a:t>ve 13 krajích </a:t>
            </a:r>
            <a:endParaRPr lang="cs-CZ" sz="1800" dirty="0"/>
          </a:p>
          <a:p>
            <a:pPr lvl="1">
              <a:buClr>
                <a:srgbClr val="F58223"/>
              </a:buClr>
            </a:pPr>
            <a:endParaRPr lang="cs-CZ" sz="1800" dirty="0" smtClean="0"/>
          </a:p>
          <a:p>
            <a:pPr>
              <a:buClr>
                <a:srgbClr val="F58223"/>
              </a:buClr>
            </a:pPr>
            <a:endParaRPr lang="cs-CZ" sz="1500" dirty="0" smtClean="0"/>
          </a:p>
          <a:p>
            <a:pPr>
              <a:buClr>
                <a:srgbClr val="F58223"/>
              </a:buClr>
            </a:pPr>
            <a:endParaRPr lang="cs-CZ" sz="1500" dirty="0" smtClean="0"/>
          </a:p>
          <a:p>
            <a:pPr>
              <a:buClr>
                <a:srgbClr val="F58223"/>
              </a:buClr>
            </a:pPr>
            <a:endParaRPr lang="cs-CZ" sz="1500" dirty="0" smtClean="0"/>
          </a:p>
          <a:p>
            <a:pPr>
              <a:buClr>
                <a:srgbClr val="F58223"/>
              </a:buClr>
            </a:pPr>
            <a:endParaRPr lang="cs-CZ" sz="2800" dirty="0"/>
          </a:p>
        </p:txBody>
      </p:sp>
    </p:spTree>
    <p:extLst>
      <p:ext uri="{BB962C8B-B14F-4D97-AF65-F5344CB8AC3E}">
        <p14:creationId xmlns:p14="http://schemas.microsoft.com/office/powerpoint/2010/main" val="2149227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bg1">
                    <a:lumMod val="50000"/>
                  </a:schemeClr>
                </a:solidFill>
                <a:effectLst/>
              </a:rPr>
              <a:t>Politika adopcí a legislativa</a:t>
            </a:r>
            <a:endParaRPr lang="cs-CZ" sz="3200" b="1" dirty="0">
              <a:solidFill>
                <a:schemeClr val="bg1">
                  <a:lumMod val="50000"/>
                </a:schemeClr>
              </a:solidFill>
              <a:effectLst/>
            </a:endParaRPr>
          </a:p>
        </p:txBody>
      </p:sp>
      <p:sp>
        <p:nvSpPr>
          <p:cNvPr id="3" name="Zástupný symbol pro obsah 2"/>
          <p:cNvSpPr>
            <a:spLocks noGrp="1"/>
          </p:cNvSpPr>
          <p:nvPr>
            <p:ph idx="1"/>
          </p:nvPr>
        </p:nvSpPr>
        <p:spPr/>
        <p:txBody>
          <a:bodyPr>
            <a:normAutofit/>
          </a:bodyPr>
          <a:lstStyle/>
          <a:p>
            <a:pPr>
              <a:buClr>
                <a:srgbClr val="F58223"/>
              </a:buClr>
            </a:pPr>
            <a:r>
              <a:rPr lang="cs-CZ" sz="1500" dirty="0" smtClean="0"/>
              <a:t>1811 – Všeobecný občanský zákoník: adopce jako soukromoprávní institut, zajiš</a:t>
            </a:r>
            <a:r>
              <a:rPr lang="cs-CZ" sz="1500" dirty="0" smtClean="0"/>
              <a:t>ťující pokračování rodové linie a dědice</a:t>
            </a:r>
            <a:endParaRPr lang="cs-CZ" sz="1500" dirty="0" smtClean="0"/>
          </a:p>
          <a:p>
            <a:pPr>
              <a:buClr>
                <a:srgbClr val="F58223"/>
              </a:buClr>
            </a:pPr>
            <a:r>
              <a:rPr lang="cs-CZ" sz="1500" dirty="0" smtClean="0"/>
              <a:t>1928 </a:t>
            </a:r>
            <a:r>
              <a:rPr lang="cs-CZ" sz="1500" dirty="0" smtClean="0"/>
              <a:t>- zákon o </a:t>
            </a:r>
            <a:r>
              <a:rPr lang="cs-CZ" sz="1500" dirty="0" smtClean="0"/>
              <a:t>osvojení: </a:t>
            </a:r>
            <a:r>
              <a:rPr lang="cs-CZ" sz="1500" b="1" dirty="0" smtClean="0"/>
              <a:t>adopce </a:t>
            </a:r>
            <a:r>
              <a:rPr lang="cs-CZ" sz="1500" dirty="0" smtClean="0"/>
              <a:t>nadále hlavně </a:t>
            </a:r>
            <a:r>
              <a:rPr lang="cs-CZ" sz="1500" b="1" dirty="0" smtClean="0"/>
              <a:t>nástrojem získání nástupce a zajištění rodové a majetkové kontinuity</a:t>
            </a:r>
          </a:p>
          <a:p>
            <a:pPr>
              <a:buClr>
                <a:srgbClr val="F58223"/>
              </a:buClr>
            </a:pPr>
            <a:r>
              <a:rPr lang="cs-CZ" sz="1500" dirty="0" smtClean="0"/>
              <a:t>adopce v kompetenci Zemského ústředí péče o mládež a okresních péčí o mládež</a:t>
            </a:r>
          </a:p>
          <a:p>
            <a:pPr>
              <a:buClr>
                <a:srgbClr val="F58223"/>
              </a:buClr>
            </a:pPr>
            <a:r>
              <a:rPr lang="cs-CZ" sz="1500" dirty="0"/>
              <a:t>1947 </a:t>
            </a:r>
            <a:r>
              <a:rPr lang="cs-CZ" sz="1500" dirty="0" smtClean="0"/>
              <a:t>– zrušeny organizace péče o mládež i okresní péče o mládež </a:t>
            </a:r>
          </a:p>
          <a:p>
            <a:pPr>
              <a:buClr>
                <a:srgbClr val="F58223"/>
              </a:buClr>
            </a:pPr>
            <a:r>
              <a:rPr lang="cs-CZ" sz="1500" dirty="0" smtClean="0"/>
              <a:t>1949 </a:t>
            </a:r>
            <a:r>
              <a:rPr lang="cs-CZ" sz="1500" dirty="0" smtClean="0"/>
              <a:t>– zákon o právu rodinném: </a:t>
            </a:r>
            <a:r>
              <a:rPr lang="cs-CZ" sz="1500" b="1" dirty="0" smtClean="0"/>
              <a:t>prospěch dítěte </a:t>
            </a:r>
            <a:r>
              <a:rPr lang="cs-CZ" sz="1500" dirty="0" smtClean="0"/>
              <a:t>jako</a:t>
            </a:r>
            <a:r>
              <a:rPr lang="cs-CZ" sz="1500" b="1" dirty="0" smtClean="0"/>
              <a:t> podmínka osvojení</a:t>
            </a:r>
          </a:p>
          <a:p>
            <a:pPr>
              <a:buClr>
                <a:srgbClr val="F58223"/>
              </a:buClr>
            </a:pPr>
            <a:r>
              <a:rPr lang="cs-CZ" sz="1500" dirty="0" smtClean="0"/>
              <a:t>50. léta – zrušena pěstounská péče</a:t>
            </a:r>
            <a:endParaRPr lang="cs-CZ" sz="1500" dirty="0" smtClean="0"/>
          </a:p>
          <a:p>
            <a:pPr>
              <a:buClr>
                <a:srgbClr val="F58223"/>
              </a:buClr>
            </a:pPr>
            <a:r>
              <a:rPr lang="cs-CZ" sz="1500" dirty="0" smtClean="0"/>
              <a:t>1952 – zákon o sociálně právní ochraně mládeže</a:t>
            </a:r>
          </a:p>
          <a:p>
            <a:pPr lvl="1">
              <a:buClr>
                <a:srgbClr val="F58223"/>
              </a:buClr>
            </a:pPr>
            <a:r>
              <a:rPr lang="cs-CZ" sz="1500" b="1" dirty="0" smtClean="0"/>
              <a:t>upřednostnění kolektivní náhradní péče před náhradní péčí rodinnou</a:t>
            </a:r>
          </a:p>
          <a:p>
            <a:pPr lvl="1">
              <a:buClr>
                <a:srgbClr val="F58223"/>
              </a:buClr>
            </a:pPr>
            <a:r>
              <a:rPr lang="cs-CZ" sz="1500" dirty="0" smtClean="0"/>
              <a:t>osvojení jen do takové rodiny, která bude skýtat </a:t>
            </a:r>
            <a:r>
              <a:rPr lang="cs-CZ" sz="1500" b="1" dirty="0" smtClean="0"/>
              <a:t>„</a:t>
            </a:r>
            <a:r>
              <a:rPr lang="cs-CZ" sz="1500" b="1" dirty="0"/>
              <a:t>záruku, že dítě bude vychováno k lásce k lidově demokratickému státu“ </a:t>
            </a:r>
            <a:r>
              <a:rPr lang="cs-CZ" sz="1500" dirty="0"/>
              <a:t>(zákon č. 69/1952: § 9</a:t>
            </a:r>
            <a:r>
              <a:rPr lang="cs-CZ" sz="1500" dirty="0" smtClean="0"/>
              <a:t>)</a:t>
            </a:r>
          </a:p>
          <a:p>
            <a:pPr>
              <a:buClr>
                <a:srgbClr val="F58223"/>
              </a:buClr>
            </a:pPr>
            <a:r>
              <a:rPr lang="cs-CZ" sz="1500" dirty="0" smtClean="0"/>
              <a:t>ale k adopcím nadále docházelo: z rušené pěstounské péče a později z rozvíjející se péče ústavní</a:t>
            </a:r>
          </a:p>
          <a:p>
            <a:pPr>
              <a:buClr>
                <a:srgbClr val="F58223"/>
              </a:buClr>
            </a:pPr>
            <a:r>
              <a:rPr lang="cs-CZ" sz="1500" dirty="0" smtClean="0"/>
              <a:t>1958 – usnadnění adopcí: přesnější vymezení adopce bez souhlasu rodičů, zavedení nezrušitelného osvojení</a:t>
            </a:r>
            <a:endParaRPr lang="cs-CZ" sz="1500" dirty="0" smtClean="0"/>
          </a:p>
          <a:p>
            <a:pPr>
              <a:buClr>
                <a:srgbClr val="F58223"/>
              </a:buClr>
            </a:pPr>
            <a:endParaRPr lang="cs-CZ" sz="1500" dirty="0" smtClean="0"/>
          </a:p>
          <a:p>
            <a:pPr>
              <a:buClr>
                <a:srgbClr val="F58223"/>
              </a:buClr>
            </a:pPr>
            <a:endParaRPr lang="cs-CZ" sz="1500" dirty="0" smtClean="0"/>
          </a:p>
          <a:p>
            <a:pPr>
              <a:buClr>
                <a:srgbClr val="F58223"/>
              </a:buClr>
            </a:pPr>
            <a:endParaRPr lang="cs-CZ" sz="2800" dirty="0"/>
          </a:p>
        </p:txBody>
      </p:sp>
      <p:sp>
        <p:nvSpPr>
          <p:cNvPr id="4"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3</a:t>
            </a:fld>
            <a:endParaRPr lang="cs-CZ"/>
          </a:p>
        </p:txBody>
      </p:sp>
      <p:sp>
        <p:nvSpPr>
          <p:cNvPr id="7" name="Nadpis 1"/>
          <p:cNvSpPr txBox="1">
            <a:spLocks/>
          </p:cNvSpPr>
          <p:nvPr/>
        </p:nvSpPr>
        <p:spPr>
          <a:xfrm>
            <a:off x="323528" y="2204864"/>
            <a:ext cx="360040" cy="4608512"/>
          </a:xfrm>
          <a:prstGeom prst="rect">
            <a:avLst/>
          </a:prstGeom>
        </p:spPr>
        <p:txBody>
          <a:bodyPr anchor="ctr">
            <a:normAutofit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cs-CZ" sz="2000" b="1" dirty="0" smtClean="0">
                <a:solidFill>
                  <a:schemeClr val="bg1"/>
                </a:solidFill>
                <a:effectLst/>
              </a:rPr>
              <a:t>ČEASKÁ</a:t>
            </a:r>
          </a:p>
          <a:p>
            <a:r>
              <a:rPr lang="cs-CZ" sz="2000" b="1" dirty="0" smtClean="0">
                <a:solidFill>
                  <a:schemeClr val="bg1"/>
                </a:solidFill>
                <a:effectLst/>
              </a:rPr>
              <a:t> </a:t>
            </a:r>
          </a:p>
          <a:p>
            <a:r>
              <a:rPr lang="cs-CZ" sz="2000" b="1" dirty="0" smtClean="0">
                <a:solidFill>
                  <a:schemeClr val="bg1"/>
                </a:solidFill>
                <a:effectLst/>
              </a:rPr>
              <a:t>REPUBL I</a:t>
            </a:r>
          </a:p>
          <a:p>
            <a:r>
              <a:rPr lang="cs-CZ" sz="2000" b="1" dirty="0" smtClean="0">
                <a:solidFill>
                  <a:schemeClr val="bg1"/>
                </a:solidFill>
                <a:effectLst/>
              </a:rPr>
              <a:t>KA</a:t>
            </a:r>
            <a:endParaRPr lang="cs-CZ" sz="2000" b="1" dirty="0">
              <a:solidFill>
                <a:schemeClr val="bg1"/>
              </a:solidFill>
              <a:effectLst/>
            </a:endParaRPr>
          </a:p>
        </p:txBody>
      </p:sp>
    </p:spTree>
    <p:extLst>
      <p:ext uri="{BB962C8B-B14F-4D97-AF65-F5344CB8AC3E}">
        <p14:creationId xmlns:p14="http://schemas.microsoft.com/office/powerpoint/2010/main" val="1676971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bg1">
                    <a:lumMod val="50000"/>
                  </a:schemeClr>
                </a:solidFill>
                <a:effectLst/>
              </a:rPr>
              <a:t>Politika adopcí a legislativa</a:t>
            </a:r>
            <a:endParaRPr lang="cs-CZ" sz="3200" b="1" dirty="0">
              <a:solidFill>
                <a:schemeClr val="bg1">
                  <a:lumMod val="50000"/>
                </a:schemeClr>
              </a:solidFill>
              <a:effectLst/>
            </a:endParaRPr>
          </a:p>
        </p:txBody>
      </p:sp>
      <p:sp>
        <p:nvSpPr>
          <p:cNvPr id="3" name="Zástupný symbol pro obsah 2"/>
          <p:cNvSpPr>
            <a:spLocks noGrp="1"/>
          </p:cNvSpPr>
          <p:nvPr>
            <p:ph idx="1"/>
          </p:nvPr>
        </p:nvSpPr>
        <p:spPr/>
        <p:txBody>
          <a:bodyPr>
            <a:normAutofit/>
          </a:bodyPr>
          <a:lstStyle/>
          <a:p>
            <a:pPr>
              <a:buClr>
                <a:srgbClr val="F58223"/>
              </a:buClr>
            </a:pPr>
            <a:r>
              <a:rPr lang="cs-CZ" sz="1500" dirty="0" smtClean="0"/>
              <a:t>konec 50. let - dětské domovy byly přeplněné + formující se „dětská otázka“ (Damborská; Matějček)</a:t>
            </a:r>
            <a:endParaRPr lang="cs-CZ" sz="1500" dirty="0" smtClean="0"/>
          </a:p>
          <a:p>
            <a:pPr>
              <a:buClr>
                <a:srgbClr val="F58223"/>
              </a:buClr>
            </a:pPr>
            <a:r>
              <a:rPr lang="cs-CZ" sz="1500" dirty="0" smtClean="0"/>
              <a:t>1963 – Psychická deprivace v dětství (Matějček, </a:t>
            </a:r>
            <a:r>
              <a:rPr lang="cs-CZ" sz="1500" dirty="0" err="1" smtClean="0"/>
              <a:t>Langmeier</a:t>
            </a:r>
            <a:r>
              <a:rPr lang="cs-CZ" sz="1500" dirty="0" smtClean="0"/>
              <a:t>): dětské domovy nezajišťují vhodné emocionální prostředí pro děti</a:t>
            </a:r>
          </a:p>
          <a:p>
            <a:pPr>
              <a:buClr>
                <a:srgbClr val="F58223"/>
              </a:buClr>
            </a:pPr>
            <a:r>
              <a:rPr lang="cs-CZ" sz="1500" dirty="0" smtClean="0"/>
              <a:t>1963 – nový zákon o rodině: přisoudil rodině důležitou úlohu, zavedl možnost svěření dítěte „do výchovy jiného občana </a:t>
            </a:r>
            <a:r>
              <a:rPr lang="cs-CZ" sz="1500" dirty="0"/>
              <a:t>než rodiče, který poskytuje záruku jeho řádné výchovy“ (zákon č. 94/1963 Sb.: § 45) </a:t>
            </a:r>
            <a:endParaRPr lang="cs-CZ" sz="1500" dirty="0" smtClean="0"/>
          </a:p>
          <a:p>
            <a:pPr>
              <a:buClr>
                <a:srgbClr val="F58223"/>
              </a:buClr>
            </a:pPr>
            <a:r>
              <a:rPr lang="cs-CZ" sz="1500" dirty="0" smtClean="0"/>
              <a:t>mohutný rozvoj ústavní péče (1.500 lůžek v r. 1948, 20.000 v r. 1965)</a:t>
            </a:r>
          </a:p>
          <a:p>
            <a:pPr>
              <a:buClr>
                <a:srgbClr val="F58223"/>
              </a:buClr>
            </a:pPr>
            <a:r>
              <a:rPr lang="cs-CZ" sz="1500" dirty="0" smtClean="0"/>
              <a:t>ústavy prostředkem úlevy pro rodiny, řešením pracovních, bytových, finančních obtíží</a:t>
            </a:r>
          </a:p>
          <a:p>
            <a:pPr>
              <a:buClr>
                <a:srgbClr val="F58223"/>
              </a:buClr>
            </a:pPr>
            <a:r>
              <a:rPr lang="cs-CZ" sz="1500" dirty="0" smtClean="0"/>
              <a:t>komunistické </a:t>
            </a:r>
            <a:r>
              <a:rPr lang="cs-CZ" sz="1500" dirty="0"/>
              <a:t>zákony požadující po rodině výchovnou službu státu přinesly i opak: vzniklá ústavní zařízení vykonávala v jistém ohledu výchovnou službu pro rodiče, aniž by to z právního hlediska mělo dopad na celistvost </a:t>
            </a:r>
            <a:r>
              <a:rPr lang="cs-CZ" sz="1500" dirty="0" smtClean="0"/>
              <a:t>rodiny</a:t>
            </a:r>
          </a:p>
          <a:p>
            <a:pPr>
              <a:buClr>
                <a:srgbClr val="F58223"/>
              </a:buClr>
            </a:pPr>
            <a:r>
              <a:rPr lang="cs-CZ" sz="1500" dirty="0"/>
              <a:t>60. léta - kritika rodičů, </a:t>
            </a:r>
            <a:r>
              <a:rPr lang="cs-CZ" sz="1500" dirty="0" smtClean="0"/>
              <a:t>pracovníků oddělení </a:t>
            </a:r>
            <a:r>
              <a:rPr lang="cs-CZ" sz="1500" dirty="0"/>
              <a:t>péče o mládež, </a:t>
            </a:r>
            <a:r>
              <a:rPr lang="cs-CZ" sz="1500" dirty="0" smtClean="0"/>
              <a:t>kojeneckých ústavů či soudů (které </a:t>
            </a:r>
            <a:r>
              <a:rPr lang="cs-CZ" sz="1500" dirty="0"/>
              <a:t>rodiče nezbavovaly rodičovských práv) za zbytečné držení dětí v ústavech </a:t>
            </a:r>
          </a:p>
          <a:p>
            <a:pPr>
              <a:buClr>
                <a:srgbClr val="F58223"/>
              </a:buClr>
            </a:pPr>
            <a:r>
              <a:rPr lang="cs-CZ" sz="1500" b="1" dirty="0" smtClean="0"/>
              <a:t>osvojení se začalo výslovně propojovat se </a:t>
            </a:r>
            <a:r>
              <a:rPr lang="cs-CZ" sz="1500" b="1" dirty="0"/>
              <a:t>zájmy dětí </a:t>
            </a:r>
            <a:r>
              <a:rPr lang="cs-CZ" sz="1500" b="1" dirty="0" smtClean="0"/>
              <a:t>strádajících v ústavech </a:t>
            </a:r>
            <a:r>
              <a:rPr lang="cs-CZ" sz="1500" dirty="0" smtClean="0"/>
              <a:t>a </a:t>
            </a:r>
            <a:r>
              <a:rPr lang="cs-CZ" sz="1500" dirty="0"/>
              <a:t>s jejich potřebou „citové výchovy</a:t>
            </a:r>
            <a:r>
              <a:rPr lang="cs-CZ" sz="1500" dirty="0" smtClean="0"/>
              <a:t>“</a:t>
            </a:r>
            <a:endParaRPr lang="cs-CZ" sz="1500" dirty="0" smtClean="0"/>
          </a:p>
          <a:p>
            <a:pPr>
              <a:buClr>
                <a:srgbClr val="F58223"/>
              </a:buClr>
            </a:pPr>
            <a:endParaRPr lang="cs-CZ" sz="1500" dirty="0" smtClean="0"/>
          </a:p>
          <a:p>
            <a:pPr>
              <a:buClr>
                <a:srgbClr val="F58223"/>
              </a:buClr>
            </a:pPr>
            <a:endParaRPr lang="cs-CZ" sz="2800" dirty="0"/>
          </a:p>
        </p:txBody>
      </p:sp>
      <p:sp>
        <p:nvSpPr>
          <p:cNvPr id="4"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4</a:t>
            </a:fld>
            <a:endParaRPr lang="cs-CZ"/>
          </a:p>
        </p:txBody>
      </p:sp>
      <p:sp>
        <p:nvSpPr>
          <p:cNvPr id="7" name="Nadpis 1"/>
          <p:cNvSpPr txBox="1">
            <a:spLocks/>
          </p:cNvSpPr>
          <p:nvPr/>
        </p:nvSpPr>
        <p:spPr>
          <a:xfrm>
            <a:off x="323528" y="2204864"/>
            <a:ext cx="360040" cy="4608512"/>
          </a:xfrm>
          <a:prstGeom prst="rect">
            <a:avLst/>
          </a:prstGeom>
        </p:spPr>
        <p:txBody>
          <a:bodyPr anchor="ctr">
            <a:normAutofit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cs-CZ" sz="2000" b="1" dirty="0" smtClean="0">
                <a:solidFill>
                  <a:schemeClr val="bg1"/>
                </a:solidFill>
                <a:effectLst/>
              </a:rPr>
              <a:t>ČEASKÁ</a:t>
            </a:r>
          </a:p>
          <a:p>
            <a:r>
              <a:rPr lang="cs-CZ" sz="2000" b="1" dirty="0" smtClean="0">
                <a:solidFill>
                  <a:schemeClr val="bg1"/>
                </a:solidFill>
                <a:effectLst/>
              </a:rPr>
              <a:t> </a:t>
            </a:r>
          </a:p>
          <a:p>
            <a:r>
              <a:rPr lang="cs-CZ" sz="2000" b="1" dirty="0" smtClean="0">
                <a:solidFill>
                  <a:schemeClr val="bg1"/>
                </a:solidFill>
                <a:effectLst/>
              </a:rPr>
              <a:t>REPUBL I</a:t>
            </a:r>
          </a:p>
          <a:p>
            <a:r>
              <a:rPr lang="cs-CZ" sz="2000" b="1" dirty="0" smtClean="0">
                <a:solidFill>
                  <a:schemeClr val="bg1"/>
                </a:solidFill>
                <a:effectLst/>
              </a:rPr>
              <a:t>KA</a:t>
            </a:r>
            <a:endParaRPr lang="cs-CZ" sz="2000" b="1" dirty="0">
              <a:solidFill>
                <a:schemeClr val="bg1"/>
              </a:solidFill>
              <a:effectLst/>
            </a:endParaRPr>
          </a:p>
        </p:txBody>
      </p:sp>
    </p:spTree>
    <p:extLst>
      <p:ext uri="{BB962C8B-B14F-4D97-AF65-F5344CB8AC3E}">
        <p14:creationId xmlns:p14="http://schemas.microsoft.com/office/powerpoint/2010/main" val="3596911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bg1">
                    <a:lumMod val="50000"/>
                  </a:schemeClr>
                </a:solidFill>
                <a:effectLst/>
              </a:rPr>
              <a:t>Role adopcí v SPOD</a:t>
            </a:r>
            <a:endParaRPr lang="cs-CZ" sz="3200" b="1" dirty="0">
              <a:solidFill>
                <a:schemeClr val="bg1">
                  <a:lumMod val="50000"/>
                </a:schemeClr>
              </a:solidFill>
              <a:effectLst/>
            </a:endParaRPr>
          </a:p>
        </p:txBody>
      </p:sp>
      <p:sp>
        <p:nvSpPr>
          <p:cNvPr id="3" name="Zástupný symbol pro obsah 2"/>
          <p:cNvSpPr>
            <a:spLocks noGrp="1"/>
          </p:cNvSpPr>
          <p:nvPr>
            <p:ph idx="1"/>
          </p:nvPr>
        </p:nvSpPr>
        <p:spPr/>
        <p:txBody>
          <a:bodyPr>
            <a:normAutofit lnSpcReduction="10000"/>
          </a:bodyPr>
          <a:lstStyle/>
          <a:p>
            <a:pPr>
              <a:buClr>
                <a:srgbClr val="F58223"/>
              </a:buClr>
            </a:pPr>
            <a:r>
              <a:rPr lang="cs-CZ" sz="1500" dirty="0" smtClean="0"/>
              <a:t>od 50. let platilo, že </a:t>
            </a:r>
            <a:r>
              <a:rPr lang="cs-CZ" sz="1500" b="1" dirty="0" smtClean="0"/>
              <a:t>děti byly adoptovány </a:t>
            </a:r>
            <a:r>
              <a:rPr lang="cs-CZ" sz="1500" dirty="0" smtClean="0"/>
              <a:t>převážně (možná zcela)  </a:t>
            </a:r>
            <a:r>
              <a:rPr lang="cs-CZ" sz="1500" b="1" dirty="0" smtClean="0"/>
              <a:t>ze státní péče</a:t>
            </a:r>
          </a:p>
          <a:p>
            <a:pPr>
              <a:buClr>
                <a:srgbClr val="F58223"/>
              </a:buClr>
            </a:pPr>
            <a:r>
              <a:rPr lang="cs-CZ" sz="1500" dirty="0" smtClean="0"/>
              <a:t>adopcí postupně přibývalo (navzdory poklesu porodnosti v 50. letech a legalizaci potratů v r. 1957)</a:t>
            </a:r>
          </a:p>
          <a:p>
            <a:pPr>
              <a:buClr>
                <a:srgbClr val="F58223"/>
              </a:buClr>
            </a:pPr>
            <a:endParaRPr lang="cs-CZ" sz="1500" dirty="0"/>
          </a:p>
          <a:p>
            <a:pPr marL="82296" indent="0">
              <a:buClr>
                <a:srgbClr val="F58223"/>
              </a:buClr>
              <a:buNone/>
            </a:pPr>
            <a:endParaRPr lang="cs-CZ" sz="1500" dirty="0" smtClean="0"/>
          </a:p>
          <a:p>
            <a:pPr>
              <a:buClr>
                <a:srgbClr val="F58223"/>
              </a:buClr>
            </a:pPr>
            <a:endParaRPr lang="cs-CZ" sz="1500" dirty="0" smtClean="0"/>
          </a:p>
          <a:p>
            <a:pPr>
              <a:buClr>
                <a:srgbClr val="F58223"/>
              </a:buClr>
            </a:pPr>
            <a:endParaRPr lang="cs-CZ" sz="2800" dirty="0" smtClean="0"/>
          </a:p>
          <a:p>
            <a:pPr>
              <a:buClr>
                <a:srgbClr val="F58223"/>
              </a:buClr>
            </a:pPr>
            <a:endParaRPr lang="cs-CZ" sz="2800" dirty="0"/>
          </a:p>
          <a:p>
            <a:pPr>
              <a:buClr>
                <a:srgbClr val="F58223"/>
              </a:buClr>
            </a:pPr>
            <a:endParaRPr lang="cs-CZ" sz="2800" dirty="0" smtClean="0"/>
          </a:p>
          <a:p>
            <a:pPr>
              <a:buClr>
                <a:srgbClr val="F58223"/>
              </a:buClr>
            </a:pPr>
            <a:endParaRPr lang="cs-CZ" sz="2800" dirty="0"/>
          </a:p>
          <a:p>
            <a:pPr marL="82296" indent="0" algn="r">
              <a:buClr>
                <a:srgbClr val="F58223"/>
              </a:buClr>
              <a:buNone/>
            </a:pPr>
            <a:endParaRPr lang="cs-CZ" sz="1000" i="1" dirty="0" smtClean="0">
              <a:latin typeface="+mj-lt"/>
              <a:ea typeface="Calibri"/>
              <a:cs typeface="Times New Roman"/>
            </a:endParaRPr>
          </a:p>
          <a:p>
            <a:pPr marL="82296" indent="0" algn="r">
              <a:buClr>
                <a:srgbClr val="F58223"/>
              </a:buClr>
              <a:buNone/>
            </a:pPr>
            <a:endParaRPr lang="cs-CZ" sz="1000" i="1" dirty="0" smtClean="0">
              <a:latin typeface="+mj-lt"/>
              <a:ea typeface="Calibri"/>
              <a:cs typeface="Times New Roman"/>
            </a:endParaRPr>
          </a:p>
          <a:p>
            <a:pPr marL="82296" indent="0" algn="r">
              <a:buClr>
                <a:srgbClr val="F58223"/>
              </a:buClr>
              <a:buNone/>
            </a:pPr>
            <a:r>
              <a:rPr lang="cs-CZ" sz="1000" i="1" dirty="0" smtClean="0">
                <a:latin typeface="+mj-lt"/>
                <a:ea typeface="Calibri"/>
                <a:cs typeface="Times New Roman"/>
              </a:rPr>
              <a:t>Zdroj</a:t>
            </a:r>
            <a:r>
              <a:rPr lang="cs-CZ" sz="1000" i="1" dirty="0">
                <a:latin typeface="+mj-lt"/>
                <a:ea typeface="Calibri"/>
                <a:cs typeface="Times New Roman"/>
              </a:rPr>
              <a:t>: </a:t>
            </a:r>
            <a:r>
              <a:rPr lang="cs-CZ" sz="1000" dirty="0">
                <a:latin typeface="+mj-lt"/>
                <a:ea typeface="Calibri"/>
                <a:cs typeface="Times New Roman"/>
              </a:rPr>
              <a:t>Stýblo (1965), </a:t>
            </a:r>
            <a:r>
              <a:rPr lang="cs-CZ" sz="1000" dirty="0" err="1">
                <a:latin typeface="+mj-lt"/>
                <a:ea typeface="Calibri"/>
                <a:cs typeface="Times New Roman"/>
              </a:rPr>
              <a:t>Dunovský</a:t>
            </a:r>
            <a:r>
              <a:rPr lang="cs-CZ" sz="1000" dirty="0">
                <a:latin typeface="+mj-lt"/>
                <a:ea typeface="Calibri"/>
                <a:cs typeface="Times New Roman"/>
              </a:rPr>
              <a:t> (1966</a:t>
            </a:r>
            <a:r>
              <a:rPr lang="cs-CZ" sz="1000" dirty="0" smtClean="0">
                <a:latin typeface="+mj-lt"/>
                <a:ea typeface="Calibri"/>
                <a:cs typeface="Times New Roman"/>
              </a:rPr>
              <a:t>)</a:t>
            </a:r>
          </a:p>
          <a:p>
            <a:pPr marL="82296" indent="0">
              <a:buClr>
                <a:srgbClr val="F58223"/>
              </a:buClr>
              <a:buNone/>
            </a:pPr>
            <a:r>
              <a:rPr lang="cs-CZ" sz="1000" dirty="0" err="1"/>
              <a:t>Mimorodinné</a:t>
            </a:r>
            <a:r>
              <a:rPr lang="cs-CZ" sz="1000" dirty="0"/>
              <a:t> cizí adopce dětí do 3 let z ústavní péče v letech 1955–1964 v českých krajích</a:t>
            </a:r>
            <a:endParaRPr lang="cs-CZ" sz="1000" dirty="0" smtClean="0">
              <a:latin typeface="+mj-lt"/>
            </a:endParaRPr>
          </a:p>
          <a:p>
            <a:pPr marL="82296" indent="0">
              <a:buClr>
                <a:srgbClr val="F58223"/>
              </a:buClr>
              <a:buNone/>
            </a:pPr>
            <a:endParaRPr lang="cs-CZ" sz="2800" dirty="0"/>
          </a:p>
        </p:txBody>
      </p:sp>
      <p:sp>
        <p:nvSpPr>
          <p:cNvPr id="4"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5</a:t>
            </a:fld>
            <a:endParaRPr lang="cs-CZ"/>
          </a:p>
        </p:txBody>
      </p:sp>
      <p:sp>
        <p:nvSpPr>
          <p:cNvPr id="7" name="Nadpis 1"/>
          <p:cNvSpPr txBox="1">
            <a:spLocks/>
          </p:cNvSpPr>
          <p:nvPr/>
        </p:nvSpPr>
        <p:spPr>
          <a:xfrm>
            <a:off x="323528" y="2204864"/>
            <a:ext cx="360040" cy="4608512"/>
          </a:xfrm>
          <a:prstGeom prst="rect">
            <a:avLst/>
          </a:prstGeom>
        </p:spPr>
        <p:txBody>
          <a:bodyPr anchor="ctr">
            <a:normAutofit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cs-CZ" sz="2000" b="1" dirty="0" smtClean="0">
                <a:solidFill>
                  <a:schemeClr val="bg1"/>
                </a:solidFill>
                <a:effectLst/>
              </a:rPr>
              <a:t>ČEASKÁ</a:t>
            </a:r>
          </a:p>
          <a:p>
            <a:r>
              <a:rPr lang="cs-CZ" sz="2000" b="1" dirty="0" smtClean="0">
                <a:solidFill>
                  <a:schemeClr val="bg1"/>
                </a:solidFill>
                <a:effectLst/>
              </a:rPr>
              <a:t> </a:t>
            </a:r>
          </a:p>
          <a:p>
            <a:r>
              <a:rPr lang="cs-CZ" sz="2000" b="1" dirty="0" smtClean="0">
                <a:solidFill>
                  <a:schemeClr val="bg1"/>
                </a:solidFill>
                <a:effectLst/>
              </a:rPr>
              <a:t>REPUBL I</a:t>
            </a:r>
          </a:p>
          <a:p>
            <a:r>
              <a:rPr lang="cs-CZ" sz="2000" b="1" dirty="0" smtClean="0">
                <a:solidFill>
                  <a:schemeClr val="bg1"/>
                </a:solidFill>
                <a:effectLst/>
              </a:rPr>
              <a:t>KA</a:t>
            </a:r>
            <a:endParaRPr lang="cs-CZ" sz="2000" b="1" dirty="0">
              <a:solidFill>
                <a:schemeClr val="bg1"/>
              </a:solidFill>
              <a:effectLst/>
            </a:endParaRPr>
          </a:p>
        </p:txBody>
      </p:sp>
      <p:graphicFrame>
        <p:nvGraphicFramePr>
          <p:cNvPr id="8" name="Graf 7"/>
          <p:cNvGraphicFramePr/>
          <p:nvPr>
            <p:extLst>
              <p:ext uri="{D42A27DB-BD31-4B8C-83A1-F6EECF244321}">
                <p14:modId xmlns:p14="http://schemas.microsoft.com/office/powerpoint/2010/main" val="1941151921"/>
              </p:ext>
            </p:extLst>
          </p:nvPr>
        </p:nvGraphicFramePr>
        <p:xfrm>
          <a:off x="1763688" y="2420888"/>
          <a:ext cx="5976664" cy="31683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46547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bg1">
                    <a:lumMod val="50000"/>
                  </a:schemeClr>
                </a:solidFill>
                <a:effectLst/>
              </a:rPr>
              <a:t>Role adopcí v SPOD</a:t>
            </a:r>
            <a:endParaRPr lang="cs-CZ" sz="3200" b="1" dirty="0">
              <a:solidFill>
                <a:schemeClr val="bg1">
                  <a:lumMod val="50000"/>
                </a:schemeClr>
              </a:solidFill>
              <a:effectLst/>
            </a:endParaRPr>
          </a:p>
        </p:txBody>
      </p:sp>
      <p:sp>
        <p:nvSpPr>
          <p:cNvPr id="3" name="Zástupný symbol pro obsah 2"/>
          <p:cNvSpPr>
            <a:spLocks noGrp="1"/>
          </p:cNvSpPr>
          <p:nvPr>
            <p:ph idx="1"/>
          </p:nvPr>
        </p:nvSpPr>
        <p:spPr/>
        <p:txBody>
          <a:bodyPr>
            <a:normAutofit/>
          </a:bodyPr>
          <a:lstStyle/>
          <a:p>
            <a:pPr>
              <a:buClr>
                <a:srgbClr val="F58223"/>
              </a:buClr>
            </a:pPr>
            <a:endParaRPr lang="cs-CZ" sz="1500" dirty="0"/>
          </a:p>
          <a:p>
            <a:pPr marL="82296" indent="0">
              <a:buClr>
                <a:srgbClr val="F58223"/>
              </a:buClr>
              <a:buNone/>
            </a:pPr>
            <a:endParaRPr lang="cs-CZ" sz="1500" dirty="0" smtClean="0"/>
          </a:p>
          <a:p>
            <a:pPr>
              <a:buClr>
                <a:srgbClr val="F58223"/>
              </a:buClr>
            </a:pPr>
            <a:endParaRPr lang="cs-CZ" sz="1500" dirty="0" smtClean="0"/>
          </a:p>
          <a:p>
            <a:pPr>
              <a:buClr>
                <a:srgbClr val="F58223"/>
              </a:buClr>
            </a:pPr>
            <a:endParaRPr lang="cs-CZ" sz="2800" dirty="0" smtClean="0"/>
          </a:p>
          <a:p>
            <a:pPr>
              <a:buClr>
                <a:srgbClr val="F58223"/>
              </a:buClr>
            </a:pPr>
            <a:endParaRPr lang="cs-CZ" sz="2800" dirty="0"/>
          </a:p>
          <a:p>
            <a:pPr>
              <a:buClr>
                <a:srgbClr val="F58223"/>
              </a:buClr>
            </a:pPr>
            <a:endParaRPr lang="cs-CZ" sz="2800" dirty="0" smtClean="0"/>
          </a:p>
          <a:p>
            <a:pPr>
              <a:buClr>
                <a:srgbClr val="F58223"/>
              </a:buClr>
            </a:pPr>
            <a:endParaRPr lang="cs-CZ" sz="2800" dirty="0"/>
          </a:p>
          <a:p>
            <a:pPr marL="82296" indent="0" algn="r">
              <a:buClr>
                <a:srgbClr val="F58223"/>
              </a:buClr>
              <a:buNone/>
            </a:pPr>
            <a:endParaRPr lang="cs-CZ" sz="1000" i="1" dirty="0" smtClean="0">
              <a:latin typeface="+mj-lt"/>
              <a:ea typeface="Calibri"/>
              <a:cs typeface="Times New Roman"/>
            </a:endParaRPr>
          </a:p>
          <a:p>
            <a:pPr marL="82296" indent="0" algn="r">
              <a:buClr>
                <a:srgbClr val="F58223"/>
              </a:buClr>
              <a:buNone/>
            </a:pPr>
            <a:endParaRPr lang="cs-CZ" sz="1000" i="1" dirty="0" smtClean="0">
              <a:latin typeface="+mj-lt"/>
              <a:ea typeface="Calibri"/>
              <a:cs typeface="Times New Roman"/>
            </a:endParaRPr>
          </a:p>
          <a:p>
            <a:pPr marL="82296" indent="0" algn="r">
              <a:buClr>
                <a:srgbClr val="F58223"/>
              </a:buClr>
              <a:buNone/>
            </a:pPr>
            <a:endParaRPr lang="cs-CZ" sz="1000" i="1" dirty="0" smtClean="0">
              <a:latin typeface="+mj-lt"/>
              <a:ea typeface="Calibri"/>
              <a:cs typeface="Times New Roman"/>
            </a:endParaRPr>
          </a:p>
          <a:p>
            <a:pPr marL="82296" indent="0" algn="r">
              <a:buClr>
                <a:srgbClr val="F58223"/>
              </a:buClr>
              <a:buNone/>
            </a:pPr>
            <a:endParaRPr lang="cs-CZ" sz="1000" i="1" dirty="0">
              <a:latin typeface="+mj-lt"/>
              <a:ea typeface="Calibri"/>
              <a:cs typeface="Times New Roman"/>
            </a:endParaRPr>
          </a:p>
          <a:p>
            <a:pPr marL="82296" indent="0" algn="r">
              <a:buClr>
                <a:srgbClr val="F58223"/>
              </a:buClr>
              <a:buNone/>
            </a:pPr>
            <a:endParaRPr lang="cs-CZ" sz="1000" i="1" dirty="0" smtClean="0">
              <a:latin typeface="+mj-lt"/>
              <a:ea typeface="Calibri"/>
              <a:cs typeface="Times New Roman"/>
            </a:endParaRPr>
          </a:p>
          <a:p>
            <a:pPr marL="82296" indent="0">
              <a:buClr>
                <a:srgbClr val="F58223"/>
              </a:buClr>
              <a:buNone/>
            </a:pPr>
            <a:endParaRPr lang="cs-CZ" sz="1000" dirty="0" smtClean="0"/>
          </a:p>
          <a:p>
            <a:pPr marL="82296" indent="0">
              <a:buClr>
                <a:srgbClr val="F58223"/>
              </a:buClr>
              <a:buNone/>
            </a:pPr>
            <a:r>
              <a:rPr lang="cs-CZ" sz="1000" dirty="0" err="1" smtClean="0"/>
              <a:t>Mimorodinné</a:t>
            </a:r>
            <a:r>
              <a:rPr lang="cs-CZ" sz="1000" dirty="0" smtClean="0"/>
              <a:t> </a:t>
            </a:r>
            <a:r>
              <a:rPr lang="cs-CZ" sz="1000" dirty="0"/>
              <a:t>cizí adopce </a:t>
            </a:r>
            <a:r>
              <a:rPr lang="cs-CZ" sz="1000" dirty="0" smtClean="0"/>
              <a:t>1971–1989</a:t>
            </a:r>
            <a:r>
              <a:rPr lang="cs-CZ" sz="1000" dirty="0"/>
              <a:t>	</a:t>
            </a:r>
            <a:r>
              <a:rPr lang="cs-CZ" sz="1000" dirty="0" smtClean="0"/>
              <a:t>			</a:t>
            </a:r>
            <a:r>
              <a:rPr lang="cs-CZ" sz="1000" i="1" dirty="0" smtClean="0"/>
              <a:t>Zdroj</a:t>
            </a:r>
            <a:r>
              <a:rPr lang="cs-CZ" sz="1000" i="1" dirty="0"/>
              <a:t>:</a:t>
            </a:r>
            <a:r>
              <a:rPr lang="cs-CZ" sz="1000" dirty="0"/>
              <a:t> MS ČR 2017</a:t>
            </a:r>
            <a:endParaRPr lang="cs-CZ" sz="1000" dirty="0" smtClean="0">
              <a:latin typeface="+mj-lt"/>
              <a:ea typeface="Calibri"/>
              <a:cs typeface="Times New Roman"/>
            </a:endParaRPr>
          </a:p>
          <a:p>
            <a:pPr marL="82296" indent="0">
              <a:buClr>
                <a:srgbClr val="F58223"/>
              </a:buClr>
              <a:buNone/>
            </a:pPr>
            <a:endParaRPr lang="cs-CZ" sz="2800" dirty="0"/>
          </a:p>
        </p:txBody>
      </p:sp>
      <p:sp>
        <p:nvSpPr>
          <p:cNvPr id="4"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6</a:t>
            </a:fld>
            <a:endParaRPr lang="cs-CZ"/>
          </a:p>
        </p:txBody>
      </p:sp>
      <p:sp>
        <p:nvSpPr>
          <p:cNvPr id="7" name="Nadpis 1"/>
          <p:cNvSpPr txBox="1">
            <a:spLocks/>
          </p:cNvSpPr>
          <p:nvPr/>
        </p:nvSpPr>
        <p:spPr>
          <a:xfrm>
            <a:off x="323528" y="2204864"/>
            <a:ext cx="360040" cy="4608512"/>
          </a:xfrm>
          <a:prstGeom prst="rect">
            <a:avLst/>
          </a:prstGeom>
        </p:spPr>
        <p:txBody>
          <a:bodyPr anchor="ctr">
            <a:normAutofit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cs-CZ" sz="2000" b="1" dirty="0" smtClean="0">
                <a:solidFill>
                  <a:schemeClr val="bg1"/>
                </a:solidFill>
                <a:effectLst/>
              </a:rPr>
              <a:t>ČEASKÁ</a:t>
            </a:r>
          </a:p>
          <a:p>
            <a:r>
              <a:rPr lang="cs-CZ" sz="2000" b="1" dirty="0" smtClean="0">
                <a:solidFill>
                  <a:schemeClr val="bg1"/>
                </a:solidFill>
                <a:effectLst/>
              </a:rPr>
              <a:t> </a:t>
            </a:r>
          </a:p>
          <a:p>
            <a:r>
              <a:rPr lang="cs-CZ" sz="2000" b="1" dirty="0" smtClean="0">
                <a:solidFill>
                  <a:schemeClr val="bg1"/>
                </a:solidFill>
                <a:effectLst/>
              </a:rPr>
              <a:t>REPUBL I</a:t>
            </a:r>
          </a:p>
          <a:p>
            <a:r>
              <a:rPr lang="cs-CZ" sz="2000" b="1" dirty="0" smtClean="0">
                <a:solidFill>
                  <a:schemeClr val="bg1"/>
                </a:solidFill>
                <a:effectLst/>
              </a:rPr>
              <a:t>KA</a:t>
            </a:r>
            <a:endParaRPr lang="cs-CZ" sz="2000" b="1" dirty="0">
              <a:solidFill>
                <a:schemeClr val="bg1"/>
              </a:solidFill>
              <a:effectLst/>
            </a:endParaRPr>
          </a:p>
        </p:txBody>
      </p:sp>
      <p:graphicFrame>
        <p:nvGraphicFramePr>
          <p:cNvPr id="9" name="Graf 8"/>
          <p:cNvGraphicFramePr/>
          <p:nvPr>
            <p:extLst>
              <p:ext uri="{D42A27DB-BD31-4B8C-83A1-F6EECF244321}">
                <p14:modId xmlns:p14="http://schemas.microsoft.com/office/powerpoint/2010/main" val="3617556514"/>
              </p:ext>
            </p:extLst>
          </p:nvPr>
        </p:nvGraphicFramePr>
        <p:xfrm>
          <a:off x="1763688" y="1700808"/>
          <a:ext cx="6336704" cy="39604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12353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bg1">
                    <a:lumMod val="50000"/>
                  </a:schemeClr>
                </a:solidFill>
                <a:effectLst/>
              </a:rPr>
              <a:t>Role adopcí v SPOD</a:t>
            </a:r>
            <a:endParaRPr lang="cs-CZ" sz="3200" b="1" dirty="0">
              <a:solidFill>
                <a:schemeClr val="bg1">
                  <a:lumMod val="50000"/>
                </a:schemeClr>
              </a:solidFill>
              <a:effectLst/>
            </a:endParaRPr>
          </a:p>
        </p:txBody>
      </p:sp>
      <p:sp>
        <p:nvSpPr>
          <p:cNvPr id="3" name="Zástupný symbol pro obsah 2"/>
          <p:cNvSpPr>
            <a:spLocks noGrp="1"/>
          </p:cNvSpPr>
          <p:nvPr>
            <p:ph idx="1"/>
          </p:nvPr>
        </p:nvSpPr>
        <p:spPr/>
        <p:txBody>
          <a:bodyPr>
            <a:normAutofit fontScale="92500" lnSpcReduction="10000"/>
          </a:bodyPr>
          <a:lstStyle/>
          <a:p>
            <a:pPr>
              <a:buClr>
                <a:srgbClr val="F58223"/>
              </a:buClr>
            </a:pPr>
            <a:endParaRPr lang="cs-CZ" sz="1500" dirty="0"/>
          </a:p>
          <a:p>
            <a:pPr marL="82296" indent="0">
              <a:buClr>
                <a:srgbClr val="F58223"/>
              </a:buClr>
              <a:buNone/>
            </a:pPr>
            <a:endParaRPr lang="cs-CZ" sz="1500" dirty="0" smtClean="0"/>
          </a:p>
          <a:p>
            <a:pPr>
              <a:buClr>
                <a:srgbClr val="F58223"/>
              </a:buClr>
            </a:pPr>
            <a:endParaRPr lang="cs-CZ" sz="1500" dirty="0" smtClean="0"/>
          </a:p>
          <a:p>
            <a:pPr>
              <a:buClr>
                <a:srgbClr val="F58223"/>
              </a:buClr>
            </a:pPr>
            <a:endParaRPr lang="cs-CZ" sz="2800" dirty="0" smtClean="0"/>
          </a:p>
          <a:p>
            <a:pPr marL="82296" indent="0">
              <a:buClr>
                <a:srgbClr val="F58223"/>
              </a:buClr>
              <a:buNone/>
            </a:pPr>
            <a:endParaRPr lang="cs-CZ" sz="1000" dirty="0"/>
          </a:p>
          <a:p>
            <a:pPr marL="82296" indent="0">
              <a:buClr>
                <a:srgbClr val="F58223"/>
              </a:buClr>
              <a:buNone/>
            </a:pPr>
            <a:r>
              <a:rPr lang="cs-CZ" sz="1000" dirty="0" smtClean="0"/>
              <a:t>					                           </a:t>
            </a:r>
          </a:p>
          <a:p>
            <a:pPr marL="82296" indent="0">
              <a:buClr>
                <a:srgbClr val="F58223"/>
              </a:buClr>
              <a:buNone/>
            </a:pPr>
            <a:r>
              <a:rPr lang="cs-CZ" sz="1000" dirty="0"/>
              <a:t>	</a:t>
            </a:r>
            <a:r>
              <a:rPr lang="cs-CZ" sz="1000" dirty="0" smtClean="0"/>
              <a:t>					  umístění </a:t>
            </a:r>
            <a:r>
              <a:rPr lang="cs-CZ" sz="1000" dirty="0"/>
              <a:t>do </a:t>
            </a:r>
            <a:r>
              <a:rPr lang="cs-CZ" sz="1000" dirty="0" err="1"/>
              <a:t>předadopční</a:t>
            </a:r>
            <a:r>
              <a:rPr lang="cs-CZ" sz="1000" dirty="0"/>
              <a:t> </a:t>
            </a:r>
            <a:r>
              <a:rPr lang="cs-CZ" sz="1000" dirty="0" smtClean="0"/>
              <a:t>péče</a:t>
            </a:r>
          </a:p>
          <a:p>
            <a:pPr marL="82296" indent="0">
              <a:buClr>
                <a:srgbClr val="F58223"/>
              </a:buClr>
              <a:buNone/>
            </a:pPr>
            <a:endParaRPr lang="cs-CZ" sz="1000" dirty="0"/>
          </a:p>
          <a:p>
            <a:pPr marL="82296" indent="0">
              <a:buClr>
                <a:srgbClr val="F58223"/>
              </a:buClr>
              <a:buNone/>
            </a:pPr>
            <a:r>
              <a:rPr lang="cs-CZ" sz="1000" dirty="0" smtClean="0"/>
              <a:t>						     </a:t>
            </a:r>
          </a:p>
          <a:p>
            <a:pPr marL="82296" indent="0">
              <a:buClr>
                <a:srgbClr val="F58223"/>
              </a:buClr>
              <a:buNone/>
            </a:pPr>
            <a:r>
              <a:rPr lang="cs-CZ" sz="1000" dirty="0" smtClean="0"/>
              <a:t>						              soudní </a:t>
            </a:r>
            <a:r>
              <a:rPr lang="cs-CZ" sz="1000" dirty="0"/>
              <a:t>rozsudky o osvojení</a:t>
            </a:r>
            <a:endParaRPr lang="cs-CZ" sz="1000" dirty="0"/>
          </a:p>
          <a:p>
            <a:pPr>
              <a:buClr>
                <a:srgbClr val="F58223"/>
              </a:buClr>
            </a:pPr>
            <a:endParaRPr lang="cs-CZ" sz="2800" dirty="0" smtClean="0"/>
          </a:p>
          <a:p>
            <a:pPr>
              <a:buClr>
                <a:srgbClr val="F58223"/>
              </a:buClr>
            </a:pPr>
            <a:endParaRPr lang="cs-CZ" sz="2800" dirty="0"/>
          </a:p>
          <a:p>
            <a:pPr marL="82296" indent="0" algn="r">
              <a:buClr>
                <a:srgbClr val="F58223"/>
              </a:buClr>
              <a:buNone/>
            </a:pPr>
            <a:endParaRPr lang="cs-CZ" sz="1000" i="1" dirty="0" smtClean="0">
              <a:latin typeface="+mj-lt"/>
              <a:ea typeface="Calibri"/>
              <a:cs typeface="Times New Roman"/>
            </a:endParaRPr>
          </a:p>
          <a:p>
            <a:pPr marL="82296" indent="0" algn="r">
              <a:buClr>
                <a:srgbClr val="F58223"/>
              </a:buClr>
              <a:buNone/>
            </a:pPr>
            <a:endParaRPr lang="cs-CZ" sz="1000" i="1" dirty="0" smtClean="0">
              <a:latin typeface="+mj-lt"/>
              <a:ea typeface="Calibri"/>
              <a:cs typeface="Times New Roman"/>
            </a:endParaRPr>
          </a:p>
          <a:p>
            <a:pPr marL="82296" indent="0" algn="r">
              <a:buClr>
                <a:srgbClr val="F58223"/>
              </a:buClr>
              <a:buNone/>
            </a:pPr>
            <a:endParaRPr lang="cs-CZ" sz="1000" i="1" dirty="0" smtClean="0">
              <a:latin typeface="+mj-lt"/>
              <a:ea typeface="Calibri"/>
              <a:cs typeface="Times New Roman"/>
            </a:endParaRPr>
          </a:p>
          <a:p>
            <a:pPr marL="82296" indent="0" algn="r">
              <a:buClr>
                <a:srgbClr val="F58223"/>
              </a:buClr>
              <a:buNone/>
            </a:pPr>
            <a:endParaRPr lang="cs-CZ" sz="1000" i="1" dirty="0">
              <a:latin typeface="+mj-lt"/>
              <a:ea typeface="Calibri"/>
              <a:cs typeface="Times New Roman"/>
            </a:endParaRPr>
          </a:p>
          <a:p>
            <a:pPr marL="82296" indent="0" algn="r">
              <a:buClr>
                <a:srgbClr val="F58223"/>
              </a:buClr>
              <a:buNone/>
            </a:pPr>
            <a:endParaRPr lang="cs-CZ" sz="1000" i="1" dirty="0" smtClean="0">
              <a:latin typeface="+mj-lt"/>
              <a:ea typeface="Calibri"/>
              <a:cs typeface="Times New Roman"/>
            </a:endParaRPr>
          </a:p>
          <a:p>
            <a:pPr marL="82296" indent="0">
              <a:buClr>
                <a:srgbClr val="F58223"/>
              </a:buClr>
              <a:buNone/>
            </a:pPr>
            <a:endParaRPr lang="cs-CZ" sz="1000" dirty="0" smtClean="0"/>
          </a:p>
          <a:p>
            <a:pPr marL="82296" indent="0">
              <a:buClr>
                <a:srgbClr val="F58223"/>
              </a:buClr>
              <a:buNone/>
            </a:pPr>
            <a:r>
              <a:rPr lang="cs-CZ" sz="1000" dirty="0" err="1" smtClean="0"/>
              <a:t>Mimorodinné</a:t>
            </a:r>
            <a:r>
              <a:rPr lang="cs-CZ" sz="1000" dirty="0" smtClean="0"/>
              <a:t> </a:t>
            </a:r>
            <a:r>
              <a:rPr lang="cs-CZ" sz="1000" dirty="0"/>
              <a:t>cizí adopce </a:t>
            </a:r>
            <a:r>
              <a:rPr lang="cs-CZ" sz="1000" dirty="0" smtClean="0"/>
              <a:t>1989 - 2016</a:t>
            </a:r>
            <a:r>
              <a:rPr lang="cs-CZ" sz="1000" dirty="0"/>
              <a:t>	</a:t>
            </a:r>
            <a:r>
              <a:rPr lang="cs-CZ" sz="1000" dirty="0" smtClean="0"/>
              <a:t>			</a:t>
            </a:r>
            <a:r>
              <a:rPr lang="cs-CZ" sz="1000" i="1" dirty="0" smtClean="0"/>
              <a:t>Zdroj</a:t>
            </a:r>
            <a:r>
              <a:rPr lang="cs-CZ" sz="1000" i="1" dirty="0"/>
              <a:t>:</a:t>
            </a:r>
            <a:r>
              <a:rPr lang="cs-CZ" sz="1000" dirty="0"/>
              <a:t> MS ČR </a:t>
            </a:r>
            <a:r>
              <a:rPr lang="cs-CZ" sz="1000" dirty="0" smtClean="0"/>
              <a:t>2017, </a:t>
            </a:r>
            <a:r>
              <a:rPr lang="cs-CZ" sz="1000" dirty="0"/>
              <a:t>MPSV ČR </a:t>
            </a:r>
            <a:endParaRPr lang="cs-CZ" sz="1000" dirty="0" smtClean="0">
              <a:latin typeface="+mj-lt"/>
              <a:ea typeface="Calibri"/>
              <a:cs typeface="Times New Roman"/>
            </a:endParaRPr>
          </a:p>
          <a:p>
            <a:pPr marL="82296" indent="0">
              <a:buClr>
                <a:srgbClr val="F58223"/>
              </a:buClr>
              <a:buNone/>
            </a:pPr>
            <a:endParaRPr lang="cs-CZ" sz="2800" dirty="0"/>
          </a:p>
        </p:txBody>
      </p:sp>
      <p:sp>
        <p:nvSpPr>
          <p:cNvPr id="4"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7</a:t>
            </a:fld>
            <a:endParaRPr lang="cs-CZ"/>
          </a:p>
        </p:txBody>
      </p:sp>
      <p:sp>
        <p:nvSpPr>
          <p:cNvPr id="7" name="Nadpis 1"/>
          <p:cNvSpPr txBox="1">
            <a:spLocks/>
          </p:cNvSpPr>
          <p:nvPr/>
        </p:nvSpPr>
        <p:spPr>
          <a:xfrm>
            <a:off x="323528" y="2204864"/>
            <a:ext cx="360040" cy="4608512"/>
          </a:xfrm>
          <a:prstGeom prst="rect">
            <a:avLst/>
          </a:prstGeom>
        </p:spPr>
        <p:txBody>
          <a:bodyPr anchor="ctr">
            <a:normAutofit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cs-CZ" sz="2000" b="1" dirty="0" smtClean="0">
                <a:solidFill>
                  <a:schemeClr val="bg1"/>
                </a:solidFill>
                <a:effectLst/>
              </a:rPr>
              <a:t>ČEASKÁ</a:t>
            </a:r>
          </a:p>
          <a:p>
            <a:r>
              <a:rPr lang="cs-CZ" sz="2000" b="1" dirty="0" smtClean="0">
                <a:solidFill>
                  <a:schemeClr val="bg1"/>
                </a:solidFill>
                <a:effectLst/>
              </a:rPr>
              <a:t> </a:t>
            </a:r>
          </a:p>
          <a:p>
            <a:r>
              <a:rPr lang="cs-CZ" sz="2000" b="1" dirty="0" smtClean="0">
                <a:solidFill>
                  <a:schemeClr val="bg1"/>
                </a:solidFill>
                <a:effectLst/>
              </a:rPr>
              <a:t>REPUBL I</a:t>
            </a:r>
          </a:p>
          <a:p>
            <a:r>
              <a:rPr lang="cs-CZ" sz="2000" b="1" dirty="0" smtClean="0">
                <a:solidFill>
                  <a:schemeClr val="bg1"/>
                </a:solidFill>
                <a:effectLst/>
              </a:rPr>
              <a:t>KA</a:t>
            </a:r>
            <a:endParaRPr lang="cs-CZ" sz="2000" b="1" dirty="0">
              <a:solidFill>
                <a:schemeClr val="bg1"/>
              </a:solidFill>
              <a:effectLst/>
            </a:endParaRPr>
          </a:p>
        </p:txBody>
      </p:sp>
      <p:graphicFrame>
        <p:nvGraphicFramePr>
          <p:cNvPr id="8" name="Graf 7"/>
          <p:cNvGraphicFramePr/>
          <p:nvPr>
            <p:extLst>
              <p:ext uri="{D42A27DB-BD31-4B8C-83A1-F6EECF244321}">
                <p14:modId xmlns:p14="http://schemas.microsoft.com/office/powerpoint/2010/main" val="1839375708"/>
              </p:ext>
            </p:extLst>
          </p:nvPr>
        </p:nvGraphicFramePr>
        <p:xfrm>
          <a:off x="1691957" y="1566544"/>
          <a:ext cx="5832371" cy="40226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93998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solidFill>
                  <a:schemeClr val="bg1">
                    <a:lumMod val="50000"/>
                  </a:schemeClr>
                </a:solidFill>
                <a:effectLst/>
              </a:rPr>
              <a:t>Role adopcí v SPOD</a:t>
            </a:r>
            <a:endParaRPr lang="cs-CZ" sz="3200" b="1" dirty="0">
              <a:solidFill>
                <a:schemeClr val="bg1">
                  <a:lumMod val="50000"/>
                </a:schemeClr>
              </a:solidFill>
              <a:effectLst/>
            </a:endParaRPr>
          </a:p>
        </p:txBody>
      </p:sp>
      <p:sp>
        <p:nvSpPr>
          <p:cNvPr id="3" name="Zástupný symbol pro obsah 2"/>
          <p:cNvSpPr>
            <a:spLocks noGrp="1"/>
          </p:cNvSpPr>
          <p:nvPr>
            <p:ph idx="1"/>
          </p:nvPr>
        </p:nvSpPr>
        <p:spPr/>
        <p:txBody>
          <a:bodyPr>
            <a:normAutofit/>
          </a:bodyPr>
          <a:lstStyle/>
          <a:p>
            <a:pPr>
              <a:buClr>
                <a:srgbClr val="F58223"/>
              </a:buClr>
            </a:pPr>
            <a:r>
              <a:rPr lang="cs-CZ" sz="1500" dirty="0" smtClean="0"/>
              <a:t>podle </a:t>
            </a:r>
            <a:r>
              <a:rPr lang="cs-CZ" sz="1500" dirty="0"/>
              <a:t>zákona o sociálně právní ochraně mládeže z roku 1952 mělo být osvojení spíše výjimečným řešením, pokud dítě nebude svěřeno do ústavní péče </a:t>
            </a:r>
            <a:endParaRPr lang="cs-CZ" sz="1500" dirty="0" smtClean="0"/>
          </a:p>
          <a:p>
            <a:pPr>
              <a:buClr>
                <a:srgbClr val="F58223"/>
              </a:buClr>
            </a:pPr>
            <a:r>
              <a:rPr lang="cs-CZ" sz="1500" dirty="0" smtClean="0"/>
              <a:t>v</a:t>
            </a:r>
            <a:r>
              <a:rPr lang="cs-CZ" sz="1500" dirty="0"/>
              <a:t> 60. letech </a:t>
            </a:r>
            <a:r>
              <a:rPr lang="cs-CZ" sz="1500" dirty="0" smtClean="0"/>
              <a:t>ale začala </a:t>
            </a:r>
            <a:r>
              <a:rPr lang="cs-CZ" sz="1500" dirty="0"/>
              <a:t>být </a:t>
            </a:r>
            <a:r>
              <a:rPr lang="cs-CZ" sz="1500" b="1" dirty="0" smtClean="0"/>
              <a:t>adopce </a:t>
            </a:r>
            <a:r>
              <a:rPr lang="cs-CZ" sz="1500" b="1" dirty="0"/>
              <a:t>řešením právě pro ty děti, které se v ústavní péči </a:t>
            </a:r>
            <a:r>
              <a:rPr lang="cs-CZ" sz="1500" b="1" dirty="0" smtClean="0"/>
              <a:t>ocitly</a:t>
            </a:r>
          </a:p>
          <a:p>
            <a:pPr>
              <a:buClr>
                <a:srgbClr val="F58223"/>
              </a:buClr>
            </a:pPr>
            <a:r>
              <a:rPr lang="cs-CZ" sz="1500" dirty="0" smtClean="0"/>
              <a:t>osvojení se uskutečňovalo jako </a:t>
            </a:r>
            <a:r>
              <a:rPr lang="cs-CZ" sz="1500" b="1" dirty="0"/>
              <a:t>následné opatření sociálně-právní ochrany </a:t>
            </a:r>
            <a:r>
              <a:rPr lang="cs-CZ" sz="1500" dirty="0"/>
              <a:t>a </a:t>
            </a:r>
            <a:r>
              <a:rPr lang="cs-CZ" sz="1500" dirty="0" smtClean="0"/>
              <a:t>bylo </a:t>
            </a:r>
            <a:r>
              <a:rPr lang="cs-CZ" sz="1500" dirty="0"/>
              <a:t>tak </a:t>
            </a:r>
            <a:r>
              <a:rPr lang="cs-CZ" sz="1500" b="1" dirty="0"/>
              <a:t>se sociálně-právní ochranou zásadním způsobem </a:t>
            </a:r>
            <a:r>
              <a:rPr lang="cs-CZ" sz="1500" b="1" dirty="0" smtClean="0"/>
              <a:t>propojené</a:t>
            </a:r>
          </a:p>
          <a:p>
            <a:pPr>
              <a:buClr>
                <a:srgbClr val="F58223"/>
              </a:buClr>
            </a:pPr>
            <a:r>
              <a:rPr lang="cs-CZ" sz="1500" dirty="0" smtClean="0"/>
              <a:t>neexistoval paralelní systém osvojování jako např. v Anglii či v Dánsku</a:t>
            </a:r>
          </a:p>
          <a:p>
            <a:pPr>
              <a:buClr>
                <a:srgbClr val="F58223"/>
              </a:buClr>
            </a:pPr>
            <a:r>
              <a:rPr lang="cs-CZ" sz="1500" dirty="0" smtClean="0"/>
              <a:t>dnes: v zákonech se neuvádí, že by </a:t>
            </a:r>
            <a:r>
              <a:rPr lang="cs-CZ" sz="1500" dirty="0"/>
              <a:t>adopce byla jednou z forem zabezpečení náhradního </a:t>
            </a:r>
            <a:r>
              <a:rPr lang="cs-CZ" sz="1500" dirty="0" smtClean="0"/>
              <a:t>prostředí (tedy </a:t>
            </a:r>
            <a:r>
              <a:rPr lang="cs-CZ" sz="1500" dirty="0"/>
              <a:t>jednou z forem sociálně-právní </a:t>
            </a:r>
            <a:r>
              <a:rPr lang="cs-CZ" sz="1500" dirty="0" smtClean="0"/>
              <a:t>ochrany)</a:t>
            </a:r>
          </a:p>
          <a:p>
            <a:pPr>
              <a:buClr>
                <a:srgbClr val="F58223"/>
              </a:buClr>
            </a:pPr>
            <a:r>
              <a:rPr lang="cs-CZ" sz="1500" dirty="0" smtClean="0"/>
              <a:t>přesto se </a:t>
            </a:r>
            <a:r>
              <a:rPr lang="cs-CZ" sz="1500" b="1" dirty="0" smtClean="0"/>
              <a:t>souvislost SPOD a osvojení předpokládá</a:t>
            </a:r>
            <a:r>
              <a:rPr lang="cs-CZ" sz="1500" dirty="0" smtClean="0"/>
              <a:t>:</a:t>
            </a:r>
          </a:p>
          <a:p>
            <a:pPr lvl="1">
              <a:buClr>
                <a:srgbClr val="F58223"/>
              </a:buClr>
            </a:pPr>
            <a:r>
              <a:rPr lang="cs-CZ" sz="1500" dirty="0"/>
              <a:t>p</a:t>
            </a:r>
            <a:r>
              <a:rPr lang="cs-CZ" sz="1500" dirty="0" smtClean="0"/>
              <a:t>ovinnost obcí, resp. krajů kromě příprav zajišťovat  „osvojitelům </a:t>
            </a:r>
            <a:r>
              <a:rPr lang="cs-CZ" sz="1500" dirty="0"/>
              <a:t>nebo pěstounům poradenskou pomoc související s osvojením dítěte nebo svěřením dítěte do pěstounské péče, zejména v otázkách </a:t>
            </a:r>
            <a:r>
              <a:rPr lang="cs-CZ" sz="1500" dirty="0" smtClean="0"/>
              <a:t>výchovy </a:t>
            </a:r>
            <a:r>
              <a:rPr lang="cs-CZ" sz="1500" dirty="0"/>
              <a:t>(zákon č. 359/1999 Sb.: § </a:t>
            </a:r>
            <a:r>
              <a:rPr lang="cs-CZ" sz="1500" dirty="0" smtClean="0"/>
              <a:t>11, čl. 2, odst. c)). </a:t>
            </a:r>
          </a:p>
          <a:p>
            <a:pPr lvl="1">
              <a:buClr>
                <a:srgbClr val="F58223"/>
              </a:buClr>
            </a:pPr>
            <a:r>
              <a:rPr lang="cs-CZ" sz="1500" dirty="0" smtClean="0"/>
              <a:t>právo dohledu nad osvojitelskou rodinou po právním aktu osvojení (využíváno jen výjimečně)</a:t>
            </a:r>
            <a:endParaRPr lang="cs-CZ" sz="1500" dirty="0" smtClean="0"/>
          </a:p>
          <a:p>
            <a:pPr>
              <a:buClr>
                <a:srgbClr val="F58223"/>
              </a:buClr>
            </a:pPr>
            <a:endParaRPr lang="cs-CZ" sz="1500" dirty="0" smtClean="0"/>
          </a:p>
          <a:p>
            <a:pPr>
              <a:buClr>
                <a:srgbClr val="F58223"/>
              </a:buClr>
            </a:pPr>
            <a:endParaRPr lang="cs-CZ" sz="2800" dirty="0"/>
          </a:p>
        </p:txBody>
      </p:sp>
      <p:sp>
        <p:nvSpPr>
          <p:cNvPr id="4"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8</a:t>
            </a:fld>
            <a:endParaRPr lang="cs-CZ"/>
          </a:p>
        </p:txBody>
      </p:sp>
      <p:sp>
        <p:nvSpPr>
          <p:cNvPr id="7" name="Nadpis 1"/>
          <p:cNvSpPr txBox="1">
            <a:spLocks/>
          </p:cNvSpPr>
          <p:nvPr/>
        </p:nvSpPr>
        <p:spPr>
          <a:xfrm>
            <a:off x="323528" y="2204864"/>
            <a:ext cx="360040" cy="4608512"/>
          </a:xfrm>
          <a:prstGeom prst="rect">
            <a:avLst/>
          </a:prstGeom>
        </p:spPr>
        <p:txBody>
          <a:bodyPr anchor="ctr">
            <a:normAutofit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cs-CZ" sz="2000" b="1" dirty="0" smtClean="0">
                <a:solidFill>
                  <a:schemeClr val="bg1"/>
                </a:solidFill>
                <a:effectLst/>
              </a:rPr>
              <a:t>ČEASKÁ</a:t>
            </a:r>
          </a:p>
          <a:p>
            <a:r>
              <a:rPr lang="cs-CZ" sz="2000" b="1" dirty="0" smtClean="0">
                <a:solidFill>
                  <a:schemeClr val="bg1"/>
                </a:solidFill>
                <a:effectLst/>
              </a:rPr>
              <a:t> </a:t>
            </a:r>
          </a:p>
          <a:p>
            <a:r>
              <a:rPr lang="cs-CZ" sz="2000" b="1" dirty="0" smtClean="0">
                <a:solidFill>
                  <a:schemeClr val="bg1"/>
                </a:solidFill>
                <a:effectLst/>
              </a:rPr>
              <a:t>REPUBL I</a:t>
            </a:r>
          </a:p>
          <a:p>
            <a:r>
              <a:rPr lang="cs-CZ" sz="2000" b="1" dirty="0" smtClean="0">
                <a:solidFill>
                  <a:schemeClr val="bg1"/>
                </a:solidFill>
                <a:effectLst/>
              </a:rPr>
              <a:t>KA</a:t>
            </a:r>
            <a:endParaRPr lang="cs-CZ" sz="2000" b="1" dirty="0">
              <a:solidFill>
                <a:schemeClr val="bg1"/>
              </a:solidFill>
              <a:effectLst/>
            </a:endParaRPr>
          </a:p>
        </p:txBody>
      </p:sp>
    </p:spTree>
    <p:extLst>
      <p:ext uri="{BB962C8B-B14F-4D97-AF65-F5344CB8AC3E}">
        <p14:creationId xmlns:p14="http://schemas.microsoft.com/office/powerpoint/2010/main" val="1509367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bg1">
                    <a:lumMod val="50000"/>
                  </a:schemeClr>
                </a:solidFill>
                <a:effectLst/>
              </a:rPr>
              <a:t>Přípravy a </a:t>
            </a:r>
            <a:r>
              <a:rPr lang="cs-CZ" sz="3200" b="1" dirty="0" err="1" smtClean="0">
                <a:solidFill>
                  <a:schemeClr val="bg1">
                    <a:lumMod val="50000"/>
                  </a:schemeClr>
                </a:solidFill>
                <a:effectLst/>
              </a:rPr>
              <a:t>postadopční</a:t>
            </a:r>
            <a:r>
              <a:rPr lang="cs-CZ" sz="3200" b="1" dirty="0" smtClean="0">
                <a:solidFill>
                  <a:schemeClr val="bg1">
                    <a:lumMod val="50000"/>
                  </a:schemeClr>
                </a:solidFill>
                <a:effectLst/>
              </a:rPr>
              <a:t> služby</a:t>
            </a:r>
            <a:endParaRPr lang="cs-CZ" sz="3200" b="1" dirty="0">
              <a:solidFill>
                <a:schemeClr val="bg1">
                  <a:lumMod val="50000"/>
                </a:schemeClr>
              </a:solidFill>
              <a:effectLst/>
            </a:endParaRPr>
          </a:p>
        </p:txBody>
      </p:sp>
      <p:sp>
        <p:nvSpPr>
          <p:cNvPr id="3" name="Zástupný symbol pro obsah 2"/>
          <p:cNvSpPr>
            <a:spLocks noGrp="1"/>
          </p:cNvSpPr>
          <p:nvPr>
            <p:ph idx="1"/>
          </p:nvPr>
        </p:nvSpPr>
        <p:spPr/>
        <p:txBody>
          <a:bodyPr>
            <a:normAutofit/>
          </a:bodyPr>
          <a:lstStyle/>
          <a:p>
            <a:pPr>
              <a:buClr>
                <a:srgbClr val="F58223"/>
              </a:buClr>
            </a:pPr>
            <a:r>
              <a:rPr lang="cs-CZ" sz="1600" dirty="0" smtClean="0"/>
              <a:t>v 80. letech příprava zcela výjimečně a až když měli budoucí osvojitelé dítě v péči</a:t>
            </a:r>
          </a:p>
          <a:p>
            <a:pPr>
              <a:buClr>
                <a:srgbClr val="F58223"/>
              </a:buClr>
            </a:pPr>
            <a:r>
              <a:rPr lang="cs-CZ" sz="1600" dirty="0" smtClean="0"/>
              <a:t>systém příprav neexistoval až do roku 1999</a:t>
            </a:r>
          </a:p>
          <a:p>
            <a:pPr>
              <a:buClr>
                <a:srgbClr val="F58223"/>
              </a:buClr>
            </a:pPr>
            <a:r>
              <a:rPr lang="cs-CZ" sz="1600" dirty="0" smtClean="0"/>
              <a:t>dnes jde o </a:t>
            </a:r>
            <a:r>
              <a:rPr lang="cs-CZ" sz="1600" b="1" dirty="0" smtClean="0"/>
              <a:t>jedinou plošně zajišťovanou službu pro osvojitele </a:t>
            </a:r>
            <a:r>
              <a:rPr lang="cs-CZ" sz="1600" dirty="0" smtClean="0"/>
              <a:t>(byť s velkými rozdíly v obsahu, formě, metodologii i kvalitě)</a:t>
            </a:r>
          </a:p>
          <a:p>
            <a:pPr>
              <a:buClr>
                <a:srgbClr val="F58223"/>
              </a:buClr>
            </a:pPr>
            <a:r>
              <a:rPr lang="cs-CZ" sz="1600" dirty="0" smtClean="0"/>
              <a:t>o </a:t>
            </a:r>
            <a:r>
              <a:rPr lang="cs-CZ" sz="1600" dirty="0"/>
              <a:t>potřebě „zvláštní péče“ a „vedení“ pro adoptivní rodiny se psalo v československé odborné literatuře již v 70. letech</a:t>
            </a:r>
          </a:p>
          <a:p>
            <a:pPr>
              <a:buClr>
                <a:srgbClr val="F58223"/>
              </a:buClr>
            </a:pPr>
            <a:r>
              <a:rPr lang="cs-CZ" sz="1600" dirty="0"/>
              <a:t>v 80. letech zdůrazňoval dokument MPSV potřebu systémového doprovázení osvojitelských </a:t>
            </a:r>
            <a:r>
              <a:rPr lang="cs-CZ" sz="1600" dirty="0" smtClean="0"/>
              <a:t>rodin</a:t>
            </a:r>
          </a:p>
          <a:p>
            <a:pPr>
              <a:buClr>
                <a:srgbClr val="F58223"/>
              </a:buClr>
            </a:pPr>
            <a:r>
              <a:rPr lang="cs-CZ" sz="1600" dirty="0" smtClean="0"/>
              <a:t>dnes se mluví o </a:t>
            </a:r>
            <a:r>
              <a:rPr lang="cs-CZ" sz="1600" b="1" dirty="0" smtClean="0"/>
              <a:t>speciálních potřebách osvojovaných dětí </a:t>
            </a:r>
            <a:r>
              <a:rPr lang="cs-CZ" sz="1600" dirty="0" smtClean="0"/>
              <a:t>a </a:t>
            </a:r>
            <a:r>
              <a:rPr lang="cs-CZ" sz="1600" b="1" dirty="0" smtClean="0"/>
              <a:t>speciálních nárocích na osvojitele </a:t>
            </a:r>
            <a:r>
              <a:rPr lang="cs-CZ" sz="1600" dirty="0" smtClean="0"/>
              <a:t>(a tudíž i o nutnosti jejich dobré přípravy, výběru a vzdělávání)</a:t>
            </a:r>
          </a:p>
          <a:p>
            <a:pPr>
              <a:buClr>
                <a:srgbClr val="F58223"/>
              </a:buClr>
            </a:pPr>
            <a:endParaRPr lang="cs-CZ" sz="1600" dirty="0" smtClean="0"/>
          </a:p>
        </p:txBody>
      </p:sp>
      <p:sp>
        <p:nvSpPr>
          <p:cNvPr id="4" name="Zástupný symbol pro zápatí 3"/>
          <p:cNvSpPr>
            <a:spLocks noGrp="1"/>
          </p:cNvSpPr>
          <p:nvPr>
            <p:ph type="ftr" sz="quarter" idx="11"/>
          </p:nvPr>
        </p:nvSpPr>
        <p:spPr>
          <a:xfrm>
            <a:off x="3203848" y="6165304"/>
            <a:ext cx="3744416" cy="476250"/>
          </a:xfrm>
        </p:spPr>
        <p:txBody>
          <a:bodyPr/>
          <a:lstStyle/>
          <a:p>
            <a:pPr algn="ctr"/>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9</a:t>
            </a:fld>
            <a:endParaRPr lang="cs-CZ"/>
          </a:p>
        </p:txBody>
      </p:sp>
      <p:sp>
        <p:nvSpPr>
          <p:cNvPr id="7" name="Nadpis 1"/>
          <p:cNvSpPr txBox="1">
            <a:spLocks/>
          </p:cNvSpPr>
          <p:nvPr/>
        </p:nvSpPr>
        <p:spPr>
          <a:xfrm>
            <a:off x="323528" y="2204864"/>
            <a:ext cx="360040" cy="4608512"/>
          </a:xfrm>
          <a:prstGeom prst="rect">
            <a:avLst/>
          </a:prstGeom>
        </p:spPr>
        <p:txBody>
          <a:bodyPr anchor="ctr">
            <a:normAutofit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cs-CZ" sz="2000" b="1" dirty="0" smtClean="0">
                <a:solidFill>
                  <a:schemeClr val="bg1"/>
                </a:solidFill>
                <a:effectLst/>
              </a:rPr>
              <a:t>ČEASKÁ</a:t>
            </a:r>
          </a:p>
          <a:p>
            <a:r>
              <a:rPr lang="cs-CZ" sz="2000" b="1" dirty="0" smtClean="0">
                <a:solidFill>
                  <a:schemeClr val="bg1"/>
                </a:solidFill>
                <a:effectLst/>
              </a:rPr>
              <a:t> </a:t>
            </a:r>
          </a:p>
          <a:p>
            <a:r>
              <a:rPr lang="cs-CZ" sz="2000" b="1" dirty="0" smtClean="0">
                <a:solidFill>
                  <a:schemeClr val="bg1"/>
                </a:solidFill>
                <a:effectLst/>
              </a:rPr>
              <a:t>REPUBL I</a:t>
            </a:r>
          </a:p>
          <a:p>
            <a:r>
              <a:rPr lang="cs-CZ" sz="2000" b="1" dirty="0" smtClean="0">
                <a:solidFill>
                  <a:schemeClr val="bg1"/>
                </a:solidFill>
                <a:effectLst/>
              </a:rPr>
              <a:t>KA</a:t>
            </a:r>
            <a:endParaRPr lang="cs-CZ" sz="2000" b="1" dirty="0">
              <a:solidFill>
                <a:schemeClr val="bg1"/>
              </a:solidFill>
              <a:effectLst/>
            </a:endParaRPr>
          </a:p>
        </p:txBody>
      </p:sp>
      <p:sp>
        <p:nvSpPr>
          <p:cNvPr id="9" name="Oválný popisek 8"/>
          <p:cNvSpPr/>
          <p:nvPr/>
        </p:nvSpPr>
        <p:spPr>
          <a:xfrm>
            <a:off x="1763688" y="4725144"/>
            <a:ext cx="7056784" cy="1656184"/>
          </a:xfrm>
          <a:prstGeom prst="wedgeEllipseCallout">
            <a:avLst>
              <a:gd name="adj1" fmla="val -56818"/>
              <a:gd name="adj2" fmla="val 41765"/>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cs-CZ" sz="1500" dirty="0">
                <a:solidFill>
                  <a:srgbClr val="0070C0"/>
                </a:solidFill>
              </a:rPr>
              <a:t>„[Osvojitelé] musí mít na zřeteli, že to dítě prostě potřebuje </a:t>
            </a:r>
            <a:r>
              <a:rPr lang="cs-CZ" sz="1500" dirty="0" smtClean="0">
                <a:solidFill>
                  <a:srgbClr val="0070C0"/>
                </a:solidFill>
              </a:rPr>
              <a:t>zažít </a:t>
            </a:r>
            <a:r>
              <a:rPr lang="cs-CZ" sz="1500" dirty="0">
                <a:solidFill>
                  <a:srgbClr val="0070C0"/>
                </a:solidFill>
              </a:rPr>
              <a:t>[...]</a:t>
            </a:r>
            <a:r>
              <a:rPr lang="cs-CZ" sz="1500" dirty="0" smtClean="0">
                <a:solidFill>
                  <a:srgbClr val="0070C0"/>
                </a:solidFill>
              </a:rPr>
              <a:t> takové </a:t>
            </a:r>
            <a:r>
              <a:rPr lang="cs-CZ" sz="1500" dirty="0">
                <a:solidFill>
                  <a:srgbClr val="0070C0"/>
                </a:solidFill>
              </a:rPr>
              <a:t>to bezpodmínečné </a:t>
            </a:r>
            <a:r>
              <a:rPr lang="cs-CZ" sz="1500" dirty="0" smtClean="0">
                <a:solidFill>
                  <a:srgbClr val="0070C0"/>
                </a:solidFill>
              </a:rPr>
              <a:t>přijetí [...]. ale </a:t>
            </a:r>
            <a:r>
              <a:rPr lang="cs-CZ" sz="1500" dirty="0">
                <a:solidFill>
                  <a:srgbClr val="0070C0"/>
                </a:solidFill>
              </a:rPr>
              <a:t>málokterý rodič má tu schopnost to dokázat [...]. [...] </a:t>
            </a:r>
            <a:r>
              <a:rPr lang="cs-CZ" sz="1500" dirty="0" smtClean="0">
                <a:solidFill>
                  <a:srgbClr val="0070C0"/>
                </a:solidFill>
              </a:rPr>
              <a:t>náhradní </a:t>
            </a:r>
            <a:r>
              <a:rPr lang="cs-CZ" sz="1500" dirty="0">
                <a:solidFill>
                  <a:srgbClr val="0070C0"/>
                </a:solidFill>
              </a:rPr>
              <a:t>rodičovství by mělo být hlavně terapeutické </a:t>
            </a:r>
            <a:r>
              <a:rPr lang="cs-CZ" sz="1500" dirty="0" smtClean="0">
                <a:solidFill>
                  <a:srgbClr val="0070C0"/>
                </a:solidFill>
              </a:rPr>
              <a:t>rodičovství“ </a:t>
            </a:r>
            <a:r>
              <a:rPr lang="cs-CZ" sz="1500" i="1" dirty="0">
                <a:solidFill>
                  <a:srgbClr val="0070C0"/>
                </a:solidFill>
              </a:rPr>
              <a:t>(rozhovor, pracovnice neziskové organizace poskytující podporu adoptivním rodinám).</a:t>
            </a:r>
          </a:p>
        </p:txBody>
      </p:sp>
    </p:spTree>
    <p:extLst>
      <p:ext uri="{BB962C8B-B14F-4D97-AF65-F5344CB8AC3E}">
        <p14:creationId xmlns:p14="http://schemas.microsoft.com/office/powerpoint/2010/main" val="12696293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unovrat">
  <a:themeElements>
    <a:clrScheme name="Slunovrat">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lunovra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unovrat">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Solstice</Template>
  <TotalTime>5008</TotalTime>
  <Words>1610</Words>
  <Application>Microsoft Office PowerPoint</Application>
  <PresentationFormat>Předvádění na obrazovce (4:3)</PresentationFormat>
  <Paragraphs>297</Paragraphs>
  <Slides>17</Slides>
  <Notes>0</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Slunovrat</vt:lpstr>
      <vt:lpstr> </vt:lpstr>
      <vt:lpstr>Výzkum</vt:lpstr>
      <vt:lpstr>Politika adopcí a legislativa</vt:lpstr>
      <vt:lpstr>Politika adopcí a legislativa</vt:lpstr>
      <vt:lpstr>Role adopcí v SPOD</vt:lpstr>
      <vt:lpstr>Role adopcí v SPOD</vt:lpstr>
      <vt:lpstr>Role adopcí v SPOD</vt:lpstr>
      <vt:lpstr>Role adopcí v SPOD</vt:lpstr>
      <vt:lpstr>Přípravy a postadopční služby</vt:lpstr>
      <vt:lpstr>Přípravy a postadopční služby</vt:lpstr>
      <vt:lpstr>Přípravy a postadopční služby</vt:lpstr>
      <vt:lpstr>Přípravy a postadopční služby</vt:lpstr>
      <vt:lpstr>Pomalost procesu osvojování</vt:lpstr>
      <vt:lpstr>Zkratky a obchvaty systému </vt:lpstr>
      <vt:lpstr>Zkratky a obchvaty systému </vt:lpstr>
      <vt:lpstr>Nejasná politika osvojování</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Anička</dc:creator>
  <cp:lastModifiedBy>User</cp:lastModifiedBy>
  <cp:revision>78</cp:revision>
  <dcterms:created xsi:type="dcterms:W3CDTF">2017-12-01T08:25:46Z</dcterms:created>
  <dcterms:modified xsi:type="dcterms:W3CDTF">2017-12-08T08:10:50Z</dcterms:modified>
</cp:coreProperties>
</file>