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2"/>
  </p:notesMasterIdLst>
  <p:sldIdLst>
    <p:sldId id="256" r:id="rId2"/>
    <p:sldId id="257" r:id="rId3"/>
    <p:sldId id="265" r:id="rId4"/>
    <p:sldId id="264" r:id="rId5"/>
    <p:sldId id="263" r:id="rId6"/>
    <p:sldId id="262" r:id="rId7"/>
    <p:sldId id="267" r:id="rId8"/>
    <p:sldId id="266" r:id="rId9"/>
    <p:sldId id="260" r:id="rId10"/>
    <p:sldId id="259"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801F"/>
    <a:srgbClr val="F58223"/>
    <a:srgbClr val="F68D36"/>
    <a:srgbClr val="F477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792" autoAdjust="0"/>
  </p:normalViewPr>
  <p:slideViewPr>
    <p:cSldViewPr>
      <p:cViewPr varScale="1">
        <p:scale>
          <a:sx n="63" d="100"/>
          <a:sy n="63" d="100"/>
        </p:scale>
        <p:origin x="159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4B57C3-3213-463E-9F4A-993BCC349A83}" type="datetimeFigureOut">
              <a:rPr lang="cs-CZ" smtClean="0"/>
              <a:t>8.12.2017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8B26E0-5737-4468-AFA5-9146CF6B6146}" type="slidenum">
              <a:rPr lang="cs-CZ" smtClean="0"/>
              <a:t>‹#›</a:t>
            </a:fld>
            <a:endParaRPr lang="cs-CZ"/>
          </a:p>
        </p:txBody>
      </p:sp>
    </p:spTree>
    <p:extLst>
      <p:ext uri="{BB962C8B-B14F-4D97-AF65-F5344CB8AC3E}">
        <p14:creationId xmlns:p14="http://schemas.microsoft.com/office/powerpoint/2010/main" val="2350409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48B26E0-5737-4468-AFA5-9146CF6B6146}" type="slidenum">
              <a:rPr lang="cs-CZ" smtClean="0"/>
              <a:t>2</a:t>
            </a:fld>
            <a:endParaRPr lang="cs-CZ"/>
          </a:p>
        </p:txBody>
      </p:sp>
    </p:spTree>
    <p:extLst>
      <p:ext uri="{BB962C8B-B14F-4D97-AF65-F5344CB8AC3E}">
        <p14:creationId xmlns:p14="http://schemas.microsoft.com/office/powerpoint/2010/main" val="2322860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48B26E0-5737-4468-AFA5-9146CF6B6146}" type="slidenum">
              <a:rPr lang="cs-CZ" smtClean="0"/>
              <a:t>3</a:t>
            </a:fld>
            <a:endParaRPr lang="cs-CZ"/>
          </a:p>
        </p:txBody>
      </p:sp>
    </p:spTree>
    <p:extLst>
      <p:ext uri="{BB962C8B-B14F-4D97-AF65-F5344CB8AC3E}">
        <p14:creationId xmlns:p14="http://schemas.microsoft.com/office/powerpoint/2010/main" val="2983012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48B26E0-5737-4468-AFA5-9146CF6B6146}" type="slidenum">
              <a:rPr lang="cs-CZ" smtClean="0"/>
              <a:t>4</a:t>
            </a:fld>
            <a:endParaRPr lang="cs-CZ"/>
          </a:p>
        </p:txBody>
      </p:sp>
    </p:spTree>
    <p:extLst>
      <p:ext uri="{BB962C8B-B14F-4D97-AF65-F5344CB8AC3E}">
        <p14:creationId xmlns:p14="http://schemas.microsoft.com/office/powerpoint/2010/main" val="2664770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smtClean="0">
                <a:solidFill>
                  <a:schemeClr val="tx1"/>
                </a:solidFill>
                <a:effectLst/>
                <a:latin typeface="+mn-lt"/>
                <a:ea typeface="+mn-ea"/>
                <a:cs typeface="+mn-cs"/>
              </a:rPr>
              <a:t>Podobně jako v </a:t>
            </a:r>
            <a:r>
              <a:rPr lang="cs-CZ" sz="1200" kern="1200" dirty="0" err="1" smtClean="0">
                <a:solidFill>
                  <a:schemeClr val="tx1"/>
                </a:solidFill>
                <a:effectLst/>
                <a:latin typeface="+mn-lt"/>
                <a:ea typeface="+mn-ea"/>
                <a:cs typeface="+mn-cs"/>
              </a:rPr>
              <a:t>dánsku</a:t>
            </a:r>
            <a:r>
              <a:rPr lang="cs-CZ" sz="1200" kern="1200" dirty="0" smtClean="0">
                <a:solidFill>
                  <a:schemeClr val="tx1"/>
                </a:solidFill>
                <a:effectLst/>
                <a:latin typeface="+mn-lt"/>
                <a:ea typeface="+mn-ea"/>
                <a:cs typeface="+mn-cs"/>
              </a:rPr>
              <a:t>, počty osvojení celkově mnohem nižší v současnosti</a:t>
            </a:r>
            <a:r>
              <a:rPr lang="cs-CZ" sz="1200" kern="1200" baseline="0" dirty="0" smtClean="0">
                <a:solidFill>
                  <a:schemeClr val="tx1"/>
                </a:solidFill>
                <a:effectLst/>
                <a:latin typeface="+mn-lt"/>
                <a:ea typeface="+mn-ea"/>
                <a:cs typeface="+mn-cs"/>
              </a:rPr>
              <a:t> než před 40 lety</a:t>
            </a:r>
          </a:p>
          <a:p>
            <a:endParaRPr lang="cs-CZ" sz="1200" kern="1200" baseline="0" dirty="0" smtClean="0">
              <a:solidFill>
                <a:schemeClr val="tx1"/>
              </a:solidFill>
              <a:effectLst/>
              <a:latin typeface="+mn-lt"/>
              <a:ea typeface="+mn-ea"/>
              <a:cs typeface="+mn-cs"/>
            </a:endParaRPr>
          </a:p>
          <a:p>
            <a:r>
              <a:rPr lang="cs-CZ" sz="1200" kern="1200" baseline="0" dirty="0" smtClean="0">
                <a:solidFill>
                  <a:schemeClr val="tx1"/>
                </a:solidFill>
                <a:effectLst/>
                <a:latin typeface="+mn-lt"/>
                <a:ea typeface="+mn-ea"/>
                <a:cs typeface="+mn-cs"/>
              </a:rPr>
              <a:t>2015 	  5 330 ……. Cca 8% dětí v péči</a:t>
            </a:r>
          </a:p>
          <a:p>
            <a:r>
              <a:rPr lang="cs-CZ" sz="1200" kern="1200" dirty="0" smtClean="0">
                <a:solidFill>
                  <a:schemeClr val="tx1"/>
                </a:solidFill>
                <a:effectLst/>
                <a:latin typeface="+mn-lt"/>
                <a:ea typeface="+mn-ea"/>
                <a:cs typeface="+mn-cs"/>
              </a:rPr>
              <a:t>1995 	  2 100 </a:t>
            </a:r>
          </a:p>
          <a:p>
            <a:r>
              <a:rPr lang="cs-CZ" sz="1200" kern="1200" dirty="0" smtClean="0">
                <a:solidFill>
                  <a:schemeClr val="tx1"/>
                </a:solidFill>
                <a:effectLst/>
                <a:latin typeface="+mn-lt"/>
                <a:ea typeface="+mn-ea"/>
                <a:cs typeface="+mn-cs"/>
              </a:rPr>
              <a:t>1975,  	21 299 </a:t>
            </a:r>
          </a:p>
          <a:p>
            <a:endParaRPr lang="cs-CZ" sz="1200" kern="1200" dirty="0" smtClean="0">
              <a:solidFill>
                <a:schemeClr val="tx1"/>
              </a:solidFill>
              <a:effectLst/>
              <a:latin typeface="+mn-lt"/>
              <a:ea typeface="+mn-ea"/>
              <a:cs typeface="+mn-cs"/>
            </a:endParaRPr>
          </a:p>
          <a:p>
            <a:r>
              <a:rPr lang="cs-CZ" sz="1200" kern="1200" dirty="0" err="1" smtClean="0">
                <a:solidFill>
                  <a:schemeClr val="tx1"/>
                </a:solidFill>
                <a:effectLst/>
                <a:latin typeface="+mn-lt"/>
                <a:ea typeface="+mn-ea"/>
                <a:cs typeface="+mn-cs"/>
              </a:rPr>
              <a:t>Peak</a:t>
            </a:r>
            <a:r>
              <a:rPr lang="cs-CZ" sz="1200" kern="1200" dirty="0" smtClean="0">
                <a:solidFill>
                  <a:schemeClr val="tx1"/>
                </a:solidFill>
                <a:effectLst/>
                <a:latin typeface="+mn-lt"/>
                <a:ea typeface="+mn-ea"/>
                <a:cs typeface="+mn-cs"/>
              </a:rPr>
              <a:t> na konci 60.</a:t>
            </a:r>
            <a:r>
              <a:rPr lang="cs-CZ" sz="1200" kern="1200" baseline="0" dirty="0" smtClean="0">
                <a:solidFill>
                  <a:schemeClr val="tx1"/>
                </a:solidFill>
                <a:effectLst/>
                <a:latin typeface="+mn-lt"/>
                <a:ea typeface="+mn-ea"/>
                <a:cs typeface="+mn-cs"/>
              </a:rPr>
              <a:t> let </a:t>
            </a:r>
          </a:p>
          <a:p>
            <a:r>
              <a:rPr lang="cs-CZ" sz="1200" kern="1200" baseline="0" dirty="0" smtClean="0">
                <a:solidFill>
                  <a:schemeClr val="tx1"/>
                </a:solidFill>
                <a:effectLst/>
                <a:latin typeface="+mn-lt"/>
                <a:ea typeface="+mn-ea"/>
                <a:cs typeface="+mn-cs"/>
              </a:rPr>
              <a:t>75% adoptovaných děti do jednoho roku …… VS …… dnes je průměr 3 ¾ roku</a:t>
            </a:r>
            <a:endParaRPr lang="cs-CZ" sz="1200" kern="1200" dirty="0" smtClean="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C48B26E0-5737-4468-AFA5-9146CF6B6146}" type="slidenum">
              <a:rPr lang="cs-CZ" smtClean="0"/>
              <a:t>5</a:t>
            </a:fld>
            <a:endParaRPr lang="cs-CZ"/>
          </a:p>
        </p:txBody>
      </p:sp>
    </p:spTree>
    <p:extLst>
      <p:ext uri="{BB962C8B-B14F-4D97-AF65-F5344CB8AC3E}">
        <p14:creationId xmlns:p14="http://schemas.microsoft.com/office/powerpoint/2010/main" val="3930956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1"/>
            <a:r>
              <a:rPr lang="cs-CZ" sz="2400" dirty="0" smtClean="0"/>
              <a:t>adopce je </a:t>
            </a:r>
            <a:r>
              <a:rPr lang="cs-CZ" sz="2400" b="1" dirty="0" smtClean="0"/>
              <a:t>nástrojem sociálně-právní ochrany dítěte</a:t>
            </a:r>
            <a:r>
              <a:rPr lang="cs-CZ" sz="2400" dirty="0" smtClean="0"/>
              <a:t> </a:t>
            </a:r>
            <a:r>
              <a:rPr lang="en-GB" sz="2400" dirty="0" smtClean="0"/>
              <a:t>– </a:t>
            </a:r>
            <a:r>
              <a:rPr lang="cs-CZ" sz="2400" dirty="0" smtClean="0"/>
              <a:t>má zajistit trvalost a bezpečí dítěte</a:t>
            </a:r>
          </a:p>
          <a:p>
            <a:pPr lvl="1"/>
            <a:r>
              <a:rPr lang="cs-CZ" sz="2400" b="1" dirty="0" smtClean="0"/>
              <a:t>Potřeby dítěte </a:t>
            </a:r>
            <a:r>
              <a:rPr lang="cs-CZ" sz="2400" dirty="0" smtClean="0"/>
              <a:t>jsou hlavním zájmem</a:t>
            </a:r>
            <a:endParaRPr lang="en-GB" sz="2400" dirty="0" smtClean="0"/>
          </a:p>
          <a:p>
            <a:pPr lvl="1"/>
            <a:r>
              <a:rPr lang="cs-CZ" sz="2400" dirty="0" smtClean="0"/>
              <a:t>Co znamená </a:t>
            </a:r>
            <a:r>
              <a:rPr lang="cs-CZ" sz="2400" b="1" dirty="0" smtClean="0"/>
              <a:t>trvalost</a:t>
            </a:r>
            <a:r>
              <a:rPr lang="cs-CZ" sz="2400" dirty="0" smtClean="0"/>
              <a:t> v praxi?</a:t>
            </a:r>
          </a:p>
          <a:p>
            <a:endParaRPr lang="cs-CZ" dirty="0"/>
          </a:p>
        </p:txBody>
      </p:sp>
      <p:sp>
        <p:nvSpPr>
          <p:cNvPr id="4" name="Zástupný symbol pro číslo snímku 3"/>
          <p:cNvSpPr>
            <a:spLocks noGrp="1"/>
          </p:cNvSpPr>
          <p:nvPr>
            <p:ph type="sldNum" sz="quarter" idx="10"/>
          </p:nvPr>
        </p:nvSpPr>
        <p:spPr/>
        <p:txBody>
          <a:bodyPr/>
          <a:lstStyle/>
          <a:p>
            <a:fld id="{C48B26E0-5737-4468-AFA5-9146CF6B6146}" type="slidenum">
              <a:rPr lang="cs-CZ" smtClean="0"/>
              <a:t>6</a:t>
            </a:fld>
            <a:endParaRPr lang="cs-CZ"/>
          </a:p>
        </p:txBody>
      </p:sp>
    </p:spTree>
    <p:extLst>
      <p:ext uri="{BB962C8B-B14F-4D97-AF65-F5344CB8AC3E}">
        <p14:creationId xmlns:p14="http://schemas.microsoft.com/office/powerpoint/2010/main" val="1190909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48B26E0-5737-4468-AFA5-9146CF6B6146}" type="slidenum">
              <a:rPr lang="cs-CZ" smtClean="0"/>
              <a:t>7</a:t>
            </a:fld>
            <a:endParaRPr lang="cs-CZ"/>
          </a:p>
        </p:txBody>
      </p:sp>
    </p:spTree>
    <p:extLst>
      <p:ext uri="{BB962C8B-B14F-4D97-AF65-F5344CB8AC3E}">
        <p14:creationId xmlns:p14="http://schemas.microsoft.com/office/powerpoint/2010/main" val="7996843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Odtajemnění</a:t>
            </a:r>
            <a:endParaRPr lang="cs-CZ" dirty="0" smtClean="0"/>
          </a:p>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C48B26E0-5737-4468-AFA5-9146CF6B6146}" type="slidenum">
              <a:rPr lang="cs-CZ" smtClean="0"/>
              <a:t>8</a:t>
            </a:fld>
            <a:endParaRPr lang="cs-CZ"/>
          </a:p>
        </p:txBody>
      </p:sp>
    </p:spTree>
    <p:extLst>
      <p:ext uri="{BB962C8B-B14F-4D97-AF65-F5344CB8AC3E}">
        <p14:creationId xmlns:p14="http://schemas.microsoft.com/office/powerpoint/2010/main" val="1215562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48B26E0-5737-4468-AFA5-9146CF6B6146}" type="slidenum">
              <a:rPr lang="cs-CZ" smtClean="0"/>
              <a:t>9</a:t>
            </a:fld>
            <a:endParaRPr lang="cs-CZ"/>
          </a:p>
        </p:txBody>
      </p:sp>
    </p:spTree>
    <p:extLst>
      <p:ext uri="{BB962C8B-B14F-4D97-AF65-F5344CB8AC3E}">
        <p14:creationId xmlns:p14="http://schemas.microsoft.com/office/powerpoint/2010/main" val="266900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4" name="Nadpis 13"/>
          <p:cNvSpPr>
            <a:spLocks noGrp="1"/>
          </p:cNvSpPr>
          <p:nvPr>
            <p:ph type="ctrTitle"/>
          </p:nvPr>
        </p:nvSpPr>
        <p:spPr>
          <a:xfrm>
            <a:off x="1432560" y="359898"/>
            <a:ext cx="7406640" cy="1472184"/>
          </a:xfrm>
        </p:spPr>
        <p:txBody>
          <a:bodyPr anchor="b"/>
          <a:lstStyle>
            <a:lvl1pPr algn="l">
              <a:defRPr/>
            </a:lvl1pPr>
            <a:extLst/>
          </a:lstStyle>
          <a:p>
            <a:r>
              <a:rPr kumimoji="0" lang="cs-CZ" smtClean="0"/>
              <a:t>Kliknutím lze upravit styl.</a:t>
            </a:r>
            <a:endParaRPr kumimoji="0" lang="en-US"/>
          </a:p>
        </p:txBody>
      </p:sp>
      <p:sp>
        <p:nvSpPr>
          <p:cNvPr id="22" name="Podnadpis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Kliknutím lze upravit styl předlohy.</a:t>
            </a:r>
            <a:endParaRPr kumimoji="0" lang="en-US"/>
          </a:p>
        </p:txBody>
      </p:sp>
      <p:sp>
        <p:nvSpPr>
          <p:cNvPr id="7" name="Zástupný symbol pro datum 6"/>
          <p:cNvSpPr>
            <a:spLocks noGrp="1"/>
          </p:cNvSpPr>
          <p:nvPr>
            <p:ph type="dt" sz="half" idx="10"/>
          </p:nvPr>
        </p:nvSpPr>
        <p:spPr/>
        <p:txBody>
          <a:bodyPr/>
          <a:lstStyle/>
          <a:p>
            <a:fld id="{F13790E9-73E7-4E8A-8937-C3F81E8FFBF5}" type="datetime1">
              <a:rPr lang="cs-CZ" smtClean="0"/>
              <a:t>8.12.2017</a:t>
            </a:fld>
            <a:endParaRPr lang="cs-CZ"/>
          </a:p>
        </p:txBody>
      </p:sp>
      <p:sp>
        <p:nvSpPr>
          <p:cNvPr id="20" name="Zástupný symbol pro zápatí 19"/>
          <p:cNvSpPr>
            <a:spLocks noGrp="1"/>
          </p:cNvSpPr>
          <p:nvPr>
            <p:ph type="ftr" sz="quarter" idx="11"/>
          </p:nvPr>
        </p:nvSpPr>
        <p:spPr/>
        <p:txBody>
          <a:bodyPr/>
          <a:lstStyle/>
          <a:p>
            <a:r>
              <a:rPr lang="pl-PL" smtClean="0"/>
              <a:t>Konference je financována Nadací Sirius</a:t>
            </a:r>
            <a:endParaRPr lang="cs-CZ"/>
          </a:p>
        </p:txBody>
      </p:sp>
      <p:sp>
        <p:nvSpPr>
          <p:cNvPr id="10" name="Zástupný symbol pro číslo snímku 9"/>
          <p:cNvSpPr>
            <a:spLocks noGrp="1"/>
          </p:cNvSpPr>
          <p:nvPr>
            <p:ph type="sldNum" sz="quarter" idx="12"/>
          </p:nvPr>
        </p:nvSpPr>
        <p:spPr/>
        <p:txBody>
          <a:bodyPr/>
          <a:lstStyle/>
          <a:p>
            <a:fld id="{C957D487-503E-450F-B508-8162B3D1E6ED}" type="slidenum">
              <a:rPr lang="cs-CZ" smtClean="0"/>
              <a:t>‹#›</a:t>
            </a:fld>
            <a:endParaRPr lang="cs-CZ"/>
          </a:p>
        </p:txBody>
      </p:sp>
      <p:sp>
        <p:nvSpPr>
          <p:cNvPr id="8" name="Ová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á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436FA90B-0EC5-4AF6-856A-A5E3B095C41E}" type="datetime1">
              <a:rPr lang="cs-CZ" smtClean="0"/>
              <a:t>8.12.2017</a:t>
            </a:fld>
            <a:endParaRPr lang="cs-CZ"/>
          </a:p>
        </p:txBody>
      </p:sp>
      <p:sp>
        <p:nvSpPr>
          <p:cNvPr id="5" name="Zástupný symbol pro zápatí 4"/>
          <p:cNvSpPr>
            <a:spLocks noGrp="1"/>
          </p:cNvSpPr>
          <p:nvPr>
            <p:ph type="ftr" sz="quarter" idx="11"/>
          </p:nvPr>
        </p:nvSpPr>
        <p:spPr/>
        <p:txBody>
          <a:bodyPr/>
          <a:lstStyle/>
          <a:p>
            <a:r>
              <a:rPr lang="pl-PL" smtClean="0"/>
              <a:t>Konference je financována Nadací Sirius</a:t>
            </a:r>
            <a:endParaRPr lang="cs-CZ"/>
          </a:p>
        </p:txBody>
      </p:sp>
      <p:sp>
        <p:nvSpPr>
          <p:cNvPr id="6" name="Zástupný symbol pro číslo snímku 5"/>
          <p:cNvSpPr>
            <a:spLocks noGrp="1"/>
          </p:cNvSpPr>
          <p:nvPr>
            <p:ph type="sldNum" sz="quarter" idx="12"/>
          </p:nvPr>
        </p:nvSpPr>
        <p:spPr/>
        <p:txBody>
          <a:bodyPr/>
          <a:lstStyle/>
          <a:p>
            <a:fld id="{C957D487-503E-450F-B508-8162B3D1E6ED}"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274639"/>
            <a:ext cx="18288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1143000" y="274640"/>
            <a:ext cx="55626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C4635FE4-2A9C-4688-B4D6-D6D94FBD9EBB}" type="datetime1">
              <a:rPr lang="cs-CZ" smtClean="0"/>
              <a:t>8.12.2017</a:t>
            </a:fld>
            <a:endParaRPr lang="cs-CZ"/>
          </a:p>
        </p:txBody>
      </p:sp>
      <p:sp>
        <p:nvSpPr>
          <p:cNvPr id="5" name="Zástupný symbol pro zápatí 4"/>
          <p:cNvSpPr>
            <a:spLocks noGrp="1"/>
          </p:cNvSpPr>
          <p:nvPr>
            <p:ph type="ftr" sz="quarter" idx="11"/>
          </p:nvPr>
        </p:nvSpPr>
        <p:spPr/>
        <p:txBody>
          <a:bodyPr/>
          <a:lstStyle/>
          <a:p>
            <a:r>
              <a:rPr lang="pl-PL" smtClean="0"/>
              <a:t>Konference je financována Nadací Sirius</a:t>
            </a:r>
            <a:endParaRPr lang="cs-CZ"/>
          </a:p>
        </p:txBody>
      </p:sp>
      <p:sp>
        <p:nvSpPr>
          <p:cNvPr id="6" name="Zástupný symbol pro číslo snímku 5"/>
          <p:cNvSpPr>
            <a:spLocks noGrp="1"/>
          </p:cNvSpPr>
          <p:nvPr>
            <p:ph type="sldNum" sz="quarter" idx="12"/>
          </p:nvPr>
        </p:nvSpPr>
        <p:spPr/>
        <p:txBody>
          <a:bodyPr/>
          <a:lstStyle/>
          <a:p>
            <a:fld id="{C957D487-503E-450F-B508-8162B3D1E6ED}"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289491CA-F8BA-4F5E-8B69-2AE013EB4CDB}" type="datetime1">
              <a:rPr lang="cs-CZ" smtClean="0"/>
              <a:t>8.12.2017</a:t>
            </a:fld>
            <a:endParaRPr lang="cs-CZ"/>
          </a:p>
        </p:txBody>
      </p:sp>
      <p:sp>
        <p:nvSpPr>
          <p:cNvPr id="5" name="Zástupný symbol pro zápatí 4"/>
          <p:cNvSpPr>
            <a:spLocks noGrp="1"/>
          </p:cNvSpPr>
          <p:nvPr>
            <p:ph type="ftr" sz="quarter" idx="11"/>
          </p:nvPr>
        </p:nvSpPr>
        <p:spPr/>
        <p:txBody>
          <a:bodyPr/>
          <a:lstStyle/>
          <a:p>
            <a:r>
              <a:rPr lang="pl-PL" smtClean="0"/>
              <a:t>Konference je financována Nadací Sirius</a:t>
            </a:r>
            <a:endParaRPr lang="cs-CZ"/>
          </a:p>
        </p:txBody>
      </p:sp>
      <p:sp>
        <p:nvSpPr>
          <p:cNvPr id="6" name="Zástupný symbol pro číslo snímku 5"/>
          <p:cNvSpPr>
            <a:spLocks noGrp="1"/>
          </p:cNvSpPr>
          <p:nvPr>
            <p:ph type="sldNum" sz="quarter" idx="12"/>
          </p:nvPr>
        </p:nvSpPr>
        <p:spPr/>
        <p:txBody>
          <a:bodyPr/>
          <a:lstStyle/>
          <a:p>
            <a:fld id="{C957D487-503E-450F-B508-8162B3D1E6ED}"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7" name="Obdélník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p>
            <a:fld id="{881943D4-059B-475B-9A05-31330E3A80D4}" type="datetime1">
              <a:rPr lang="cs-CZ" smtClean="0"/>
              <a:t>8.12.2017</a:t>
            </a:fld>
            <a:endParaRPr lang="cs-CZ"/>
          </a:p>
        </p:txBody>
      </p:sp>
      <p:sp>
        <p:nvSpPr>
          <p:cNvPr id="5" name="Zástupný symbol pro zápatí 4"/>
          <p:cNvSpPr>
            <a:spLocks noGrp="1"/>
          </p:cNvSpPr>
          <p:nvPr>
            <p:ph type="ftr" sz="quarter" idx="11"/>
          </p:nvPr>
        </p:nvSpPr>
        <p:spPr/>
        <p:txBody>
          <a:bodyPr/>
          <a:lstStyle/>
          <a:p>
            <a:r>
              <a:rPr lang="pl-PL" smtClean="0"/>
              <a:t>Konference je financována Nadací Sirius</a:t>
            </a:r>
            <a:endParaRPr lang="cs-CZ"/>
          </a:p>
        </p:txBody>
      </p:sp>
      <p:sp>
        <p:nvSpPr>
          <p:cNvPr id="6" name="Zástupný symbol pro číslo snímku 5"/>
          <p:cNvSpPr>
            <a:spLocks noGrp="1"/>
          </p:cNvSpPr>
          <p:nvPr>
            <p:ph type="sldNum" sz="quarter" idx="12"/>
          </p:nvPr>
        </p:nvSpPr>
        <p:spPr/>
        <p:txBody>
          <a:bodyPr/>
          <a:lstStyle/>
          <a:p>
            <a:fld id="{C957D487-503E-450F-B508-8162B3D1E6ED}" type="slidenum">
              <a:rPr lang="cs-CZ" smtClean="0"/>
              <a:t>‹#›</a:t>
            </a:fld>
            <a:endParaRPr lang="cs-CZ"/>
          </a:p>
        </p:txBody>
      </p:sp>
      <p:sp>
        <p:nvSpPr>
          <p:cNvPr id="10" name="Obdélník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á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á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1143000"/>
          </a:xfrm>
        </p:spPr>
        <p:txBody>
          <a:bodyPr/>
          <a:lstStyle/>
          <a:p>
            <a:r>
              <a:rPr kumimoji="0" lang="cs-CZ" smtClean="0"/>
              <a:t>Kliknutím lze upravit styl.</a:t>
            </a:r>
            <a:endParaRPr kumimoji="0" lang="en-US"/>
          </a:p>
        </p:txBody>
      </p:sp>
      <p:sp>
        <p:nvSpPr>
          <p:cNvPr id="3" name="Zástupný symbol pro obsah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A430D3A3-B986-4972-90F7-5595F542EA10}" type="datetime1">
              <a:rPr lang="cs-CZ" smtClean="0"/>
              <a:t>8.12.2017</a:t>
            </a:fld>
            <a:endParaRPr lang="cs-CZ"/>
          </a:p>
        </p:txBody>
      </p:sp>
      <p:sp>
        <p:nvSpPr>
          <p:cNvPr id="6" name="Zástupný symbol pro zápatí 5"/>
          <p:cNvSpPr>
            <a:spLocks noGrp="1"/>
          </p:cNvSpPr>
          <p:nvPr>
            <p:ph type="ftr" sz="quarter" idx="11"/>
          </p:nvPr>
        </p:nvSpPr>
        <p:spPr/>
        <p:txBody>
          <a:bodyPr/>
          <a:lstStyle/>
          <a:p>
            <a:r>
              <a:rPr lang="pl-PL" smtClean="0"/>
              <a:t>Konference je financována Nadací Sirius</a:t>
            </a:r>
            <a:endParaRPr lang="cs-CZ"/>
          </a:p>
        </p:txBody>
      </p:sp>
      <p:sp>
        <p:nvSpPr>
          <p:cNvPr id="7" name="Zástupný symbol pro číslo snímku 6"/>
          <p:cNvSpPr>
            <a:spLocks noGrp="1"/>
          </p:cNvSpPr>
          <p:nvPr>
            <p:ph type="sldNum" sz="quarter" idx="12"/>
          </p:nvPr>
        </p:nvSpPr>
        <p:spPr/>
        <p:txBody>
          <a:bodyPr/>
          <a:lstStyle/>
          <a:p>
            <a:fld id="{C957D487-503E-450F-B508-8162B3D1E6ED}"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0357CB51-CEC5-4E14-AFE9-C5E25023C784}" type="datetime1">
              <a:rPr lang="cs-CZ" smtClean="0"/>
              <a:t>8.12.2017</a:t>
            </a:fld>
            <a:endParaRPr lang="cs-CZ"/>
          </a:p>
        </p:txBody>
      </p:sp>
      <p:sp>
        <p:nvSpPr>
          <p:cNvPr id="8" name="Zástupný symbol pro zápatí 7"/>
          <p:cNvSpPr>
            <a:spLocks noGrp="1"/>
          </p:cNvSpPr>
          <p:nvPr>
            <p:ph type="ftr" sz="quarter" idx="11"/>
          </p:nvPr>
        </p:nvSpPr>
        <p:spPr/>
        <p:txBody>
          <a:bodyPr/>
          <a:lstStyle/>
          <a:p>
            <a:r>
              <a:rPr lang="pl-PL" smtClean="0"/>
              <a:t>Konference je financována Nadací Sirius</a:t>
            </a:r>
            <a:endParaRPr lang="cs-CZ"/>
          </a:p>
        </p:txBody>
      </p:sp>
      <p:sp>
        <p:nvSpPr>
          <p:cNvPr id="9" name="Zástupný symbol pro číslo snímku 8"/>
          <p:cNvSpPr>
            <a:spLocks noGrp="1"/>
          </p:cNvSpPr>
          <p:nvPr>
            <p:ph type="sldNum" sz="quarter" idx="12"/>
          </p:nvPr>
        </p:nvSpPr>
        <p:spPr/>
        <p:txBody>
          <a:bodyPr/>
          <a:lstStyle/>
          <a:p>
            <a:fld id="{C957D487-503E-450F-B508-8162B3D1E6ED}"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1143000"/>
          </a:xfrm>
        </p:spPr>
        <p:txBody>
          <a:bodyPr anchor="ct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D52DD3CE-F724-46D2-ABFD-93EB288346A3}" type="datetime1">
              <a:rPr lang="cs-CZ" smtClean="0"/>
              <a:t>8.12.2017</a:t>
            </a:fld>
            <a:endParaRPr lang="cs-CZ"/>
          </a:p>
        </p:txBody>
      </p:sp>
      <p:sp>
        <p:nvSpPr>
          <p:cNvPr id="4" name="Zástupný symbol pro zápatí 3"/>
          <p:cNvSpPr>
            <a:spLocks noGrp="1"/>
          </p:cNvSpPr>
          <p:nvPr>
            <p:ph type="ftr" sz="quarter" idx="11"/>
          </p:nvPr>
        </p:nvSpPr>
        <p:spPr/>
        <p:txBody>
          <a:bodyPr/>
          <a:lstStyle/>
          <a:p>
            <a:r>
              <a:rPr lang="pl-PL" smtClean="0"/>
              <a:t>Konference je financována Nadací Sirius</a:t>
            </a:r>
            <a:endParaRPr lang="cs-CZ"/>
          </a:p>
        </p:txBody>
      </p:sp>
      <p:sp>
        <p:nvSpPr>
          <p:cNvPr id="5" name="Zástupný symbol pro číslo snímku 4"/>
          <p:cNvSpPr>
            <a:spLocks noGrp="1"/>
          </p:cNvSpPr>
          <p:nvPr>
            <p:ph type="sldNum" sz="quarter" idx="12"/>
          </p:nvPr>
        </p:nvSpPr>
        <p:spPr/>
        <p:txBody>
          <a:bodyPr/>
          <a:lstStyle/>
          <a:p>
            <a:fld id="{C957D487-503E-450F-B508-8162B3D1E6ED}"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5" name="Obdélník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Zástupný symbol pro datum 1"/>
          <p:cNvSpPr>
            <a:spLocks noGrp="1"/>
          </p:cNvSpPr>
          <p:nvPr>
            <p:ph type="dt" sz="half" idx="10"/>
          </p:nvPr>
        </p:nvSpPr>
        <p:spPr/>
        <p:txBody>
          <a:bodyPr/>
          <a:lstStyle/>
          <a:p>
            <a:fld id="{54E4D2A3-63A5-40AD-8415-7A5C51244043}" type="datetime1">
              <a:rPr lang="cs-CZ" smtClean="0"/>
              <a:t>8.12.2017</a:t>
            </a:fld>
            <a:endParaRPr lang="cs-CZ"/>
          </a:p>
        </p:txBody>
      </p:sp>
      <p:sp>
        <p:nvSpPr>
          <p:cNvPr id="3" name="Zástupný symbol pro zápatí 2"/>
          <p:cNvSpPr>
            <a:spLocks noGrp="1"/>
          </p:cNvSpPr>
          <p:nvPr>
            <p:ph type="ftr" sz="quarter" idx="11"/>
          </p:nvPr>
        </p:nvSpPr>
        <p:spPr/>
        <p:txBody>
          <a:bodyPr/>
          <a:lstStyle/>
          <a:p>
            <a:r>
              <a:rPr lang="pl-PL" smtClean="0"/>
              <a:t>Konference je financována Nadací Sirius</a:t>
            </a:r>
            <a:endParaRPr lang="cs-CZ"/>
          </a:p>
        </p:txBody>
      </p:sp>
      <p:sp>
        <p:nvSpPr>
          <p:cNvPr id="4" name="Zástupný symbol pro číslo snímku 3"/>
          <p:cNvSpPr>
            <a:spLocks noGrp="1"/>
          </p:cNvSpPr>
          <p:nvPr>
            <p:ph type="sldNum" sz="quarter" idx="12"/>
          </p:nvPr>
        </p:nvSpPr>
        <p:spPr/>
        <p:txBody>
          <a:bodyPr/>
          <a:lstStyle/>
          <a:p>
            <a:fld id="{C957D487-503E-450F-B508-8162B3D1E6ED}" type="slidenum">
              <a:rPr lang="cs-CZ" smtClean="0"/>
              <a:t>‹#›</a:t>
            </a:fld>
            <a:endParaRPr lang="cs-CZ"/>
          </a:p>
        </p:txBody>
      </p:sp>
      <p:sp>
        <p:nvSpPr>
          <p:cNvPr id="6" name="Obdélník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cs-CZ" smtClean="0"/>
              <a:t>Kliknutím lze upravit styl.</a:t>
            </a:r>
            <a:endParaRPr kumimoji="0" lang="en-US"/>
          </a:p>
        </p:txBody>
      </p:sp>
      <p:sp>
        <p:nvSpPr>
          <p:cNvPr id="3" name="Zástupný symbol pro text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3AD8F3F9-167D-407F-817E-4589F4F0A5F0}" type="datetime1">
              <a:rPr lang="cs-CZ" smtClean="0"/>
              <a:t>8.12.2017</a:t>
            </a:fld>
            <a:endParaRPr lang="cs-CZ"/>
          </a:p>
        </p:txBody>
      </p:sp>
      <p:sp>
        <p:nvSpPr>
          <p:cNvPr id="6" name="Zástupný symbol pro zápatí 5"/>
          <p:cNvSpPr>
            <a:spLocks noGrp="1"/>
          </p:cNvSpPr>
          <p:nvPr>
            <p:ph type="ftr" sz="quarter" idx="11"/>
          </p:nvPr>
        </p:nvSpPr>
        <p:spPr/>
        <p:txBody>
          <a:bodyPr/>
          <a:lstStyle/>
          <a:p>
            <a:r>
              <a:rPr lang="pl-PL" smtClean="0"/>
              <a:t>Konference je financována Nadací Sirius</a:t>
            </a:r>
            <a:endParaRPr lang="cs-CZ"/>
          </a:p>
        </p:txBody>
      </p:sp>
      <p:sp>
        <p:nvSpPr>
          <p:cNvPr id="7" name="Zástupný symbol pro číslo snímku 6"/>
          <p:cNvSpPr>
            <a:spLocks noGrp="1"/>
          </p:cNvSpPr>
          <p:nvPr>
            <p:ph type="sldNum" sz="quarter" idx="12"/>
          </p:nvPr>
        </p:nvSpPr>
        <p:spPr/>
        <p:txBody>
          <a:bodyPr/>
          <a:lstStyle/>
          <a:p>
            <a:fld id="{C957D487-503E-450F-B508-8162B3D1E6ED}"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cs-CZ" smtClean="0"/>
              <a:t>Kliknutím lze upravit styl.</a:t>
            </a:r>
            <a:endParaRPr kumimoji="0" lang="en-US"/>
          </a:p>
        </p:txBody>
      </p:sp>
      <p:sp>
        <p:nvSpPr>
          <p:cNvPr id="5" name="Zástupný symbol pro datum 4"/>
          <p:cNvSpPr>
            <a:spLocks noGrp="1"/>
          </p:cNvSpPr>
          <p:nvPr>
            <p:ph type="dt" sz="half" idx="10"/>
          </p:nvPr>
        </p:nvSpPr>
        <p:spPr/>
        <p:txBody>
          <a:bodyPr/>
          <a:lstStyle/>
          <a:p>
            <a:fld id="{2F6AEA63-47F4-413C-8386-6E181268B3CA}" type="datetime1">
              <a:rPr lang="cs-CZ" smtClean="0"/>
              <a:t>8.12.2017</a:t>
            </a:fld>
            <a:endParaRPr lang="cs-CZ"/>
          </a:p>
        </p:txBody>
      </p:sp>
      <p:sp>
        <p:nvSpPr>
          <p:cNvPr id="6" name="Zástupný symbol pro zápatí 5"/>
          <p:cNvSpPr>
            <a:spLocks noGrp="1"/>
          </p:cNvSpPr>
          <p:nvPr>
            <p:ph type="ftr" sz="quarter" idx="11"/>
          </p:nvPr>
        </p:nvSpPr>
        <p:spPr/>
        <p:txBody>
          <a:bodyPr/>
          <a:lstStyle/>
          <a:p>
            <a:r>
              <a:rPr lang="pl-PL" smtClean="0"/>
              <a:t>Konference je financována Nadací Sirius</a:t>
            </a:r>
            <a:endParaRPr lang="cs-CZ"/>
          </a:p>
        </p:txBody>
      </p:sp>
      <p:sp>
        <p:nvSpPr>
          <p:cNvPr id="7" name="Zástupný symbol pro číslo snímku 6"/>
          <p:cNvSpPr>
            <a:spLocks noGrp="1"/>
          </p:cNvSpPr>
          <p:nvPr>
            <p:ph type="sldNum" sz="quarter" idx="12"/>
          </p:nvPr>
        </p:nvSpPr>
        <p:spPr/>
        <p:txBody>
          <a:bodyPr/>
          <a:lstStyle/>
          <a:p>
            <a:fld id="{C957D487-503E-450F-B508-8162B3D1E6ED}" type="slidenum">
              <a:rPr lang="cs-CZ" smtClean="0"/>
              <a:t>‹#›</a:t>
            </a:fld>
            <a:endParaRPr lang="cs-CZ"/>
          </a:p>
        </p:txBody>
      </p:sp>
      <p:sp>
        <p:nvSpPr>
          <p:cNvPr id="8" name="Obdélník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Zástupný symbol pro obrázek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cs-CZ" smtClean="0"/>
              <a:t>Kliknutím na ikonu přidáte obrázek.</a:t>
            </a:r>
            <a:endParaRPr kumimoji="0" lang="en-US" dirty="0"/>
          </a:p>
        </p:txBody>
      </p:sp>
      <p:sp>
        <p:nvSpPr>
          <p:cNvPr id="9" name="Vývojový diagram: postup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Vývojový diagram: postup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Zástupný symbol pro text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cs-CZ" smtClean="0"/>
              <a:t>Kliknutím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47710"/>
        </a:solidFill>
        <a:effectLst/>
      </p:bgPr>
    </p:bg>
    <p:spTree>
      <p:nvGrpSpPr>
        <p:cNvPr id="1" name=""/>
        <p:cNvGrpSpPr/>
        <p:nvPr/>
      </p:nvGrpSpPr>
      <p:grpSpPr>
        <a:xfrm>
          <a:off x="0" y="0"/>
          <a:ext cx="0" cy="0"/>
          <a:chOff x="0" y="0"/>
          <a:chExt cx="0" cy="0"/>
        </a:xfrm>
      </p:grpSpPr>
      <p:sp>
        <p:nvSpPr>
          <p:cNvPr id="7" name="Výseč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á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stenec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Zástupný symbol pro nadpis 4"/>
          <p:cNvSpPr>
            <a:spLocks noGrp="1"/>
          </p:cNvSpPr>
          <p:nvPr>
            <p:ph type="title"/>
          </p:nvPr>
        </p:nvSpPr>
        <p:spPr>
          <a:xfrm>
            <a:off x="1435608" y="274638"/>
            <a:ext cx="7498080" cy="1143000"/>
          </a:xfrm>
          <a:prstGeom prst="rect">
            <a:avLst/>
          </a:prstGeom>
        </p:spPr>
        <p:txBody>
          <a:bodyPr anchor="ctr">
            <a:normAutofit/>
          </a:bodyPr>
          <a:lstStyle/>
          <a:p>
            <a:r>
              <a:rPr kumimoji="0" lang="cs-CZ" smtClean="0"/>
              <a:t>Kliknutím lze upravit styl.</a:t>
            </a:r>
            <a:endParaRPr kumimoji="0" lang="en-US"/>
          </a:p>
        </p:txBody>
      </p:sp>
      <p:sp>
        <p:nvSpPr>
          <p:cNvPr id="9" name="Zástupný symbol pro text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24" name="Zástupný symbol pro datum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568CF4D-4654-4719-B1D9-36C9271ED913}" type="datetime1">
              <a:rPr lang="cs-CZ" smtClean="0"/>
              <a:t>8.12.2017</a:t>
            </a:fld>
            <a:endParaRPr lang="cs-CZ"/>
          </a:p>
        </p:txBody>
      </p:sp>
      <p:sp>
        <p:nvSpPr>
          <p:cNvPr id="10" name="Zástupný symbol pro zápatí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pl-PL" smtClean="0"/>
              <a:t>Konference je financována Nadací Sirius</a:t>
            </a:r>
            <a:endParaRPr lang="cs-CZ"/>
          </a:p>
        </p:txBody>
      </p:sp>
      <p:sp>
        <p:nvSpPr>
          <p:cNvPr id="22" name="Zástupný symbol pro číslo snímku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957D487-503E-450F-B508-8162B3D1E6ED}" type="slidenum">
              <a:rPr lang="cs-CZ" smtClean="0"/>
              <a:t>‹#›</a:t>
            </a:fld>
            <a:endParaRPr lang="cs-CZ"/>
          </a:p>
        </p:txBody>
      </p:sp>
      <p:sp>
        <p:nvSpPr>
          <p:cNvPr id="15" name="Obdélník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
            </a:r>
            <a:br>
              <a:rPr lang="cs-CZ" dirty="0" smtClean="0"/>
            </a:br>
            <a:endParaRPr lang="cs-CZ" dirty="0"/>
          </a:p>
        </p:txBody>
      </p:sp>
      <p:sp>
        <p:nvSpPr>
          <p:cNvPr id="3" name="Podnadpis 2"/>
          <p:cNvSpPr>
            <a:spLocks noGrp="1"/>
          </p:cNvSpPr>
          <p:nvPr>
            <p:ph type="subTitle" idx="1"/>
          </p:nvPr>
        </p:nvSpPr>
        <p:spPr>
          <a:xfrm>
            <a:off x="1475656" y="2492896"/>
            <a:ext cx="6400800" cy="1752600"/>
          </a:xfrm>
        </p:spPr>
        <p:txBody>
          <a:bodyPr/>
          <a:lstStyle/>
          <a:p>
            <a:r>
              <a:rPr lang="cs-CZ" b="1" dirty="0">
                <a:solidFill>
                  <a:schemeClr val="bg1"/>
                </a:solidFill>
              </a:rPr>
              <a:t>Výstupy </a:t>
            </a:r>
            <a:r>
              <a:rPr lang="cs-CZ" b="1" dirty="0" smtClean="0">
                <a:solidFill>
                  <a:schemeClr val="bg1"/>
                </a:solidFill>
              </a:rPr>
              <a:t>a závěry výzkumu na téma osvojení </a:t>
            </a:r>
            <a:r>
              <a:rPr lang="cs-CZ" dirty="0" smtClean="0">
                <a:solidFill>
                  <a:schemeClr val="bg1"/>
                </a:solidFill>
              </a:rPr>
              <a:t/>
            </a:r>
            <a:br>
              <a:rPr lang="cs-CZ" dirty="0" smtClean="0">
                <a:solidFill>
                  <a:schemeClr val="bg1"/>
                </a:solidFill>
              </a:rPr>
            </a:br>
            <a:r>
              <a:rPr lang="cs-CZ" b="1" dirty="0" smtClean="0">
                <a:solidFill>
                  <a:schemeClr val="bg1"/>
                </a:solidFill>
              </a:rPr>
              <a:t>v Dánsku, Anglii a České republice</a:t>
            </a:r>
            <a:endParaRPr lang="cs-CZ" dirty="0">
              <a:solidFill>
                <a:schemeClr val="bg1"/>
              </a:solidFill>
            </a:endParaRPr>
          </a:p>
        </p:txBody>
      </p:sp>
      <p:pic>
        <p:nvPicPr>
          <p:cNvPr id="4" name="Picture 2" descr="C:\Users\Renata\Desktop\Projekty\CP NRP\CPNRP_2015_2018\logo_nada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7024" y="692696"/>
            <a:ext cx="1138192" cy="939600"/>
          </a:xfrm>
          <a:prstGeom prst="rect">
            <a:avLst/>
          </a:prstGeom>
          <a:noFill/>
          <a:ln w="3175">
            <a:noFill/>
          </a:ln>
          <a:extLst>
            <a:ext uri="{909E8E84-426E-40DD-AFC4-6F175D3DCCD1}">
              <a14:hiddenFill xmlns:a14="http://schemas.microsoft.com/office/drawing/2010/main">
                <a:solidFill>
                  <a:srgbClr val="FFFFFF"/>
                </a:solidFill>
              </a14:hiddenFill>
            </a:ext>
          </a:extLst>
        </p:spPr>
      </p:pic>
      <p:pic>
        <p:nvPicPr>
          <p:cNvPr id="5" name="obrázek 3" descr="logo Centrum podpory"/>
          <p:cNvPicPr>
            <a:picLocks noChangeAspect="1" noChangeArrowheads="1"/>
          </p:cNvPicPr>
          <p:nvPr/>
        </p:nvPicPr>
        <p:blipFill>
          <a:blip r:embed="rId3" cstate="print"/>
          <a:srcRect/>
          <a:stretch>
            <a:fillRect/>
          </a:stretch>
        </p:blipFill>
        <p:spPr bwMode="auto">
          <a:xfrm>
            <a:off x="7288831" y="692696"/>
            <a:ext cx="909637" cy="938212"/>
          </a:xfrm>
          <a:prstGeom prst="rect">
            <a:avLst/>
          </a:prstGeom>
          <a:noFill/>
          <a:ln w="9525">
            <a:noFill/>
            <a:miter lim="800000"/>
            <a:headEnd/>
            <a:tailEnd/>
          </a:ln>
        </p:spPr>
      </p:pic>
      <p:pic>
        <p:nvPicPr>
          <p:cNvPr id="1033" name="Picture 9" descr="C:\Users\Renata\Desktop\SNRP\Loga, hl. papíry aj\Loga\logo-snrp-oranzov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87155" y="692696"/>
            <a:ext cx="1785240" cy="939600"/>
          </a:xfrm>
          <a:prstGeom prst="rect">
            <a:avLst/>
          </a:prstGeom>
          <a:noFill/>
          <a:extLst>
            <a:ext uri="{909E8E84-426E-40DD-AFC4-6F175D3DCCD1}">
              <a14:hiddenFill xmlns:a14="http://schemas.microsoft.com/office/drawing/2010/main">
                <a:solidFill>
                  <a:srgbClr val="FFFFFF"/>
                </a:solidFill>
              </a14:hiddenFill>
            </a:ext>
          </a:extLst>
        </p:spPr>
      </p:pic>
      <p:sp>
        <p:nvSpPr>
          <p:cNvPr id="8" name="Obdélník 7"/>
          <p:cNvSpPr/>
          <p:nvPr/>
        </p:nvSpPr>
        <p:spPr>
          <a:xfrm>
            <a:off x="1223120" y="2913330"/>
            <a:ext cx="7920880" cy="1384995"/>
          </a:xfrm>
          <a:prstGeom prst="rect">
            <a:avLst/>
          </a:prstGeom>
        </p:spPr>
        <p:txBody>
          <a:bodyPr wrap="square" anchor="ctr">
            <a:spAutoFit/>
          </a:bodyPr>
          <a:lstStyle/>
          <a:p>
            <a:pPr algn="ctr">
              <a:spcBef>
                <a:spcPct val="0"/>
              </a:spcBef>
            </a:pPr>
            <a:r>
              <a:rPr lang="cs-CZ" sz="3200" b="1" dirty="0">
                <a:solidFill>
                  <a:schemeClr val="bg1">
                    <a:lumMod val="50000"/>
                  </a:schemeClr>
                </a:solidFill>
              </a:rPr>
              <a:t>Osvojování v </a:t>
            </a:r>
            <a:r>
              <a:rPr lang="cs-CZ" sz="3200" b="1" dirty="0" smtClean="0">
                <a:solidFill>
                  <a:schemeClr val="bg1">
                    <a:lumMod val="50000"/>
                  </a:schemeClr>
                </a:solidFill>
              </a:rPr>
              <a:t>Anglii</a:t>
            </a:r>
            <a:endParaRPr lang="cs-CZ" sz="3200" b="1" dirty="0">
              <a:solidFill>
                <a:schemeClr val="bg1">
                  <a:lumMod val="50000"/>
                </a:schemeClr>
              </a:solidFill>
            </a:endParaRPr>
          </a:p>
          <a:p>
            <a:pPr algn="ctr">
              <a:spcBef>
                <a:spcPct val="0"/>
              </a:spcBef>
            </a:pPr>
            <a:endParaRPr lang="cs-CZ" sz="3200" b="1" dirty="0">
              <a:solidFill>
                <a:schemeClr val="bg1">
                  <a:lumMod val="50000"/>
                </a:schemeClr>
              </a:solidFill>
              <a:latin typeface="+mj-lt"/>
              <a:ea typeface="+mj-ea"/>
              <a:cs typeface="+mj-cs"/>
            </a:endParaRPr>
          </a:p>
          <a:p>
            <a:pPr algn="ctr">
              <a:spcBef>
                <a:spcPct val="0"/>
              </a:spcBef>
            </a:pPr>
            <a:r>
              <a:rPr lang="cs-CZ" sz="2000" b="1" dirty="0" smtClean="0">
                <a:solidFill>
                  <a:schemeClr val="bg1">
                    <a:lumMod val="50000"/>
                  </a:schemeClr>
                </a:solidFill>
                <a:latin typeface="+mj-lt"/>
                <a:ea typeface="+mj-ea"/>
                <a:cs typeface="+mj-cs"/>
              </a:rPr>
              <a:t>8. 12. 2017</a:t>
            </a:r>
            <a:endParaRPr lang="cs-CZ" dirty="0">
              <a:ln w="3175">
                <a:solidFill>
                  <a:schemeClr val="tx1"/>
                </a:solidFill>
              </a:ln>
              <a:solidFill>
                <a:srgbClr val="F47710"/>
              </a:solidFill>
            </a:endParaRPr>
          </a:p>
        </p:txBody>
      </p:sp>
      <p:sp>
        <p:nvSpPr>
          <p:cNvPr id="9" name="Zástupný symbol pro zápatí 8"/>
          <p:cNvSpPr>
            <a:spLocks noGrp="1"/>
          </p:cNvSpPr>
          <p:nvPr>
            <p:ph type="ftr" sz="quarter" idx="11"/>
          </p:nvPr>
        </p:nvSpPr>
        <p:spPr>
          <a:xfrm>
            <a:off x="3851920" y="6093296"/>
            <a:ext cx="2895600" cy="476250"/>
          </a:xfrm>
        </p:spPr>
        <p:txBody>
          <a:bodyPr/>
          <a:lstStyle/>
          <a:p>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Tree>
    <p:extLst>
      <p:ext uri="{BB962C8B-B14F-4D97-AF65-F5344CB8AC3E}">
        <p14:creationId xmlns:p14="http://schemas.microsoft.com/office/powerpoint/2010/main" val="6247738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82296" indent="0">
              <a:buClr>
                <a:srgbClr val="F58223"/>
              </a:buClr>
              <a:buNone/>
            </a:pPr>
            <a:endParaRPr lang="cs-CZ" b="1" dirty="0" smtClean="0">
              <a:solidFill>
                <a:schemeClr val="bg1">
                  <a:lumMod val="50000"/>
                </a:schemeClr>
              </a:solidFill>
              <a:latin typeface="+mj-lt"/>
              <a:ea typeface="+mj-ea"/>
              <a:cs typeface="+mj-cs"/>
            </a:endParaRPr>
          </a:p>
          <a:p>
            <a:pPr marL="82296" indent="0">
              <a:buClr>
                <a:srgbClr val="F58223"/>
              </a:buClr>
              <a:buNone/>
            </a:pPr>
            <a:endParaRPr lang="cs-CZ" b="1" dirty="0">
              <a:solidFill>
                <a:schemeClr val="bg1">
                  <a:lumMod val="50000"/>
                </a:schemeClr>
              </a:solidFill>
              <a:latin typeface="+mj-lt"/>
              <a:ea typeface="+mj-ea"/>
              <a:cs typeface="+mj-cs"/>
            </a:endParaRPr>
          </a:p>
          <a:p>
            <a:pPr marL="82296" indent="0" algn="ctr">
              <a:buClr>
                <a:srgbClr val="F58223"/>
              </a:buClr>
              <a:buNone/>
            </a:pPr>
            <a:r>
              <a:rPr lang="cs-CZ" b="1" dirty="0" smtClean="0">
                <a:solidFill>
                  <a:schemeClr val="bg1">
                    <a:lumMod val="50000"/>
                  </a:schemeClr>
                </a:solidFill>
                <a:latin typeface="+mj-lt"/>
                <a:ea typeface="+mj-ea"/>
                <a:cs typeface="+mj-cs"/>
              </a:rPr>
              <a:t>DĚKUJEME </a:t>
            </a:r>
            <a:r>
              <a:rPr lang="cs-CZ" b="1" dirty="0">
                <a:solidFill>
                  <a:schemeClr val="bg1">
                    <a:lumMod val="50000"/>
                  </a:schemeClr>
                </a:solidFill>
                <a:latin typeface="+mj-lt"/>
                <a:ea typeface="+mj-ea"/>
                <a:cs typeface="+mj-cs"/>
              </a:rPr>
              <a:t>ZA POZORNOST</a:t>
            </a:r>
          </a:p>
        </p:txBody>
      </p:sp>
      <p:sp>
        <p:nvSpPr>
          <p:cNvPr id="4" name="Zástupný symbol pro zápatí 3"/>
          <p:cNvSpPr>
            <a:spLocks noGrp="1"/>
          </p:cNvSpPr>
          <p:nvPr>
            <p:ph type="ftr" sz="quarter" idx="11"/>
          </p:nvPr>
        </p:nvSpPr>
        <p:spPr>
          <a:xfrm>
            <a:off x="3707904" y="6093296"/>
            <a:ext cx="2895600" cy="476250"/>
          </a:xfrm>
        </p:spPr>
        <p:txBody>
          <a:bodyPr/>
          <a:lstStyle/>
          <a:p>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
        <p:nvSpPr>
          <p:cNvPr id="5" name="Zástupný symbol pro číslo snímku 4"/>
          <p:cNvSpPr>
            <a:spLocks noGrp="1"/>
          </p:cNvSpPr>
          <p:nvPr>
            <p:ph type="sldNum" sz="quarter" idx="12"/>
          </p:nvPr>
        </p:nvSpPr>
        <p:spPr/>
        <p:txBody>
          <a:bodyPr/>
          <a:lstStyle/>
          <a:p>
            <a:fld id="{C957D487-503E-450F-B508-8162B3D1E6ED}" type="slidenum">
              <a:rPr lang="cs-CZ" smtClean="0"/>
              <a:t>10</a:t>
            </a:fld>
            <a:endParaRPr lang="cs-CZ"/>
          </a:p>
        </p:txBody>
      </p:sp>
    </p:spTree>
    <p:extLst>
      <p:ext uri="{BB962C8B-B14F-4D97-AF65-F5344CB8AC3E}">
        <p14:creationId xmlns:p14="http://schemas.microsoft.com/office/powerpoint/2010/main" val="19719562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638"/>
            <a:ext cx="7498080" cy="850106"/>
          </a:xfrm>
        </p:spPr>
        <p:txBody>
          <a:bodyPr>
            <a:normAutofit/>
          </a:bodyPr>
          <a:lstStyle/>
          <a:p>
            <a:pPr algn="ctr"/>
            <a:r>
              <a:rPr lang="cs-CZ" sz="2800" b="1" dirty="0" smtClean="0">
                <a:solidFill>
                  <a:schemeClr val="bg1">
                    <a:lumMod val="50000"/>
                  </a:schemeClr>
                </a:solidFill>
                <a:effectLst/>
              </a:rPr>
              <a:t>Čím je systém osvojení v Anglii zajímavý?</a:t>
            </a:r>
            <a:endParaRPr lang="cs-CZ" sz="2800" b="1" dirty="0">
              <a:solidFill>
                <a:schemeClr val="bg1">
                  <a:lumMod val="50000"/>
                </a:schemeClr>
              </a:solidFill>
              <a:effectLst/>
            </a:endParaRPr>
          </a:p>
        </p:txBody>
      </p:sp>
      <p:sp>
        <p:nvSpPr>
          <p:cNvPr id="3" name="Zástupný symbol pro obsah 2"/>
          <p:cNvSpPr>
            <a:spLocks noGrp="1"/>
          </p:cNvSpPr>
          <p:nvPr>
            <p:ph idx="1"/>
          </p:nvPr>
        </p:nvSpPr>
        <p:spPr/>
        <p:txBody>
          <a:bodyPr/>
          <a:lstStyle/>
          <a:p>
            <a:pPr marL="82296" indent="0">
              <a:buClr>
                <a:srgbClr val="F58223"/>
              </a:buClr>
              <a:buNone/>
            </a:pPr>
            <a:r>
              <a:rPr lang="cs-CZ" sz="2400" dirty="0" smtClean="0"/>
              <a:t>Pojetí adopce jako jednoho z nástrojů k zajištění trvalého umístění dítěte ve stabilním a bezpečném rodinném zázemí</a:t>
            </a:r>
          </a:p>
          <a:p>
            <a:pPr marL="82296" indent="0">
              <a:buClr>
                <a:srgbClr val="F58223"/>
              </a:buClr>
              <a:buNone/>
            </a:pPr>
            <a:endParaRPr lang="cs-CZ" sz="2400" dirty="0" smtClean="0"/>
          </a:p>
          <a:p>
            <a:pPr lvl="1">
              <a:buClr>
                <a:srgbClr val="F58223"/>
              </a:buClr>
            </a:pPr>
            <a:r>
              <a:rPr lang="cs-CZ" sz="2000" dirty="0" smtClean="0"/>
              <a:t>přístup</a:t>
            </a:r>
            <a:r>
              <a:rPr lang="en-GB" sz="2000" dirty="0" smtClean="0"/>
              <a:t> </a:t>
            </a:r>
            <a:r>
              <a:rPr lang="cs-CZ" sz="2000" dirty="0" smtClean="0"/>
              <a:t>zaměřený</a:t>
            </a:r>
            <a:r>
              <a:rPr lang="en-GB" sz="2000" dirty="0" smtClean="0"/>
              <a:t> </a:t>
            </a:r>
            <a:r>
              <a:rPr lang="cs-CZ" sz="2000" dirty="0" smtClean="0"/>
              <a:t>na </a:t>
            </a:r>
            <a:r>
              <a:rPr lang="cs-CZ" sz="2000" b="1" dirty="0" smtClean="0"/>
              <a:t>potřeby dítěte</a:t>
            </a:r>
            <a:endParaRPr lang="en-GB" sz="2000" b="1" dirty="0" smtClean="0"/>
          </a:p>
          <a:p>
            <a:pPr lvl="1">
              <a:buClr>
                <a:srgbClr val="F58223"/>
              </a:buClr>
            </a:pPr>
            <a:r>
              <a:rPr lang="cs-CZ" sz="2000" dirty="0"/>
              <a:t>a</a:t>
            </a:r>
            <a:r>
              <a:rPr lang="cs-CZ" sz="2000" dirty="0" smtClean="0"/>
              <a:t>dopce jako jeden z nástrojů </a:t>
            </a:r>
            <a:r>
              <a:rPr lang="cs-CZ" sz="2000" b="1" dirty="0" smtClean="0"/>
              <a:t>sociální práce </a:t>
            </a:r>
            <a:r>
              <a:rPr lang="cs-CZ" sz="2000" dirty="0" smtClean="0"/>
              <a:t>a sociálně právní ochrany dětí</a:t>
            </a:r>
          </a:p>
          <a:p>
            <a:pPr lvl="1">
              <a:buClr>
                <a:srgbClr val="F58223"/>
              </a:buClr>
            </a:pPr>
            <a:r>
              <a:rPr lang="cs-CZ" sz="2000" dirty="0" smtClean="0"/>
              <a:t>rozšíření </a:t>
            </a:r>
            <a:r>
              <a:rPr lang="cs-CZ" sz="2000" b="1" dirty="0" smtClean="0"/>
              <a:t>hranic</a:t>
            </a:r>
            <a:r>
              <a:rPr lang="cs-CZ" sz="2000" dirty="0" smtClean="0"/>
              <a:t> pojetí osvojení</a:t>
            </a:r>
          </a:p>
          <a:p>
            <a:pPr lvl="1">
              <a:buClr>
                <a:srgbClr val="F58223"/>
              </a:buClr>
            </a:pPr>
            <a:r>
              <a:rPr lang="cs-CZ" sz="2000" dirty="0" smtClean="0"/>
              <a:t>osvojení jako </a:t>
            </a:r>
            <a:r>
              <a:rPr lang="cs-CZ" sz="2000" b="1" dirty="0" smtClean="0"/>
              <a:t>celoživotní</a:t>
            </a:r>
            <a:r>
              <a:rPr lang="cs-CZ" sz="2000" dirty="0" smtClean="0"/>
              <a:t> </a:t>
            </a:r>
            <a:r>
              <a:rPr lang="en-GB" sz="2000" dirty="0" err="1" smtClean="0"/>
              <a:t>cesta</a:t>
            </a:r>
            <a:endParaRPr lang="en-GB" sz="2000" dirty="0" smtClean="0"/>
          </a:p>
          <a:p>
            <a:pPr lvl="1">
              <a:buClr>
                <a:srgbClr val="F58223"/>
              </a:buClr>
            </a:pPr>
            <a:endParaRPr lang="cs-CZ" dirty="0"/>
          </a:p>
        </p:txBody>
      </p:sp>
      <p:sp>
        <p:nvSpPr>
          <p:cNvPr id="4" name="Zástupný symbol pro zápatí 3"/>
          <p:cNvSpPr>
            <a:spLocks noGrp="1"/>
          </p:cNvSpPr>
          <p:nvPr>
            <p:ph type="ftr" sz="quarter" idx="11"/>
          </p:nvPr>
        </p:nvSpPr>
        <p:spPr>
          <a:xfrm>
            <a:off x="3707904" y="6165304"/>
            <a:ext cx="2895600" cy="476250"/>
          </a:xfrm>
          <a:noFill/>
          <a:ln>
            <a:noFill/>
          </a:ln>
        </p:spPr>
        <p:txBody>
          <a:bodyPr/>
          <a:lstStyle/>
          <a:p>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
        <p:nvSpPr>
          <p:cNvPr id="5" name="Zástupný symbol pro číslo snímku 4"/>
          <p:cNvSpPr>
            <a:spLocks noGrp="1"/>
          </p:cNvSpPr>
          <p:nvPr>
            <p:ph type="sldNum" sz="quarter" idx="12"/>
          </p:nvPr>
        </p:nvSpPr>
        <p:spPr/>
        <p:txBody>
          <a:bodyPr/>
          <a:lstStyle/>
          <a:p>
            <a:fld id="{C957D487-503E-450F-B508-8162B3D1E6ED}" type="slidenum">
              <a:rPr lang="cs-CZ" smtClean="0"/>
              <a:t>2</a:t>
            </a:fld>
            <a:endParaRPr lang="cs-CZ"/>
          </a:p>
        </p:txBody>
      </p:sp>
    </p:spTree>
    <p:extLst>
      <p:ext uri="{BB962C8B-B14F-4D97-AF65-F5344CB8AC3E}">
        <p14:creationId xmlns:p14="http://schemas.microsoft.com/office/powerpoint/2010/main" val="21492277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800" b="1" dirty="0" smtClean="0">
                <a:solidFill>
                  <a:schemeClr val="bg1">
                    <a:lumMod val="50000"/>
                  </a:schemeClr>
                </a:solidFill>
                <a:effectLst/>
              </a:rPr>
              <a:t>Proměny osvojení</a:t>
            </a:r>
            <a:endParaRPr lang="cs-CZ" sz="2800" b="1" dirty="0">
              <a:solidFill>
                <a:schemeClr val="bg1">
                  <a:lumMod val="50000"/>
                </a:schemeClr>
              </a:solidFill>
              <a:effectLst/>
            </a:endParaRPr>
          </a:p>
        </p:txBody>
      </p:sp>
      <p:sp>
        <p:nvSpPr>
          <p:cNvPr id="3" name="Zástupný symbol pro obsah 2"/>
          <p:cNvSpPr>
            <a:spLocks noGrp="1"/>
          </p:cNvSpPr>
          <p:nvPr>
            <p:ph sz="half" idx="1"/>
          </p:nvPr>
        </p:nvSpPr>
        <p:spPr>
          <a:xfrm>
            <a:off x="3923928" y="1417320"/>
            <a:ext cx="4824536" cy="4770120"/>
          </a:xfrm>
        </p:spPr>
        <p:txBody>
          <a:bodyPr>
            <a:normAutofit fontScale="85000" lnSpcReduction="10000"/>
          </a:bodyPr>
          <a:lstStyle/>
          <a:p>
            <a:pPr marL="82296" indent="0">
              <a:buNone/>
            </a:pPr>
            <a:r>
              <a:rPr lang="cs-CZ" sz="2400" dirty="0" smtClean="0"/>
              <a:t>Přitom ještě v</a:t>
            </a:r>
            <a:r>
              <a:rPr lang="en-GB" sz="2400" dirty="0" smtClean="0"/>
              <a:t> </a:t>
            </a:r>
            <a:r>
              <a:rPr lang="en-GB" sz="2400" dirty="0"/>
              <a:t>70. </a:t>
            </a:r>
            <a:r>
              <a:rPr lang="en-GB" sz="2400" dirty="0" err="1"/>
              <a:t>letech</a:t>
            </a:r>
            <a:r>
              <a:rPr lang="en-GB" sz="2400" dirty="0"/>
              <a:t> </a:t>
            </a:r>
            <a:r>
              <a:rPr lang="en-GB" sz="2400" dirty="0" err="1" smtClean="0"/>
              <a:t>byl</a:t>
            </a:r>
            <a:r>
              <a:rPr lang="cs-CZ" sz="2400" dirty="0" smtClean="0"/>
              <a:t>y adopce v Anglii </a:t>
            </a:r>
            <a:r>
              <a:rPr lang="en-GB" sz="2400" dirty="0" smtClean="0"/>
              <a:t>“</a:t>
            </a:r>
            <a:r>
              <a:rPr lang="en-GB" sz="2400" dirty="0" err="1" smtClean="0"/>
              <a:t>klasick</a:t>
            </a:r>
            <a:r>
              <a:rPr lang="cs-CZ" sz="2400" dirty="0" smtClean="0"/>
              <a:t>é</a:t>
            </a:r>
            <a:r>
              <a:rPr lang="en-GB" sz="2400" dirty="0" smtClean="0"/>
              <a:t>”</a:t>
            </a:r>
            <a:endParaRPr lang="cs-CZ" sz="2400" dirty="0" smtClean="0"/>
          </a:p>
          <a:p>
            <a:pPr marL="82296" indent="0">
              <a:buNone/>
            </a:pPr>
            <a:endParaRPr lang="cs-CZ" sz="2400" dirty="0" smtClean="0"/>
          </a:p>
          <a:p>
            <a:pPr lvl="1"/>
            <a:r>
              <a:rPr lang="cs-CZ" sz="2000" dirty="0" smtClean="0"/>
              <a:t>převažují </a:t>
            </a:r>
            <a:r>
              <a:rPr lang="cs-CZ" sz="2000" dirty="0"/>
              <a:t>adopce </a:t>
            </a:r>
            <a:r>
              <a:rPr lang="cs-CZ" sz="2000" b="1" dirty="0"/>
              <a:t>dětí</a:t>
            </a:r>
            <a:r>
              <a:rPr lang="cs-CZ" sz="2000" dirty="0"/>
              <a:t> </a:t>
            </a:r>
            <a:r>
              <a:rPr lang="cs-CZ" sz="2000" b="1" dirty="0"/>
              <a:t>umístěných k adopci </a:t>
            </a:r>
            <a:r>
              <a:rPr lang="cs-CZ" sz="2000" dirty="0"/>
              <a:t>původní rodinou - svobodnými matkami nebo chudými </a:t>
            </a:r>
            <a:r>
              <a:rPr lang="cs-CZ" sz="2000" dirty="0" smtClean="0"/>
              <a:t>rodiči</a:t>
            </a:r>
          </a:p>
          <a:p>
            <a:pPr lvl="1"/>
            <a:r>
              <a:rPr lang="cs-CZ" sz="2000" dirty="0" smtClean="0"/>
              <a:t>adopční agentury – hledají </a:t>
            </a:r>
            <a:r>
              <a:rPr lang="cs-CZ" sz="2000" dirty="0"/>
              <a:t>vhodné</a:t>
            </a:r>
            <a:r>
              <a:rPr lang="cs-CZ" sz="2000" b="1" dirty="0"/>
              <a:t> „děti pro rodiče</a:t>
            </a:r>
            <a:r>
              <a:rPr lang="cs-CZ" sz="2000" b="1" dirty="0" smtClean="0"/>
              <a:t>“</a:t>
            </a:r>
            <a:endParaRPr lang="cs-CZ" sz="2000" dirty="0"/>
          </a:p>
          <a:p>
            <a:pPr lvl="1"/>
            <a:r>
              <a:rPr lang="cs-CZ" sz="2000" b="1" dirty="0"/>
              <a:t>úzké pojetí adopce </a:t>
            </a:r>
          </a:p>
          <a:p>
            <a:pPr lvl="2"/>
            <a:r>
              <a:rPr lang="cs-CZ" sz="2000" dirty="0"/>
              <a:t>n</a:t>
            </a:r>
            <a:r>
              <a:rPr lang="cs-CZ" sz="2000" dirty="0" smtClean="0"/>
              <a:t>ejmladší děti bez postižení</a:t>
            </a:r>
            <a:endParaRPr lang="en-GB" sz="2000" dirty="0" smtClean="0"/>
          </a:p>
          <a:p>
            <a:pPr lvl="2"/>
            <a:r>
              <a:rPr lang="cs-CZ" sz="2000" dirty="0" smtClean="0"/>
              <a:t>příležitost mladých</a:t>
            </a:r>
            <a:r>
              <a:rPr lang="en-GB" sz="2000" dirty="0" smtClean="0"/>
              <a:t>, </a:t>
            </a:r>
            <a:r>
              <a:rPr lang="cs-CZ" dirty="0" smtClean="0"/>
              <a:t>etnicky majoritních, ekonomicky a sociálně dobře situovaných bezdětných heterosexuálních manželských párů</a:t>
            </a:r>
            <a:r>
              <a:rPr lang="en-GB" dirty="0" smtClean="0"/>
              <a:t>, </a:t>
            </a:r>
            <a:r>
              <a:rPr lang="cs-CZ" dirty="0" smtClean="0"/>
              <a:t>získat </a:t>
            </a:r>
            <a:r>
              <a:rPr lang="cs-CZ" dirty="0"/>
              <a:t>vlastní </a:t>
            </a:r>
            <a:r>
              <a:rPr lang="cs-CZ" dirty="0" smtClean="0"/>
              <a:t>děti</a:t>
            </a:r>
            <a:endParaRPr lang="en-GB" sz="2000" dirty="0" smtClean="0"/>
          </a:p>
          <a:p>
            <a:pPr lvl="2"/>
            <a:r>
              <a:rPr lang="cs-CZ" sz="2000" dirty="0" smtClean="0"/>
              <a:t>jednorázový </a:t>
            </a:r>
            <a:r>
              <a:rPr lang="cs-CZ" sz="2000" dirty="0"/>
              <a:t>právní </a:t>
            </a:r>
            <a:r>
              <a:rPr lang="cs-CZ" sz="2000" dirty="0" smtClean="0"/>
              <a:t>akt, který </a:t>
            </a:r>
            <a:r>
              <a:rPr lang="en-GB" sz="2000" dirty="0" err="1"/>
              <a:t>tvo</a:t>
            </a:r>
            <a:r>
              <a:rPr lang="cs-CZ" sz="2000" dirty="0"/>
              <a:t>ří</a:t>
            </a:r>
            <a:r>
              <a:rPr lang="en-GB" sz="2000" dirty="0"/>
              <a:t> </a:t>
            </a:r>
            <a:r>
              <a:rPr lang="en-GB" sz="2000" dirty="0" smtClean="0"/>
              <a:t>b</a:t>
            </a:r>
            <a:r>
              <a:rPr lang="cs-CZ" sz="2000" dirty="0" err="1"/>
              <a:t>ěž</a:t>
            </a:r>
            <a:r>
              <a:rPr lang="en-GB" sz="2000" dirty="0" err="1"/>
              <a:t>nou</a:t>
            </a:r>
            <a:r>
              <a:rPr lang="en-GB" sz="2000" dirty="0"/>
              <a:t> </a:t>
            </a:r>
            <a:r>
              <a:rPr lang="en-GB" sz="2000" dirty="0" err="1"/>
              <a:t>rodinu</a:t>
            </a:r>
            <a:endParaRPr lang="cs-CZ" sz="2000" dirty="0"/>
          </a:p>
          <a:p>
            <a:pPr lvl="1"/>
            <a:r>
              <a:rPr lang="cs-CZ" sz="2000" dirty="0"/>
              <a:t>adopce je opředená </a:t>
            </a:r>
            <a:r>
              <a:rPr lang="cs-CZ" sz="2000" b="1" dirty="0"/>
              <a:t>tajemstvím</a:t>
            </a:r>
          </a:p>
          <a:p>
            <a:pPr lvl="1">
              <a:buClr>
                <a:srgbClr val="F58223"/>
              </a:buClr>
            </a:pPr>
            <a:endParaRPr lang="en-GB" sz="2400" dirty="0" smtClean="0"/>
          </a:p>
          <a:p>
            <a:pPr lvl="1">
              <a:buClr>
                <a:srgbClr val="F58223"/>
              </a:buClr>
            </a:pPr>
            <a:endParaRPr lang="cs-CZ" dirty="0"/>
          </a:p>
        </p:txBody>
      </p:sp>
      <p:pic>
        <p:nvPicPr>
          <p:cNvPr id="7" name="Zástupný symbol pro obsah 6"/>
          <p:cNvPicPr>
            <a:picLocks noGrp="1" noChangeAspect="1"/>
          </p:cNvPicPr>
          <p:nvPr>
            <p:ph sz="half" idx="2"/>
          </p:nvPr>
        </p:nvPicPr>
        <p:blipFill rotWithShape="1">
          <a:blip r:embed="rId3">
            <a:extLst>
              <a:ext uri="{28A0092B-C50C-407E-A947-70E740481C1C}">
                <a14:useLocalDpi xmlns:a14="http://schemas.microsoft.com/office/drawing/2010/main" val="0"/>
              </a:ext>
            </a:extLst>
          </a:blip>
          <a:srcRect l="7288" r="47265" b="4918"/>
          <a:stretch/>
        </p:blipFill>
        <p:spPr>
          <a:xfrm>
            <a:off x="1259632" y="1417320"/>
            <a:ext cx="2664296" cy="4770120"/>
          </a:xfrm>
        </p:spPr>
      </p:pic>
      <p:sp>
        <p:nvSpPr>
          <p:cNvPr id="4" name="Zástupný symbol pro zápatí 3"/>
          <p:cNvSpPr>
            <a:spLocks noGrp="1"/>
          </p:cNvSpPr>
          <p:nvPr>
            <p:ph type="ftr" sz="quarter" idx="11"/>
          </p:nvPr>
        </p:nvSpPr>
        <p:spPr>
          <a:xfrm>
            <a:off x="3275856" y="6305550"/>
            <a:ext cx="2895600" cy="476250"/>
          </a:xfrm>
        </p:spPr>
        <p:txBody>
          <a:bodyPr/>
          <a:lstStyle/>
          <a:p>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
        <p:nvSpPr>
          <p:cNvPr id="5" name="Zástupný symbol pro číslo snímku 4"/>
          <p:cNvSpPr>
            <a:spLocks noGrp="1"/>
          </p:cNvSpPr>
          <p:nvPr>
            <p:ph type="sldNum" sz="quarter" idx="12"/>
          </p:nvPr>
        </p:nvSpPr>
        <p:spPr/>
        <p:txBody>
          <a:bodyPr/>
          <a:lstStyle/>
          <a:p>
            <a:fld id="{C957D487-503E-450F-B508-8162B3D1E6ED}" type="slidenum">
              <a:rPr lang="cs-CZ" smtClean="0"/>
              <a:t>3</a:t>
            </a:fld>
            <a:endParaRPr lang="cs-CZ"/>
          </a:p>
        </p:txBody>
      </p:sp>
    </p:spTree>
    <p:extLst>
      <p:ext uri="{BB962C8B-B14F-4D97-AF65-F5344CB8AC3E}">
        <p14:creationId xmlns:p14="http://schemas.microsoft.com/office/powerpoint/2010/main" val="4016016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778416"/>
          </a:xfrm>
        </p:spPr>
        <p:txBody>
          <a:bodyPr>
            <a:normAutofit/>
          </a:bodyPr>
          <a:lstStyle/>
          <a:p>
            <a:pPr algn="ctr"/>
            <a:r>
              <a:rPr lang="cs-CZ" sz="2800" b="1" dirty="0" smtClean="0">
                <a:solidFill>
                  <a:schemeClr val="bg1">
                    <a:lumMod val="50000"/>
                  </a:schemeClr>
                </a:solidFill>
                <a:effectLst/>
              </a:rPr>
              <a:t>Dnes:  „adopce z péče“</a:t>
            </a:r>
            <a:endParaRPr lang="en-GB" sz="2800" dirty="0"/>
          </a:p>
        </p:txBody>
      </p:sp>
      <p:sp>
        <p:nvSpPr>
          <p:cNvPr id="4" name="Content Placeholder 3"/>
          <p:cNvSpPr>
            <a:spLocks noGrp="1"/>
          </p:cNvSpPr>
          <p:nvPr>
            <p:ph sz="half" idx="2"/>
          </p:nvPr>
        </p:nvSpPr>
        <p:spPr>
          <a:xfrm>
            <a:off x="4788024" y="1484784"/>
            <a:ext cx="4145664" cy="4968552"/>
          </a:xfrm>
        </p:spPr>
        <p:txBody>
          <a:bodyPr>
            <a:normAutofit/>
          </a:bodyPr>
          <a:lstStyle/>
          <a:p>
            <a:r>
              <a:rPr lang="cs-CZ" sz="1800" dirty="0" smtClean="0"/>
              <a:t>přes </a:t>
            </a:r>
            <a:r>
              <a:rPr lang="cs-CZ" sz="1800" dirty="0"/>
              <a:t>90 % adoptovaných dětí se do adopce dostává </a:t>
            </a:r>
            <a:r>
              <a:rPr lang="cs-CZ" sz="1800" dirty="0" smtClean="0"/>
              <a:t>po jejich umístění mimo rodinu </a:t>
            </a:r>
          </a:p>
          <a:p>
            <a:r>
              <a:rPr lang="cs-CZ" sz="1800" dirty="0" smtClean="0"/>
              <a:t>rodiče </a:t>
            </a:r>
            <a:r>
              <a:rPr lang="cs-CZ" sz="1800" dirty="0"/>
              <a:t>sami „umístí“ k </a:t>
            </a:r>
            <a:r>
              <a:rPr lang="cs-CZ" sz="1800" dirty="0" smtClean="0"/>
              <a:t>adopci</a:t>
            </a:r>
            <a:r>
              <a:rPr lang="en-GB" sz="1800" dirty="0" smtClean="0"/>
              <a:t> </a:t>
            </a:r>
            <a:r>
              <a:rPr lang="cs-CZ" sz="1800" dirty="0" smtClean="0"/>
              <a:t>méně </a:t>
            </a:r>
            <a:r>
              <a:rPr lang="cs-CZ" sz="1800" dirty="0"/>
              <a:t>než 10 </a:t>
            </a:r>
            <a:r>
              <a:rPr lang="cs-CZ" sz="1800" dirty="0" smtClean="0"/>
              <a:t>%</a:t>
            </a:r>
            <a:endParaRPr lang="en-GB" sz="1800" dirty="0" smtClean="0"/>
          </a:p>
          <a:p>
            <a:r>
              <a:rPr lang="cs-CZ" sz="1800" dirty="0" smtClean="0"/>
              <a:t>z</a:t>
            </a:r>
            <a:r>
              <a:rPr lang="en-GB" sz="1800" dirty="0" smtClean="0"/>
              <a:t> </a:t>
            </a:r>
            <a:r>
              <a:rPr lang="cs-CZ" sz="1800" dirty="0" smtClean="0"/>
              <a:t>péč</a:t>
            </a:r>
            <a:r>
              <a:rPr lang="en-GB" sz="1800" dirty="0" smtClean="0"/>
              <a:t>e </a:t>
            </a:r>
            <a:r>
              <a:rPr lang="cs-CZ" sz="1800" dirty="0" smtClean="0"/>
              <a:t>odejde pomocí adopcí jen </a:t>
            </a:r>
            <a:r>
              <a:rPr lang="cs-CZ" sz="1800" dirty="0"/>
              <a:t>pro </a:t>
            </a:r>
            <a:r>
              <a:rPr lang="cs-CZ" sz="1800" dirty="0" smtClean="0"/>
              <a:t>relativně malá </a:t>
            </a:r>
            <a:r>
              <a:rPr lang="cs-CZ" sz="1800" dirty="0"/>
              <a:t>část dětí </a:t>
            </a:r>
            <a:r>
              <a:rPr lang="en-GB" sz="1800" dirty="0" smtClean="0"/>
              <a:t>- </a:t>
            </a:r>
            <a:r>
              <a:rPr lang="cs-CZ" sz="1800" dirty="0"/>
              <a:t>necelých 8 % </a:t>
            </a:r>
            <a:r>
              <a:rPr lang="en-GB" sz="1800" dirty="0" smtClean="0"/>
              <a:t>v</a:t>
            </a:r>
            <a:r>
              <a:rPr lang="cs-CZ" sz="1800" dirty="0" smtClean="0"/>
              <a:t> </a:t>
            </a:r>
            <a:r>
              <a:rPr lang="cs-CZ" sz="1800" dirty="0"/>
              <a:t>roce </a:t>
            </a:r>
            <a:r>
              <a:rPr lang="cs-CZ" sz="1800" dirty="0" smtClean="0"/>
              <a:t>2015 (nejvíce dětí v pěstounské péči = 78%) </a:t>
            </a:r>
            <a:endParaRPr lang="en-GB" sz="1800" dirty="0" smtClean="0"/>
          </a:p>
          <a:p>
            <a:r>
              <a:rPr lang="cs-CZ" sz="1800" dirty="0" smtClean="0"/>
              <a:t>Anglie </a:t>
            </a:r>
            <a:r>
              <a:rPr lang="cs-CZ" sz="1800" dirty="0"/>
              <a:t>je v tomto ohledu blíže praxi v USA než zemím kontinentální </a:t>
            </a:r>
            <a:r>
              <a:rPr lang="cs-CZ" sz="1800" dirty="0" smtClean="0"/>
              <a:t>Evropy</a:t>
            </a:r>
            <a:endParaRPr lang="en-GB" sz="1800" dirty="0" smtClean="0"/>
          </a:p>
          <a:p>
            <a:r>
              <a:rPr lang="cs-CZ" sz="1800" dirty="0" smtClean="0"/>
              <a:t>stát </a:t>
            </a:r>
            <a:r>
              <a:rPr lang="en-GB" sz="1800" dirty="0" smtClean="0"/>
              <a:t>je </a:t>
            </a:r>
            <a:r>
              <a:rPr lang="cs-CZ" sz="1800" dirty="0" smtClean="0"/>
              <a:t>ochotný </a:t>
            </a:r>
            <a:r>
              <a:rPr lang="cs-CZ" sz="1800" dirty="0"/>
              <a:t>umisťovat děti do trvalé náhradní péče a z ní pak k adopci i přes nesouhlas biologických rodičů. </a:t>
            </a:r>
          </a:p>
        </p:txBody>
      </p:sp>
      <p:sp>
        <p:nvSpPr>
          <p:cNvPr id="5" name="Footer Placeholder 4"/>
          <p:cNvSpPr>
            <a:spLocks noGrp="1"/>
          </p:cNvSpPr>
          <p:nvPr>
            <p:ph type="ftr" sz="quarter" idx="11"/>
          </p:nvPr>
        </p:nvSpPr>
        <p:spPr>
          <a:xfrm>
            <a:off x="3736848" y="6215211"/>
            <a:ext cx="2895600" cy="476250"/>
          </a:xfrm>
        </p:spPr>
        <p:txBody>
          <a:bodyPr/>
          <a:lstStyle/>
          <a:p>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pic>
        <p:nvPicPr>
          <p:cNvPr id="2051" name="Diagram 1"/>
          <p:cNvPicPr>
            <a:picLocks noChangeArrowheads="1"/>
          </p:cNvPicPr>
          <p:nvPr/>
        </p:nvPicPr>
        <p:blipFill>
          <a:blip r:embed="rId3">
            <a:extLst>
              <a:ext uri="{28A0092B-C50C-407E-A947-70E740481C1C}">
                <a14:useLocalDpi xmlns:a14="http://schemas.microsoft.com/office/drawing/2010/main" val="0"/>
              </a:ext>
            </a:extLst>
          </a:blip>
          <a:srcRect l="-7172" r="-56252"/>
          <a:stretch>
            <a:fillRect/>
          </a:stretch>
        </p:blipFill>
        <p:spPr bwMode="auto">
          <a:xfrm>
            <a:off x="1619672" y="2132856"/>
            <a:ext cx="4752528" cy="2376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00749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1435608" y="274320"/>
            <a:ext cx="7498080" cy="818198"/>
          </a:xfrm>
        </p:spPr>
        <p:txBody>
          <a:bodyPr>
            <a:normAutofit/>
          </a:bodyPr>
          <a:lstStyle/>
          <a:p>
            <a:pPr algn="ctr"/>
            <a:r>
              <a:rPr lang="cs-CZ" sz="2800" b="1" dirty="0" smtClean="0">
                <a:solidFill>
                  <a:schemeClr val="bg1">
                    <a:lumMod val="50000"/>
                  </a:schemeClr>
                </a:solidFill>
                <a:effectLst/>
              </a:rPr>
              <a:t>Dnes: osvojení v číslech</a:t>
            </a:r>
            <a:endParaRPr lang="en-GB" sz="2800" dirty="0"/>
          </a:p>
        </p:txBody>
      </p:sp>
      <p:sp>
        <p:nvSpPr>
          <p:cNvPr id="7" name="Content Placeholder 6"/>
          <p:cNvSpPr>
            <a:spLocks noGrp="1"/>
          </p:cNvSpPr>
          <p:nvPr>
            <p:ph sz="half" idx="1"/>
          </p:nvPr>
        </p:nvSpPr>
        <p:spPr>
          <a:xfrm>
            <a:off x="1435608" y="1092518"/>
            <a:ext cx="7240848" cy="5094922"/>
          </a:xfrm>
        </p:spPr>
        <p:txBody>
          <a:bodyPr>
            <a:normAutofit/>
          </a:bodyPr>
          <a:lstStyle/>
          <a:p>
            <a:endParaRPr lang="cs-CZ" dirty="0" smtClean="0"/>
          </a:p>
          <a:p>
            <a:endParaRPr lang="en-GB" dirty="0" smtClean="0"/>
          </a:p>
          <a:p>
            <a:endParaRPr lang="en-GB" dirty="0" smtClean="0"/>
          </a:p>
          <a:p>
            <a:endParaRPr lang="en-GB" dirty="0" smtClean="0"/>
          </a:p>
          <a:p>
            <a:endParaRPr lang="en-GB" dirty="0" smtClean="0"/>
          </a:p>
          <a:p>
            <a:endParaRPr lang="en-GB" dirty="0"/>
          </a:p>
        </p:txBody>
      </p:sp>
      <p:sp>
        <p:nvSpPr>
          <p:cNvPr id="4" name="Footer Placeholder 3"/>
          <p:cNvSpPr>
            <a:spLocks noGrp="1"/>
          </p:cNvSpPr>
          <p:nvPr>
            <p:ph type="ftr" sz="quarter" idx="11"/>
          </p:nvPr>
        </p:nvSpPr>
        <p:spPr>
          <a:xfrm>
            <a:off x="3736848" y="6434411"/>
            <a:ext cx="2895600" cy="360421"/>
          </a:xfrm>
        </p:spPr>
        <p:txBody>
          <a:bodyPr/>
          <a:lstStyle/>
          <a:p>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pic>
        <p:nvPicPr>
          <p:cNvPr id="8" name="Picture 7"/>
          <p:cNvPicPr>
            <a:picLocks noChangeAspect="1"/>
          </p:cNvPicPr>
          <p:nvPr/>
        </p:nvPicPr>
        <p:blipFill rotWithShape="1">
          <a:blip r:embed="rId3"/>
          <a:srcRect l="10625" t="21988" r="9838" b="24787"/>
          <a:stretch/>
        </p:blipFill>
        <p:spPr>
          <a:xfrm>
            <a:off x="1547664" y="4094986"/>
            <a:ext cx="6016712" cy="2092454"/>
          </a:xfrm>
          <a:prstGeom prst="rect">
            <a:avLst/>
          </a:prstGeom>
        </p:spPr>
      </p:pic>
      <p:graphicFrame>
        <p:nvGraphicFramePr>
          <p:cNvPr id="2" name="Tabulka 1"/>
          <p:cNvGraphicFramePr>
            <a:graphicFrameLocks noGrp="1"/>
          </p:cNvGraphicFramePr>
          <p:nvPr>
            <p:extLst>
              <p:ext uri="{D42A27DB-BD31-4B8C-83A1-F6EECF244321}">
                <p14:modId xmlns:p14="http://schemas.microsoft.com/office/powerpoint/2010/main" val="2582749556"/>
              </p:ext>
            </p:extLst>
          </p:nvPr>
        </p:nvGraphicFramePr>
        <p:xfrm>
          <a:off x="1547664" y="1092519"/>
          <a:ext cx="3960440" cy="2768528"/>
        </p:xfrm>
        <a:graphic>
          <a:graphicData uri="http://schemas.openxmlformats.org/drawingml/2006/table">
            <a:tbl>
              <a:tblPr firstRow="1" firstCol="1" bandRow="1">
                <a:tableStyleId>{5C22544A-7EE6-4342-B048-85BDC9FD1C3A}</a:tableStyleId>
              </a:tblPr>
              <a:tblGrid>
                <a:gridCol w="2539847">
                  <a:extLst>
                    <a:ext uri="{9D8B030D-6E8A-4147-A177-3AD203B41FA5}">
                      <a16:colId xmlns="" xmlns:a16="http://schemas.microsoft.com/office/drawing/2014/main" val="4085092363"/>
                    </a:ext>
                  </a:extLst>
                </a:gridCol>
                <a:gridCol w="688772">
                  <a:extLst>
                    <a:ext uri="{9D8B030D-6E8A-4147-A177-3AD203B41FA5}">
                      <a16:colId xmlns="" xmlns:a16="http://schemas.microsoft.com/office/drawing/2014/main" val="3598278267"/>
                    </a:ext>
                  </a:extLst>
                </a:gridCol>
                <a:gridCol w="731821">
                  <a:extLst>
                    <a:ext uri="{9D8B030D-6E8A-4147-A177-3AD203B41FA5}">
                      <a16:colId xmlns="" xmlns:a16="http://schemas.microsoft.com/office/drawing/2014/main" val="2572154834"/>
                    </a:ext>
                  </a:extLst>
                </a:gridCol>
              </a:tblGrid>
              <a:tr h="521501">
                <a:tc>
                  <a:txBody>
                    <a:bodyPr/>
                    <a:lstStyle/>
                    <a:p>
                      <a:pPr lvl="0"/>
                      <a:r>
                        <a:rPr lang="cs-CZ" altLang="cs-CZ" sz="1000" dirty="0" smtClean="0">
                          <a:solidFill>
                            <a:srgbClr val="000000"/>
                          </a:solidFill>
                          <a:latin typeface="Arial" panose="020B0604020202020204" pitchFamily="34" charset="0"/>
                          <a:ea typeface="Times New Roman" panose="02020603050405020304" pitchFamily="18" charset="0"/>
                          <a:cs typeface="Times New Roman" panose="02020603050405020304" pitchFamily="18" charset="0"/>
                        </a:rPr>
                        <a:t>Důvody, které vedly u adoptovaných dětí k umístění do státní péče (za rok 2014–15)</a:t>
                      </a:r>
                      <a:endParaRPr lang="cs-CZ" altLang="cs-CZ" sz="1000" i="1" dirty="0">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l">
                        <a:spcAft>
                          <a:spcPts val="0"/>
                        </a:spcAft>
                      </a:pPr>
                      <a:r>
                        <a:rPr lang="cs-CZ" sz="1000">
                          <a:effectLst/>
                        </a:rPr>
                        <a:t>Počet</a:t>
                      </a:r>
                      <a:endParaRPr lang="cs-CZ" sz="1000">
                        <a:effectLst/>
                        <a:latin typeface="Calibri" panose="020F0502020204030204" pitchFamily="34" charset="0"/>
                      </a:endParaRPr>
                    </a:p>
                  </a:txBody>
                  <a:tcPr marL="68580" marR="68580" marT="0" marB="0" anchor="b"/>
                </a:tc>
                <a:tc>
                  <a:txBody>
                    <a:bodyPr/>
                    <a:lstStyle/>
                    <a:p>
                      <a:pPr algn="l">
                        <a:spcAft>
                          <a:spcPts val="0"/>
                        </a:spcAft>
                      </a:pPr>
                      <a:r>
                        <a:rPr lang="cs-CZ" sz="1000">
                          <a:effectLst/>
                        </a:rPr>
                        <a:t>Procenta</a:t>
                      </a:r>
                      <a:endParaRPr lang="cs-CZ" sz="1000">
                        <a:effectLst/>
                        <a:latin typeface="Calibri" panose="020F0502020204030204" pitchFamily="34" charset="0"/>
                      </a:endParaRPr>
                    </a:p>
                  </a:txBody>
                  <a:tcPr marL="68580" marR="68580" marT="0" marB="0" anchor="b"/>
                </a:tc>
                <a:extLst>
                  <a:ext uri="{0D108BD9-81ED-4DB2-BD59-A6C34878D82A}">
                    <a16:rowId xmlns="" xmlns:a16="http://schemas.microsoft.com/office/drawing/2014/main" val="2613134353"/>
                  </a:ext>
                </a:extLst>
              </a:tr>
              <a:tr h="373955">
                <a:tc>
                  <a:txBody>
                    <a:bodyPr/>
                    <a:lstStyle/>
                    <a:p>
                      <a:pPr algn="l">
                        <a:spcAft>
                          <a:spcPts val="0"/>
                        </a:spcAft>
                      </a:pPr>
                      <a:r>
                        <a:rPr lang="cs-CZ" sz="1000" dirty="0">
                          <a:effectLst/>
                        </a:rPr>
                        <a:t>Týrání, zneužívání, zanedbávání</a:t>
                      </a:r>
                      <a:endParaRPr lang="cs-CZ" sz="1000" dirty="0">
                        <a:effectLst/>
                        <a:latin typeface="Calibri" panose="020F0502020204030204" pitchFamily="34" charset="0"/>
                      </a:endParaRPr>
                    </a:p>
                  </a:txBody>
                  <a:tcPr marL="68580" marR="68580" marT="0" marB="0" anchor="ctr"/>
                </a:tc>
                <a:tc>
                  <a:txBody>
                    <a:bodyPr/>
                    <a:lstStyle/>
                    <a:p>
                      <a:pPr algn="l">
                        <a:spcAft>
                          <a:spcPts val="0"/>
                        </a:spcAft>
                      </a:pPr>
                      <a:r>
                        <a:rPr lang="cs-CZ" sz="1000">
                          <a:effectLst/>
                        </a:rPr>
                        <a:t>3,780</a:t>
                      </a:r>
                      <a:endParaRPr lang="cs-CZ" sz="1000">
                        <a:effectLst/>
                        <a:latin typeface="Calibri" panose="020F0502020204030204" pitchFamily="34" charset="0"/>
                      </a:endParaRPr>
                    </a:p>
                  </a:txBody>
                  <a:tcPr marL="68580" marR="68580" marT="0" marB="0" anchor="ctr"/>
                </a:tc>
                <a:tc>
                  <a:txBody>
                    <a:bodyPr/>
                    <a:lstStyle/>
                    <a:p>
                      <a:pPr algn="l">
                        <a:spcAft>
                          <a:spcPts val="0"/>
                        </a:spcAft>
                      </a:pPr>
                      <a:r>
                        <a:rPr lang="cs-CZ" sz="1000">
                          <a:effectLst/>
                        </a:rPr>
                        <a:t>71 %</a:t>
                      </a:r>
                      <a:endParaRPr lang="cs-CZ" sz="1000">
                        <a:effectLst/>
                        <a:latin typeface="Calibri" panose="020F0502020204030204" pitchFamily="34" charset="0"/>
                      </a:endParaRPr>
                    </a:p>
                  </a:txBody>
                  <a:tcPr marL="68580" marR="68580" marT="0" marB="0" anchor="ctr"/>
                </a:tc>
                <a:extLst>
                  <a:ext uri="{0D108BD9-81ED-4DB2-BD59-A6C34878D82A}">
                    <a16:rowId xmlns="" xmlns:a16="http://schemas.microsoft.com/office/drawing/2014/main" val="3853246020"/>
                  </a:ext>
                </a:extLst>
              </a:tr>
              <a:tr h="254234">
                <a:tc>
                  <a:txBody>
                    <a:bodyPr/>
                    <a:lstStyle/>
                    <a:p>
                      <a:pPr algn="l">
                        <a:spcAft>
                          <a:spcPts val="0"/>
                        </a:spcAft>
                      </a:pPr>
                      <a:r>
                        <a:rPr lang="cs-CZ" sz="1000" dirty="0">
                          <a:effectLst/>
                        </a:rPr>
                        <a:t>Zdravotní postižení dítěte</a:t>
                      </a:r>
                      <a:endParaRPr lang="cs-CZ" sz="1000" dirty="0">
                        <a:effectLst/>
                        <a:latin typeface="Calibri" panose="020F0502020204030204" pitchFamily="34" charset="0"/>
                      </a:endParaRPr>
                    </a:p>
                  </a:txBody>
                  <a:tcPr marL="68580" marR="68580" marT="0" marB="0" anchor="ctr"/>
                </a:tc>
                <a:tc>
                  <a:txBody>
                    <a:bodyPr/>
                    <a:lstStyle/>
                    <a:p>
                      <a:pPr algn="l">
                        <a:spcAft>
                          <a:spcPts val="0"/>
                        </a:spcAft>
                      </a:pPr>
                      <a:r>
                        <a:rPr lang="cs-CZ" sz="1000">
                          <a:effectLst/>
                        </a:rPr>
                        <a:t>20</a:t>
                      </a:r>
                      <a:endParaRPr lang="cs-CZ" sz="1000">
                        <a:effectLst/>
                        <a:latin typeface="Calibri" panose="020F0502020204030204" pitchFamily="34" charset="0"/>
                      </a:endParaRPr>
                    </a:p>
                  </a:txBody>
                  <a:tcPr marL="68580" marR="68580" marT="0" marB="0" anchor="ctr"/>
                </a:tc>
                <a:tc>
                  <a:txBody>
                    <a:bodyPr/>
                    <a:lstStyle/>
                    <a:p>
                      <a:pPr algn="l">
                        <a:spcAft>
                          <a:spcPts val="0"/>
                        </a:spcAft>
                      </a:pPr>
                      <a:r>
                        <a:rPr lang="cs-CZ" sz="1000">
                          <a:effectLst/>
                        </a:rPr>
                        <a:t>–</a:t>
                      </a:r>
                      <a:endParaRPr lang="cs-CZ" sz="1000">
                        <a:effectLst/>
                        <a:latin typeface="Calibri" panose="020F0502020204030204" pitchFamily="34" charset="0"/>
                      </a:endParaRPr>
                    </a:p>
                  </a:txBody>
                  <a:tcPr marL="68580" marR="68580" marT="0" marB="0" anchor="ctr"/>
                </a:tc>
                <a:extLst>
                  <a:ext uri="{0D108BD9-81ED-4DB2-BD59-A6C34878D82A}">
                    <a16:rowId xmlns="" xmlns:a16="http://schemas.microsoft.com/office/drawing/2014/main" val="1956124031"/>
                  </a:ext>
                </a:extLst>
              </a:tr>
              <a:tr h="254234">
                <a:tc>
                  <a:txBody>
                    <a:bodyPr/>
                    <a:lstStyle/>
                    <a:p>
                      <a:pPr algn="l">
                        <a:spcAft>
                          <a:spcPts val="0"/>
                        </a:spcAft>
                      </a:pPr>
                      <a:r>
                        <a:rPr lang="cs-CZ" sz="1000" dirty="0">
                          <a:effectLst/>
                        </a:rPr>
                        <a:t>Onemocnění nebo postižení rodiče</a:t>
                      </a:r>
                      <a:endParaRPr lang="cs-CZ" sz="1000" dirty="0">
                        <a:effectLst/>
                        <a:latin typeface="Calibri" panose="020F0502020204030204" pitchFamily="34" charset="0"/>
                      </a:endParaRPr>
                    </a:p>
                  </a:txBody>
                  <a:tcPr marL="68580" marR="68580" marT="0" marB="0" anchor="ctr"/>
                </a:tc>
                <a:tc>
                  <a:txBody>
                    <a:bodyPr/>
                    <a:lstStyle/>
                    <a:p>
                      <a:pPr algn="l">
                        <a:spcAft>
                          <a:spcPts val="0"/>
                        </a:spcAft>
                      </a:pPr>
                      <a:r>
                        <a:rPr lang="cs-CZ" sz="1000">
                          <a:effectLst/>
                        </a:rPr>
                        <a:t>220</a:t>
                      </a:r>
                      <a:endParaRPr lang="cs-CZ" sz="1000">
                        <a:effectLst/>
                        <a:latin typeface="Calibri" panose="020F0502020204030204" pitchFamily="34" charset="0"/>
                      </a:endParaRPr>
                    </a:p>
                  </a:txBody>
                  <a:tcPr marL="68580" marR="68580" marT="0" marB="0" anchor="ctr"/>
                </a:tc>
                <a:tc>
                  <a:txBody>
                    <a:bodyPr/>
                    <a:lstStyle/>
                    <a:p>
                      <a:pPr algn="l">
                        <a:spcAft>
                          <a:spcPts val="0"/>
                        </a:spcAft>
                      </a:pPr>
                      <a:r>
                        <a:rPr lang="cs-CZ" sz="1000" dirty="0">
                          <a:effectLst/>
                        </a:rPr>
                        <a:t>4 %</a:t>
                      </a:r>
                      <a:endParaRPr lang="cs-CZ" sz="1000" dirty="0">
                        <a:effectLst/>
                        <a:latin typeface="Calibri" panose="020F0502020204030204" pitchFamily="34" charset="0"/>
                      </a:endParaRPr>
                    </a:p>
                  </a:txBody>
                  <a:tcPr marL="68580" marR="68580" marT="0" marB="0" anchor="ctr"/>
                </a:tc>
                <a:extLst>
                  <a:ext uri="{0D108BD9-81ED-4DB2-BD59-A6C34878D82A}">
                    <a16:rowId xmlns="" xmlns:a16="http://schemas.microsoft.com/office/drawing/2014/main" val="694017873"/>
                  </a:ext>
                </a:extLst>
              </a:tr>
              <a:tr h="254234">
                <a:tc>
                  <a:txBody>
                    <a:bodyPr/>
                    <a:lstStyle/>
                    <a:p>
                      <a:pPr algn="l">
                        <a:spcAft>
                          <a:spcPts val="0"/>
                        </a:spcAft>
                      </a:pPr>
                      <a:r>
                        <a:rPr lang="cs-CZ" sz="1000" dirty="0">
                          <a:effectLst/>
                        </a:rPr>
                        <a:t>Rodina v akutním stresu</a:t>
                      </a:r>
                      <a:endParaRPr lang="cs-CZ" sz="1000" dirty="0">
                        <a:effectLst/>
                        <a:latin typeface="Calibri" panose="020F0502020204030204" pitchFamily="34" charset="0"/>
                      </a:endParaRPr>
                    </a:p>
                  </a:txBody>
                  <a:tcPr marL="68580" marR="68580" marT="0" marB="0" anchor="ctr"/>
                </a:tc>
                <a:tc>
                  <a:txBody>
                    <a:bodyPr/>
                    <a:lstStyle/>
                    <a:p>
                      <a:pPr algn="l">
                        <a:spcAft>
                          <a:spcPts val="0"/>
                        </a:spcAft>
                      </a:pPr>
                      <a:r>
                        <a:rPr lang="cs-CZ" sz="1000">
                          <a:effectLst/>
                        </a:rPr>
                        <a:t>330</a:t>
                      </a:r>
                      <a:endParaRPr lang="cs-CZ" sz="1000">
                        <a:effectLst/>
                        <a:latin typeface="Calibri" panose="020F0502020204030204" pitchFamily="34" charset="0"/>
                      </a:endParaRPr>
                    </a:p>
                  </a:txBody>
                  <a:tcPr marL="68580" marR="68580" marT="0" marB="0" anchor="ctr"/>
                </a:tc>
                <a:tc>
                  <a:txBody>
                    <a:bodyPr/>
                    <a:lstStyle/>
                    <a:p>
                      <a:pPr algn="l">
                        <a:spcAft>
                          <a:spcPts val="0"/>
                        </a:spcAft>
                      </a:pPr>
                      <a:r>
                        <a:rPr lang="cs-CZ" sz="1000" dirty="0">
                          <a:effectLst/>
                        </a:rPr>
                        <a:t>6 %</a:t>
                      </a:r>
                      <a:endParaRPr lang="cs-CZ" sz="1000" dirty="0">
                        <a:effectLst/>
                        <a:latin typeface="Calibri" panose="020F0502020204030204" pitchFamily="34" charset="0"/>
                      </a:endParaRPr>
                    </a:p>
                  </a:txBody>
                  <a:tcPr marL="68580" marR="68580" marT="0" marB="0" anchor="ctr"/>
                </a:tc>
                <a:extLst>
                  <a:ext uri="{0D108BD9-81ED-4DB2-BD59-A6C34878D82A}">
                    <a16:rowId xmlns="" xmlns:a16="http://schemas.microsoft.com/office/drawing/2014/main" val="2180745425"/>
                  </a:ext>
                </a:extLst>
              </a:tr>
              <a:tr h="254234">
                <a:tc>
                  <a:txBody>
                    <a:bodyPr/>
                    <a:lstStyle/>
                    <a:p>
                      <a:pPr algn="l">
                        <a:spcAft>
                          <a:spcPts val="0"/>
                        </a:spcAft>
                      </a:pPr>
                      <a:r>
                        <a:rPr lang="cs-CZ" sz="1000" dirty="0">
                          <a:effectLst/>
                        </a:rPr>
                        <a:t>Disfunkce rodiny</a:t>
                      </a:r>
                      <a:endParaRPr lang="cs-CZ" sz="1000" dirty="0">
                        <a:effectLst/>
                        <a:latin typeface="Calibri" panose="020F0502020204030204" pitchFamily="34" charset="0"/>
                      </a:endParaRPr>
                    </a:p>
                  </a:txBody>
                  <a:tcPr marL="68580" marR="68580" marT="0" marB="0" anchor="ctr"/>
                </a:tc>
                <a:tc>
                  <a:txBody>
                    <a:bodyPr/>
                    <a:lstStyle/>
                    <a:p>
                      <a:pPr algn="l">
                        <a:spcAft>
                          <a:spcPts val="0"/>
                        </a:spcAft>
                      </a:pPr>
                      <a:r>
                        <a:rPr lang="cs-CZ" sz="1000" dirty="0">
                          <a:effectLst/>
                        </a:rPr>
                        <a:t>890</a:t>
                      </a:r>
                      <a:endParaRPr lang="cs-CZ" sz="1000" dirty="0">
                        <a:effectLst/>
                        <a:latin typeface="Calibri" panose="020F0502020204030204" pitchFamily="34" charset="0"/>
                      </a:endParaRPr>
                    </a:p>
                  </a:txBody>
                  <a:tcPr marL="68580" marR="68580" marT="0" marB="0" anchor="ctr"/>
                </a:tc>
                <a:tc>
                  <a:txBody>
                    <a:bodyPr/>
                    <a:lstStyle/>
                    <a:p>
                      <a:pPr algn="l">
                        <a:spcAft>
                          <a:spcPts val="0"/>
                        </a:spcAft>
                      </a:pPr>
                      <a:r>
                        <a:rPr lang="cs-CZ" sz="1000">
                          <a:effectLst/>
                        </a:rPr>
                        <a:t>17 %</a:t>
                      </a:r>
                      <a:endParaRPr lang="cs-CZ" sz="1000">
                        <a:effectLst/>
                        <a:latin typeface="Calibri" panose="020F0502020204030204" pitchFamily="34" charset="0"/>
                      </a:endParaRPr>
                    </a:p>
                  </a:txBody>
                  <a:tcPr marL="68580" marR="68580" marT="0" marB="0" anchor="ctr"/>
                </a:tc>
                <a:extLst>
                  <a:ext uri="{0D108BD9-81ED-4DB2-BD59-A6C34878D82A}">
                    <a16:rowId xmlns="" xmlns:a16="http://schemas.microsoft.com/office/drawing/2014/main" val="1170894028"/>
                  </a:ext>
                </a:extLst>
              </a:tr>
              <a:tr h="347668">
                <a:tc>
                  <a:txBody>
                    <a:bodyPr/>
                    <a:lstStyle/>
                    <a:p>
                      <a:pPr algn="l">
                        <a:spcAft>
                          <a:spcPts val="0"/>
                        </a:spcAft>
                      </a:pPr>
                      <a:r>
                        <a:rPr lang="cs-CZ" sz="1000">
                          <a:effectLst/>
                        </a:rPr>
                        <a:t>Sociálně neakceptovalné chování (dítěte)</a:t>
                      </a:r>
                      <a:endParaRPr lang="cs-CZ" sz="1000">
                        <a:effectLst/>
                        <a:latin typeface="Calibri" panose="020F0502020204030204" pitchFamily="34" charset="0"/>
                      </a:endParaRPr>
                    </a:p>
                  </a:txBody>
                  <a:tcPr marL="68580" marR="68580" marT="0" marB="0" anchor="ctr"/>
                </a:tc>
                <a:tc>
                  <a:txBody>
                    <a:bodyPr/>
                    <a:lstStyle/>
                    <a:p>
                      <a:pPr algn="l">
                        <a:spcAft>
                          <a:spcPts val="0"/>
                        </a:spcAft>
                      </a:pPr>
                      <a:r>
                        <a:rPr lang="cs-CZ" sz="1000" dirty="0">
                          <a:effectLst/>
                        </a:rPr>
                        <a:t>20</a:t>
                      </a:r>
                      <a:endParaRPr lang="cs-CZ" sz="1000" dirty="0">
                        <a:effectLst/>
                        <a:latin typeface="Calibri" panose="020F0502020204030204" pitchFamily="34" charset="0"/>
                      </a:endParaRPr>
                    </a:p>
                  </a:txBody>
                  <a:tcPr marL="68580" marR="68580" marT="0" marB="0" anchor="ctr"/>
                </a:tc>
                <a:tc>
                  <a:txBody>
                    <a:bodyPr/>
                    <a:lstStyle/>
                    <a:p>
                      <a:pPr algn="l">
                        <a:spcAft>
                          <a:spcPts val="0"/>
                        </a:spcAft>
                      </a:pPr>
                      <a:r>
                        <a:rPr lang="cs-CZ" sz="1000">
                          <a:effectLst/>
                        </a:rPr>
                        <a:t>–</a:t>
                      </a:r>
                      <a:endParaRPr lang="cs-CZ" sz="1000">
                        <a:effectLst/>
                        <a:latin typeface="Calibri" panose="020F0502020204030204" pitchFamily="34" charset="0"/>
                      </a:endParaRPr>
                    </a:p>
                  </a:txBody>
                  <a:tcPr marL="68580" marR="68580" marT="0" marB="0" anchor="ctr"/>
                </a:tc>
                <a:extLst>
                  <a:ext uri="{0D108BD9-81ED-4DB2-BD59-A6C34878D82A}">
                    <a16:rowId xmlns="" xmlns:a16="http://schemas.microsoft.com/office/drawing/2014/main" val="812956916"/>
                  </a:ext>
                </a:extLst>
              </a:tr>
              <a:tr h="254234">
                <a:tc>
                  <a:txBody>
                    <a:bodyPr/>
                    <a:lstStyle/>
                    <a:p>
                      <a:pPr algn="l">
                        <a:spcAft>
                          <a:spcPts val="0"/>
                        </a:spcAft>
                      </a:pPr>
                      <a:r>
                        <a:rPr lang="cs-CZ" sz="1000" dirty="0">
                          <a:effectLst/>
                        </a:rPr>
                        <a:t>Nízký příjem</a:t>
                      </a:r>
                      <a:endParaRPr lang="cs-CZ" sz="1000" dirty="0">
                        <a:effectLst/>
                        <a:latin typeface="Calibri" panose="020F0502020204030204" pitchFamily="34" charset="0"/>
                      </a:endParaRPr>
                    </a:p>
                  </a:txBody>
                  <a:tcPr marL="68580" marR="68580" marT="0" marB="0" anchor="ctr"/>
                </a:tc>
                <a:tc>
                  <a:txBody>
                    <a:bodyPr/>
                    <a:lstStyle/>
                    <a:p>
                      <a:pPr algn="l">
                        <a:spcAft>
                          <a:spcPts val="0"/>
                        </a:spcAft>
                      </a:pPr>
                      <a:r>
                        <a:rPr lang="cs-CZ" sz="1000" dirty="0">
                          <a:effectLst/>
                        </a:rPr>
                        <a:t>x</a:t>
                      </a:r>
                      <a:endParaRPr lang="cs-CZ" sz="1000" dirty="0">
                        <a:effectLst/>
                        <a:latin typeface="Calibri" panose="020F0502020204030204" pitchFamily="34" charset="0"/>
                      </a:endParaRPr>
                    </a:p>
                  </a:txBody>
                  <a:tcPr marL="68580" marR="68580" marT="0" marB="0" anchor="ctr"/>
                </a:tc>
                <a:tc>
                  <a:txBody>
                    <a:bodyPr/>
                    <a:lstStyle/>
                    <a:p>
                      <a:pPr algn="l">
                        <a:spcAft>
                          <a:spcPts val="0"/>
                        </a:spcAft>
                      </a:pPr>
                      <a:r>
                        <a:rPr lang="cs-CZ" sz="1000" dirty="0">
                          <a:effectLst/>
                        </a:rPr>
                        <a:t>X</a:t>
                      </a:r>
                      <a:endParaRPr lang="cs-CZ" sz="1000" dirty="0">
                        <a:effectLst/>
                        <a:latin typeface="Calibri" panose="020F0502020204030204" pitchFamily="34" charset="0"/>
                      </a:endParaRPr>
                    </a:p>
                  </a:txBody>
                  <a:tcPr marL="68580" marR="68580" marT="0" marB="0" anchor="ctr"/>
                </a:tc>
                <a:extLst>
                  <a:ext uri="{0D108BD9-81ED-4DB2-BD59-A6C34878D82A}">
                    <a16:rowId xmlns="" xmlns:a16="http://schemas.microsoft.com/office/drawing/2014/main" val="106188651"/>
                  </a:ext>
                </a:extLst>
              </a:tr>
              <a:tr h="254234">
                <a:tc>
                  <a:txBody>
                    <a:bodyPr/>
                    <a:lstStyle/>
                    <a:p>
                      <a:pPr algn="l">
                        <a:spcAft>
                          <a:spcPts val="0"/>
                        </a:spcAft>
                      </a:pPr>
                      <a:r>
                        <a:rPr lang="cs-CZ" sz="1000" dirty="0">
                          <a:effectLst/>
                        </a:rPr>
                        <a:t>Absence rodičovské péče</a:t>
                      </a:r>
                      <a:endParaRPr lang="cs-CZ" sz="1000" dirty="0">
                        <a:effectLst/>
                        <a:latin typeface="Calibri" panose="020F0502020204030204" pitchFamily="34" charset="0"/>
                      </a:endParaRPr>
                    </a:p>
                  </a:txBody>
                  <a:tcPr marL="68580" marR="68580" marT="0" marB="0" anchor="ctr"/>
                </a:tc>
                <a:tc>
                  <a:txBody>
                    <a:bodyPr/>
                    <a:lstStyle/>
                    <a:p>
                      <a:pPr algn="l">
                        <a:spcAft>
                          <a:spcPts val="0"/>
                        </a:spcAft>
                      </a:pPr>
                      <a:r>
                        <a:rPr lang="cs-CZ" sz="1000">
                          <a:effectLst/>
                        </a:rPr>
                        <a:t>80</a:t>
                      </a:r>
                      <a:endParaRPr lang="cs-CZ" sz="1000">
                        <a:effectLst/>
                        <a:latin typeface="Calibri" panose="020F0502020204030204" pitchFamily="34" charset="0"/>
                      </a:endParaRPr>
                    </a:p>
                  </a:txBody>
                  <a:tcPr marL="68580" marR="68580" marT="0" marB="0" anchor="ctr"/>
                </a:tc>
                <a:tc>
                  <a:txBody>
                    <a:bodyPr/>
                    <a:lstStyle/>
                    <a:p>
                      <a:pPr algn="l">
                        <a:spcAft>
                          <a:spcPts val="0"/>
                        </a:spcAft>
                      </a:pPr>
                      <a:r>
                        <a:rPr lang="cs-CZ" sz="1000" dirty="0">
                          <a:effectLst/>
                        </a:rPr>
                        <a:t>1 %</a:t>
                      </a:r>
                      <a:endParaRPr lang="cs-CZ" sz="1000" dirty="0">
                        <a:effectLst/>
                        <a:latin typeface="Calibri" panose="020F0502020204030204" pitchFamily="34" charset="0"/>
                      </a:endParaRPr>
                    </a:p>
                  </a:txBody>
                  <a:tcPr marL="68580" marR="68580" marT="0" marB="0" anchor="ctr"/>
                </a:tc>
                <a:extLst>
                  <a:ext uri="{0D108BD9-81ED-4DB2-BD59-A6C34878D82A}">
                    <a16:rowId xmlns="" xmlns:a16="http://schemas.microsoft.com/office/drawing/2014/main" val="1867844944"/>
                  </a:ext>
                </a:extLst>
              </a:tr>
            </a:tbl>
          </a:graphicData>
        </a:graphic>
      </p:graphicFrame>
      <p:graphicFrame>
        <p:nvGraphicFramePr>
          <p:cNvPr id="5" name="Tabulka 4"/>
          <p:cNvGraphicFramePr>
            <a:graphicFrameLocks noGrp="1"/>
          </p:cNvGraphicFramePr>
          <p:nvPr>
            <p:extLst>
              <p:ext uri="{D42A27DB-BD31-4B8C-83A1-F6EECF244321}">
                <p14:modId xmlns:p14="http://schemas.microsoft.com/office/powerpoint/2010/main" val="2737563842"/>
              </p:ext>
            </p:extLst>
          </p:nvPr>
        </p:nvGraphicFramePr>
        <p:xfrm>
          <a:off x="5833244" y="1092517"/>
          <a:ext cx="2777356" cy="2768529"/>
        </p:xfrm>
        <a:graphic>
          <a:graphicData uri="http://schemas.openxmlformats.org/drawingml/2006/table">
            <a:tbl>
              <a:tblPr firstRow="1" firstCol="1" bandRow="1">
                <a:tableStyleId>{5C22544A-7EE6-4342-B048-85BDC9FD1C3A}</a:tableStyleId>
              </a:tblPr>
              <a:tblGrid>
                <a:gridCol w="545107">
                  <a:extLst>
                    <a:ext uri="{9D8B030D-6E8A-4147-A177-3AD203B41FA5}">
                      <a16:colId xmlns="" xmlns:a16="http://schemas.microsoft.com/office/drawing/2014/main" val="2862222508"/>
                    </a:ext>
                  </a:extLst>
                </a:gridCol>
                <a:gridCol w="1152128">
                  <a:extLst>
                    <a:ext uri="{9D8B030D-6E8A-4147-A177-3AD203B41FA5}">
                      <a16:colId xmlns="" xmlns:a16="http://schemas.microsoft.com/office/drawing/2014/main" val="837146335"/>
                    </a:ext>
                  </a:extLst>
                </a:gridCol>
                <a:gridCol w="1080121">
                  <a:extLst>
                    <a:ext uri="{9D8B030D-6E8A-4147-A177-3AD203B41FA5}">
                      <a16:colId xmlns="" xmlns:a16="http://schemas.microsoft.com/office/drawing/2014/main" val="712864667"/>
                    </a:ext>
                  </a:extLst>
                </a:gridCol>
              </a:tblGrid>
              <a:tr h="395709">
                <a:tc>
                  <a:txBody>
                    <a:bodyPr/>
                    <a:lstStyle/>
                    <a:p>
                      <a:pPr algn="just">
                        <a:lnSpc>
                          <a:spcPct val="115000"/>
                        </a:lnSpc>
                        <a:spcAft>
                          <a:spcPts val="0"/>
                        </a:spcAft>
                      </a:pPr>
                      <a:r>
                        <a:rPr lang="cs-CZ" sz="1000">
                          <a:effectLst/>
                        </a:rPr>
                        <a:t> Rok</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cs-CZ" sz="1000">
                          <a:effectLst/>
                        </a:rPr>
                        <a:t>Počet dětí v péči státu</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15000"/>
                        </a:lnSpc>
                        <a:spcAft>
                          <a:spcPts val="0"/>
                        </a:spcAft>
                      </a:pPr>
                      <a:r>
                        <a:rPr lang="cs-CZ" sz="1000" dirty="0">
                          <a:effectLst/>
                        </a:rPr>
                        <a:t>Počet adopcí</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 xmlns:a16="http://schemas.microsoft.com/office/drawing/2014/main" val="1764416359"/>
                  </a:ext>
                </a:extLst>
              </a:tr>
              <a:tr h="237282">
                <a:tc>
                  <a:txBody>
                    <a:bodyPr/>
                    <a:lstStyle/>
                    <a:p>
                      <a:pPr algn="l">
                        <a:lnSpc>
                          <a:spcPct val="115000"/>
                        </a:lnSpc>
                        <a:spcAft>
                          <a:spcPts val="0"/>
                        </a:spcAft>
                      </a:pPr>
                      <a:r>
                        <a:rPr lang="cs-CZ" sz="1000">
                          <a:effectLst/>
                        </a:rPr>
                        <a:t>2015</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1000">
                          <a:effectLst/>
                        </a:rPr>
                        <a:t>69 540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1000">
                          <a:effectLst/>
                        </a:rPr>
                        <a:t>5 330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189135428"/>
                  </a:ext>
                </a:extLst>
              </a:tr>
              <a:tr h="237282">
                <a:tc>
                  <a:txBody>
                    <a:bodyPr/>
                    <a:lstStyle/>
                    <a:p>
                      <a:pPr algn="l">
                        <a:lnSpc>
                          <a:spcPct val="115000"/>
                        </a:lnSpc>
                        <a:spcAft>
                          <a:spcPts val="0"/>
                        </a:spcAft>
                      </a:pPr>
                      <a:r>
                        <a:rPr lang="cs-CZ" sz="1000">
                          <a:effectLst/>
                        </a:rPr>
                        <a:t>2014</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1000">
                          <a:effectLst/>
                        </a:rPr>
                        <a:t>68, 800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1000">
                          <a:effectLst/>
                        </a:rPr>
                        <a:t>5 050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789006065"/>
                  </a:ext>
                </a:extLst>
              </a:tr>
              <a:tr h="237282">
                <a:tc>
                  <a:txBody>
                    <a:bodyPr/>
                    <a:lstStyle/>
                    <a:p>
                      <a:pPr algn="l">
                        <a:lnSpc>
                          <a:spcPct val="115000"/>
                        </a:lnSpc>
                        <a:spcAft>
                          <a:spcPts val="0"/>
                        </a:spcAft>
                      </a:pPr>
                      <a:r>
                        <a:rPr lang="cs-CZ" sz="1000">
                          <a:effectLst/>
                        </a:rPr>
                        <a:t>2013</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1000">
                          <a:effectLst/>
                        </a:rPr>
                        <a:t>68 060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1000">
                          <a:effectLst/>
                        </a:rPr>
                        <a:t>4 010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3599733155"/>
                  </a:ext>
                </a:extLst>
              </a:tr>
              <a:tr h="237282">
                <a:tc>
                  <a:txBody>
                    <a:bodyPr/>
                    <a:lstStyle/>
                    <a:p>
                      <a:pPr algn="l">
                        <a:lnSpc>
                          <a:spcPct val="115000"/>
                        </a:lnSpc>
                        <a:spcAft>
                          <a:spcPts val="0"/>
                        </a:spcAft>
                      </a:pPr>
                      <a:r>
                        <a:rPr lang="cs-CZ" sz="1000">
                          <a:effectLst/>
                        </a:rPr>
                        <a:t>2012</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1000">
                          <a:effectLst/>
                        </a:rPr>
                        <a:t>67 070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1000">
                          <a:effectLst/>
                        </a:rPr>
                        <a:t>3 470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3927353415"/>
                  </a:ext>
                </a:extLst>
              </a:tr>
              <a:tr h="237282">
                <a:tc>
                  <a:txBody>
                    <a:bodyPr/>
                    <a:lstStyle/>
                    <a:p>
                      <a:pPr algn="l">
                        <a:lnSpc>
                          <a:spcPct val="115000"/>
                        </a:lnSpc>
                        <a:spcAft>
                          <a:spcPts val="0"/>
                        </a:spcAft>
                      </a:pPr>
                      <a:r>
                        <a:rPr lang="cs-CZ" sz="1000">
                          <a:effectLst/>
                        </a:rPr>
                        <a:t>2011</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1000">
                          <a:effectLst/>
                        </a:rPr>
                        <a:t>65 510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1000">
                          <a:effectLst/>
                        </a:rPr>
                        <a:t>3 100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4201338593"/>
                  </a:ext>
                </a:extLst>
              </a:tr>
              <a:tr h="237282">
                <a:tc>
                  <a:txBody>
                    <a:bodyPr/>
                    <a:lstStyle/>
                    <a:p>
                      <a:pPr algn="l">
                        <a:lnSpc>
                          <a:spcPct val="115000"/>
                        </a:lnSpc>
                        <a:spcAft>
                          <a:spcPts val="0"/>
                        </a:spcAft>
                      </a:pPr>
                      <a:r>
                        <a:rPr lang="cs-CZ" sz="1000">
                          <a:effectLst/>
                        </a:rPr>
                        <a:t>2010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1000">
                          <a:effectLst/>
                        </a:rPr>
                        <a:t>64 400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1000">
                          <a:effectLst/>
                        </a:rPr>
                        <a:t>3 200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044088492"/>
                  </a:ext>
                </a:extLst>
              </a:tr>
              <a:tr h="237282">
                <a:tc>
                  <a:txBody>
                    <a:bodyPr/>
                    <a:lstStyle/>
                    <a:p>
                      <a:pPr algn="l">
                        <a:lnSpc>
                          <a:spcPct val="115000"/>
                        </a:lnSpc>
                        <a:spcAft>
                          <a:spcPts val="0"/>
                        </a:spcAft>
                      </a:pPr>
                      <a:r>
                        <a:rPr lang="cs-CZ" sz="1000">
                          <a:effectLst/>
                        </a:rPr>
                        <a:t>2009</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1000">
                          <a:effectLst/>
                        </a:rPr>
                        <a:t>60 900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1000">
                          <a:effectLst/>
                        </a:rPr>
                        <a:t>3 300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875858193"/>
                  </a:ext>
                </a:extLst>
              </a:tr>
              <a:tr h="237282">
                <a:tc>
                  <a:txBody>
                    <a:bodyPr/>
                    <a:lstStyle/>
                    <a:p>
                      <a:pPr algn="l">
                        <a:lnSpc>
                          <a:spcPct val="115000"/>
                        </a:lnSpc>
                        <a:spcAft>
                          <a:spcPts val="0"/>
                        </a:spcAft>
                      </a:pPr>
                      <a:r>
                        <a:rPr lang="cs-CZ" sz="1000">
                          <a:effectLst/>
                        </a:rPr>
                        <a:t>2008</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1000">
                          <a:effectLst/>
                        </a:rPr>
                        <a:t>59 400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1000">
                          <a:effectLst/>
                        </a:rPr>
                        <a:t>3 200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2502141474"/>
                  </a:ext>
                </a:extLst>
              </a:tr>
              <a:tr h="237282">
                <a:tc>
                  <a:txBody>
                    <a:bodyPr/>
                    <a:lstStyle/>
                    <a:p>
                      <a:pPr algn="l">
                        <a:lnSpc>
                          <a:spcPct val="115000"/>
                        </a:lnSpc>
                        <a:spcAft>
                          <a:spcPts val="0"/>
                        </a:spcAft>
                      </a:pPr>
                      <a:r>
                        <a:rPr lang="cs-CZ" sz="1000">
                          <a:effectLst/>
                        </a:rPr>
                        <a:t>2007</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1000">
                          <a:effectLst/>
                        </a:rPr>
                        <a:t>60 000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1000">
                          <a:effectLst/>
                        </a:rPr>
                        <a:t>3 300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1044796433"/>
                  </a:ext>
                </a:extLst>
              </a:tr>
              <a:tr h="237282">
                <a:tc>
                  <a:txBody>
                    <a:bodyPr/>
                    <a:lstStyle/>
                    <a:p>
                      <a:pPr algn="l">
                        <a:lnSpc>
                          <a:spcPct val="115000"/>
                        </a:lnSpc>
                        <a:spcAft>
                          <a:spcPts val="0"/>
                        </a:spcAft>
                      </a:pPr>
                      <a:r>
                        <a:rPr lang="cs-CZ" sz="1000">
                          <a:effectLst/>
                        </a:rPr>
                        <a:t>2006</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1000">
                          <a:effectLst/>
                        </a:rPr>
                        <a:t>60 300</a:t>
                      </a:r>
                      <a:endParaRPr lang="cs-CZ"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cs-CZ" sz="1000" dirty="0">
                          <a:effectLst/>
                        </a:rPr>
                        <a:t>3 700</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 xmlns:a16="http://schemas.microsoft.com/office/drawing/2014/main" val="3948181699"/>
                  </a:ext>
                </a:extLst>
              </a:tr>
            </a:tbl>
          </a:graphicData>
        </a:graphic>
      </p:graphicFrame>
    </p:spTree>
    <p:extLst>
      <p:ext uri="{BB962C8B-B14F-4D97-AF65-F5344CB8AC3E}">
        <p14:creationId xmlns:p14="http://schemas.microsoft.com/office/powerpoint/2010/main" val="13830934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adpis 8"/>
          <p:cNvSpPr>
            <a:spLocks noGrp="1"/>
          </p:cNvSpPr>
          <p:nvPr>
            <p:ph type="title"/>
          </p:nvPr>
        </p:nvSpPr>
        <p:spPr>
          <a:xfrm>
            <a:off x="1435608" y="274320"/>
            <a:ext cx="7498080" cy="922432"/>
          </a:xfrm>
        </p:spPr>
        <p:txBody>
          <a:bodyPr>
            <a:normAutofit/>
          </a:bodyPr>
          <a:lstStyle/>
          <a:p>
            <a:pPr algn="ctr"/>
            <a:r>
              <a:rPr lang="cs-CZ" sz="2800" b="1" dirty="0">
                <a:solidFill>
                  <a:schemeClr val="bg1">
                    <a:lumMod val="50000"/>
                  </a:schemeClr>
                </a:solidFill>
              </a:rPr>
              <a:t>Principy v praxi</a:t>
            </a:r>
            <a:endParaRPr lang="cs-CZ" sz="2800" dirty="0"/>
          </a:p>
        </p:txBody>
      </p:sp>
      <p:sp>
        <p:nvSpPr>
          <p:cNvPr id="3" name="Content Placeholder 2"/>
          <p:cNvSpPr>
            <a:spLocks noGrp="1"/>
          </p:cNvSpPr>
          <p:nvPr>
            <p:ph sz="half" idx="1"/>
          </p:nvPr>
        </p:nvSpPr>
        <p:spPr>
          <a:xfrm>
            <a:off x="1331640" y="1350942"/>
            <a:ext cx="3761568" cy="5102394"/>
          </a:xfrm>
          <a:solidFill>
            <a:schemeClr val="bg1">
              <a:lumMod val="95000"/>
            </a:schemeClr>
          </a:solidFill>
        </p:spPr>
        <p:txBody>
          <a:bodyPr>
            <a:noAutofit/>
          </a:bodyPr>
          <a:lstStyle/>
          <a:p>
            <a:pPr marL="82296" indent="0">
              <a:buNone/>
            </a:pPr>
            <a:r>
              <a:rPr lang="cs-CZ" sz="1500" dirty="0" smtClean="0"/>
              <a:t>„každé </a:t>
            </a:r>
            <a:r>
              <a:rPr lang="cs-CZ" sz="1500" dirty="0"/>
              <a:t>dítě, které se dostane do péče státu, </a:t>
            </a:r>
            <a:r>
              <a:rPr lang="cs-CZ" sz="1500" dirty="0" smtClean="0"/>
              <a:t>musí mít první </a:t>
            </a:r>
            <a:r>
              <a:rPr lang="cs-CZ" sz="1500" dirty="0"/>
              <a:t>vyhodnocení náhradní péče do čtyř týdnů od umístění mimo rodinu. Druhé vyhodnocení se musí konat do třech měsíců od prvního. Do té doby musíte mít pro to dítě připravený plán trvalého umístění. </a:t>
            </a:r>
            <a:r>
              <a:rPr lang="cs-CZ" sz="1500" dirty="0" smtClean="0"/>
              <a:t>Tím </a:t>
            </a:r>
            <a:r>
              <a:rPr lang="cs-CZ" sz="1500" dirty="0"/>
              <a:t>plánem může být návrat do rodiny [</a:t>
            </a:r>
            <a:r>
              <a:rPr lang="cs-CZ" sz="1500" i="1" dirty="0" err="1" smtClean="0"/>
              <a:t>rehabilitation</a:t>
            </a:r>
            <a:r>
              <a:rPr lang="cs-CZ" sz="1500" dirty="0" smtClean="0"/>
              <a:t>], </a:t>
            </a:r>
            <a:r>
              <a:rPr lang="cs-CZ" sz="1500" dirty="0"/>
              <a:t>může jím být adopce, může to být zvláštní poručnictví. Dítě může být natrvalo umístěné mimo původní rodinu různými způsoby. Během čtyř měsíců ale musí být plán hotový. </a:t>
            </a:r>
            <a:r>
              <a:rPr lang="cs-CZ" sz="1500" dirty="0" smtClean="0"/>
              <a:t>“ (</a:t>
            </a:r>
            <a:r>
              <a:rPr lang="cs-CZ" sz="1500" i="1" dirty="0" smtClean="0"/>
              <a:t>nezávislý </a:t>
            </a:r>
            <a:r>
              <a:rPr lang="cs-CZ" sz="1500" i="1" dirty="0"/>
              <a:t>klinický supervizor</a:t>
            </a:r>
            <a:r>
              <a:rPr lang="cs-CZ" sz="1500" dirty="0" smtClean="0"/>
              <a:t>).</a:t>
            </a:r>
          </a:p>
          <a:p>
            <a:pPr marL="82296" indent="0">
              <a:buNone/>
            </a:pPr>
            <a:endParaRPr lang="cs-CZ" sz="1500" dirty="0"/>
          </a:p>
          <a:p>
            <a:pPr marL="82296" indent="0">
              <a:buNone/>
            </a:pPr>
            <a:r>
              <a:rPr lang="cs-CZ" sz="1500" dirty="0"/>
              <a:t>„Chtěli jsme, aby Dítě A mělo rodinu napořád. Chtěli jsme, aby mělo rodinu, která naplní jeho potřeby, a ne jen držet dítě u pěstounů 15 let, kdy bude nejspíš muset rodiny několikrát měnit“ </a:t>
            </a:r>
            <a:r>
              <a:rPr lang="cs-CZ" sz="1500" dirty="0" smtClean="0"/>
              <a:t>(</a:t>
            </a:r>
            <a:r>
              <a:rPr lang="cs-CZ" sz="1500" i="1" dirty="0" smtClean="0"/>
              <a:t>sociální </a:t>
            </a:r>
            <a:r>
              <a:rPr lang="cs-CZ" sz="1500" i="1" dirty="0"/>
              <a:t>pracovnice</a:t>
            </a:r>
            <a:r>
              <a:rPr lang="cs-CZ" sz="1500" dirty="0"/>
              <a:t>).</a:t>
            </a:r>
          </a:p>
        </p:txBody>
      </p:sp>
      <p:sp>
        <p:nvSpPr>
          <p:cNvPr id="10" name="Zástupný symbol pro obsah 9"/>
          <p:cNvSpPr>
            <a:spLocks noGrp="1"/>
          </p:cNvSpPr>
          <p:nvPr>
            <p:ph sz="half" idx="2"/>
          </p:nvPr>
        </p:nvSpPr>
        <p:spPr/>
        <p:txBody>
          <a:bodyPr>
            <a:normAutofit fontScale="85000" lnSpcReduction="10000"/>
          </a:bodyPr>
          <a:lstStyle/>
          <a:p>
            <a:r>
              <a:rPr lang="cs-CZ" dirty="0"/>
              <a:t>filozofie </a:t>
            </a:r>
            <a:r>
              <a:rPr lang="cs-CZ" b="1" dirty="0"/>
              <a:t>trvalosti</a:t>
            </a:r>
            <a:r>
              <a:rPr lang="cs-CZ" dirty="0"/>
              <a:t> </a:t>
            </a:r>
            <a:endParaRPr lang="cs-CZ" dirty="0" smtClean="0"/>
          </a:p>
          <a:p>
            <a:pPr lvl="1"/>
            <a:r>
              <a:rPr lang="cs-CZ" dirty="0"/>
              <a:t>v individuálním </a:t>
            </a:r>
            <a:r>
              <a:rPr lang="cs-CZ" dirty="0" smtClean="0"/>
              <a:t>plánováním – paralelní plánování</a:t>
            </a:r>
            <a:endParaRPr lang="cs-CZ" dirty="0"/>
          </a:p>
          <a:p>
            <a:pPr lvl="1"/>
            <a:r>
              <a:rPr lang="cs-CZ" dirty="0" smtClean="0"/>
              <a:t>v časových rámcích, </a:t>
            </a:r>
            <a:r>
              <a:rPr lang="cs-CZ" dirty="0"/>
              <a:t>které stanovují zákon a standardy kvality. </a:t>
            </a:r>
            <a:endParaRPr lang="cs-CZ" dirty="0" smtClean="0"/>
          </a:p>
          <a:p>
            <a:pPr lvl="1"/>
            <a:r>
              <a:rPr lang="cs-CZ" dirty="0" smtClean="0"/>
              <a:t>Prvotní </a:t>
            </a:r>
            <a:r>
              <a:rPr lang="cs-CZ" dirty="0"/>
              <a:t>úkol je přitom </a:t>
            </a:r>
            <a:r>
              <a:rPr lang="cs-CZ" dirty="0" smtClean="0"/>
              <a:t>sanace (rehabilitace) rodiny.</a:t>
            </a:r>
          </a:p>
          <a:p>
            <a:pPr lvl="1"/>
            <a:r>
              <a:rPr lang="cs-CZ" dirty="0" smtClean="0"/>
              <a:t>Prvotní zájem všech institucí jsou potřeby dítěte</a:t>
            </a:r>
          </a:p>
          <a:p>
            <a:pPr lvl="1"/>
            <a:r>
              <a:rPr lang="cs-CZ" dirty="0" smtClean="0"/>
              <a:t>Pokud je to možné, adopce má přednost před pěstounstvím</a:t>
            </a:r>
            <a:endParaRPr lang="cs-CZ" dirty="0"/>
          </a:p>
        </p:txBody>
      </p:sp>
      <p:sp>
        <p:nvSpPr>
          <p:cNvPr id="4" name="Footer Placeholder 3"/>
          <p:cNvSpPr>
            <a:spLocks noGrp="1"/>
          </p:cNvSpPr>
          <p:nvPr>
            <p:ph type="ftr" sz="quarter" idx="11"/>
          </p:nvPr>
        </p:nvSpPr>
        <p:spPr>
          <a:xfrm>
            <a:off x="3736848" y="6341630"/>
            <a:ext cx="2895600" cy="476250"/>
          </a:xfrm>
        </p:spPr>
        <p:txBody>
          <a:bodyPr/>
          <a:lstStyle/>
          <a:p>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Tree>
    <p:extLst>
      <p:ext uri="{BB962C8B-B14F-4D97-AF65-F5344CB8AC3E}">
        <p14:creationId xmlns:p14="http://schemas.microsoft.com/office/powerpoint/2010/main" val="36646044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850424"/>
          </a:xfrm>
        </p:spPr>
        <p:txBody>
          <a:bodyPr>
            <a:normAutofit/>
          </a:bodyPr>
          <a:lstStyle/>
          <a:p>
            <a:pPr algn="ctr"/>
            <a:r>
              <a:rPr lang="cs-CZ" sz="2800" b="1" dirty="0">
                <a:solidFill>
                  <a:schemeClr val="bg1">
                    <a:lumMod val="50000"/>
                  </a:schemeClr>
                </a:solidFill>
              </a:rPr>
              <a:t>Principy v praxi</a:t>
            </a:r>
            <a:endParaRPr lang="cs-CZ" sz="2800" dirty="0"/>
          </a:p>
        </p:txBody>
      </p:sp>
      <p:sp>
        <p:nvSpPr>
          <p:cNvPr id="3" name="Zástupný symbol pro obsah 2"/>
          <p:cNvSpPr>
            <a:spLocks noGrp="1"/>
          </p:cNvSpPr>
          <p:nvPr>
            <p:ph sz="half" idx="1"/>
          </p:nvPr>
        </p:nvSpPr>
        <p:spPr>
          <a:xfrm>
            <a:off x="1435608" y="1524000"/>
            <a:ext cx="3280408" cy="4425280"/>
          </a:xfrm>
          <a:solidFill>
            <a:schemeClr val="bg1">
              <a:lumMod val="95000"/>
            </a:schemeClr>
          </a:solidFill>
        </p:spPr>
        <p:txBody>
          <a:bodyPr>
            <a:noAutofit/>
          </a:bodyPr>
          <a:lstStyle/>
          <a:p>
            <a:pPr marL="82296" indent="0">
              <a:lnSpc>
                <a:spcPct val="120000"/>
              </a:lnSpc>
              <a:buNone/>
            </a:pPr>
            <a:r>
              <a:rPr lang="cs-CZ" sz="1400" dirty="0"/>
              <a:t>„Naše kritéria žadatele o adopci se musela uzpůsobit. Dnes přijímáme jen zájemce, kteří uvádějí, že jsou ochotni přijmout dítě s komplexními potřebami. Musíme být realisté. Jinak bychom je vyškolili, schválili a oni by pak čekali na dítě, které by nepřišlo. Nenabízeli by to, co děti, pro které hledáme rodiny, potřebují. Párování by nebylo úspěšné. Také hledáme zájemce, kteří zvládnou skupiny sourozenců – dvou, ale i tří a více. </a:t>
            </a:r>
            <a:r>
              <a:rPr lang="cs-CZ" sz="1400" dirty="0" err="1"/>
              <a:t>Samosebou</a:t>
            </a:r>
            <a:r>
              <a:rPr lang="cs-CZ" sz="1400" dirty="0"/>
              <a:t> musíte být výjimečný člověk, abyste zvládnul několik sourozenců ve věku od dvou do pěti s problémovým chováním, potřebami v oblasti citové vazby a zkušeností zneužívání“ </a:t>
            </a:r>
            <a:r>
              <a:rPr lang="cs-CZ" sz="1400" dirty="0" smtClean="0"/>
              <a:t>(</a:t>
            </a:r>
            <a:r>
              <a:rPr lang="cs-CZ" sz="1400" i="1" dirty="0" smtClean="0"/>
              <a:t>sociální </a:t>
            </a:r>
            <a:r>
              <a:rPr lang="cs-CZ" sz="1400" i="1" dirty="0"/>
              <a:t>pracovnice</a:t>
            </a:r>
            <a:r>
              <a:rPr lang="cs-CZ" sz="1400" dirty="0" smtClean="0"/>
              <a:t>).</a:t>
            </a:r>
            <a:endParaRPr lang="cs-CZ" sz="1400" dirty="0"/>
          </a:p>
        </p:txBody>
      </p:sp>
      <p:sp>
        <p:nvSpPr>
          <p:cNvPr id="4" name="Zástupný symbol pro obsah 3"/>
          <p:cNvSpPr>
            <a:spLocks noGrp="1"/>
          </p:cNvSpPr>
          <p:nvPr>
            <p:ph sz="half" idx="2"/>
          </p:nvPr>
        </p:nvSpPr>
        <p:spPr/>
        <p:txBody>
          <a:bodyPr>
            <a:noAutofit/>
          </a:bodyPr>
          <a:lstStyle/>
          <a:p>
            <a:r>
              <a:rPr lang="cs-CZ" sz="2400" dirty="0" smtClean="0"/>
              <a:t>rozvolnění</a:t>
            </a:r>
            <a:r>
              <a:rPr lang="cs-CZ" sz="2400" b="1" dirty="0" smtClean="0"/>
              <a:t> „vhodnosti</a:t>
            </a:r>
            <a:r>
              <a:rPr lang="cs-CZ" sz="2400" dirty="0" smtClean="0"/>
              <a:t>“ </a:t>
            </a:r>
          </a:p>
          <a:p>
            <a:pPr lvl="1"/>
            <a:r>
              <a:rPr lang="cs-CZ" dirty="0" smtClean="0"/>
              <a:t>Děti: </a:t>
            </a:r>
            <a:endParaRPr lang="en-GB" dirty="0" smtClean="0"/>
          </a:p>
          <a:p>
            <a:pPr lvl="2"/>
            <a:r>
              <a:rPr lang="cs-CZ" dirty="0" smtClean="0"/>
              <a:t>snaha umístit i starší děti,  děti s postižením, sourozence</a:t>
            </a:r>
          </a:p>
          <a:p>
            <a:pPr lvl="1"/>
            <a:r>
              <a:rPr lang="cs-CZ" dirty="0" smtClean="0"/>
              <a:t>Adoptivní rodiče: </a:t>
            </a:r>
          </a:p>
          <a:p>
            <a:pPr lvl="2"/>
            <a:r>
              <a:rPr lang="cs-CZ" dirty="0" smtClean="0"/>
              <a:t>samoživitelé, starší lidé, lidé </a:t>
            </a:r>
            <a:r>
              <a:rPr lang="cs-CZ" dirty="0"/>
              <a:t>s dětmi, </a:t>
            </a:r>
            <a:r>
              <a:rPr lang="cs-CZ" dirty="0" smtClean="0"/>
              <a:t>gay páry, lidé </a:t>
            </a:r>
            <a:r>
              <a:rPr lang="cs-CZ" dirty="0"/>
              <a:t>po rozvodu a v novém partnerství a lidí s postižením. </a:t>
            </a:r>
            <a:endParaRPr lang="cs-CZ" dirty="0" smtClean="0"/>
          </a:p>
          <a:p>
            <a:pPr lvl="2"/>
            <a:endParaRPr lang="cs-CZ" sz="2400" dirty="0"/>
          </a:p>
        </p:txBody>
      </p:sp>
      <p:sp>
        <p:nvSpPr>
          <p:cNvPr id="5" name="Zástupný symbol pro zápatí 4"/>
          <p:cNvSpPr>
            <a:spLocks noGrp="1"/>
          </p:cNvSpPr>
          <p:nvPr>
            <p:ph type="ftr" sz="quarter" idx="11"/>
          </p:nvPr>
        </p:nvSpPr>
        <p:spPr>
          <a:xfrm>
            <a:off x="3736848" y="6209496"/>
            <a:ext cx="2895600" cy="476250"/>
          </a:xfrm>
        </p:spPr>
        <p:txBody>
          <a:bodyPr/>
          <a:lstStyle/>
          <a:p>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Tree>
    <p:extLst>
      <p:ext uri="{BB962C8B-B14F-4D97-AF65-F5344CB8AC3E}">
        <p14:creationId xmlns:p14="http://schemas.microsoft.com/office/powerpoint/2010/main" val="9714483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800" b="1" dirty="0">
                <a:solidFill>
                  <a:schemeClr val="bg1">
                    <a:lumMod val="50000"/>
                  </a:schemeClr>
                </a:solidFill>
              </a:rPr>
              <a:t>Principy v praxi</a:t>
            </a:r>
            <a:endParaRPr lang="cs-CZ" sz="2800" dirty="0"/>
          </a:p>
        </p:txBody>
      </p:sp>
      <p:sp>
        <p:nvSpPr>
          <p:cNvPr id="3" name="Zástupný symbol pro obsah 2"/>
          <p:cNvSpPr>
            <a:spLocks noGrp="1"/>
          </p:cNvSpPr>
          <p:nvPr>
            <p:ph sz="half" idx="1"/>
          </p:nvPr>
        </p:nvSpPr>
        <p:spPr>
          <a:solidFill>
            <a:schemeClr val="bg1">
              <a:lumMod val="95000"/>
            </a:schemeClr>
          </a:solidFill>
        </p:spPr>
        <p:txBody>
          <a:bodyPr>
            <a:normAutofit/>
          </a:bodyPr>
          <a:lstStyle/>
          <a:p>
            <a:pPr marL="82296" indent="0">
              <a:buNone/>
            </a:pPr>
            <a:endParaRPr lang="en-GB" sz="1700" dirty="0" smtClean="0"/>
          </a:p>
          <a:p>
            <a:pPr marL="82296" indent="0">
              <a:buNone/>
            </a:pPr>
            <a:endParaRPr lang="en-GB" sz="1700" dirty="0"/>
          </a:p>
          <a:p>
            <a:pPr marL="82296" indent="0">
              <a:buNone/>
            </a:pPr>
            <a:r>
              <a:rPr lang="cs-CZ" sz="1700" dirty="0" smtClean="0"/>
              <a:t>„</a:t>
            </a:r>
            <a:r>
              <a:rPr lang="cs-CZ" sz="1700" dirty="0"/>
              <a:t>Snažíme se zachytit co nejvíc historie: co mají rodiče rádi, co nemají rádi, nebo třeba jak si matka dítěte jako malá splétala vlasy. Informace jsou k dispozici, až děti povyrostou a začnou se ptát, protože ne vždy se podaří udržet spojení mezi biologickými rodiči a adoptovanými dětmi. Podobné osobní otázky by tak mohly zůstat bez odpovědi“ </a:t>
            </a:r>
            <a:r>
              <a:rPr lang="cs-CZ" sz="1700" dirty="0" smtClean="0"/>
              <a:t>(</a:t>
            </a:r>
            <a:r>
              <a:rPr lang="cs-CZ" sz="1700" i="1" dirty="0" smtClean="0"/>
              <a:t>sociální </a:t>
            </a:r>
            <a:r>
              <a:rPr lang="cs-CZ" sz="1700" i="1" dirty="0"/>
              <a:t>pracovnice</a:t>
            </a:r>
            <a:r>
              <a:rPr lang="cs-CZ" sz="1700" dirty="0"/>
              <a:t>).</a:t>
            </a:r>
            <a:endParaRPr lang="en-GB" sz="1700" dirty="0"/>
          </a:p>
          <a:p>
            <a:endParaRPr lang="cs-CZ" dirty="0"/>
          </a:p>
        </p:txBody>
      </p:sp>
      <p:sp>
        <p:nvSpPr>
          <p:cNvPr id="4" name="Zástupný symbol pro obsah 3"/>
          <p:cNvSpPr>
            <a:spLocks noGrp="1"/>
          </p:cNvSpPr>
          <p:nvPr>
            <p:ph sz="half" idx="2"/>
          </p:nvPr>
        </p:nvSpPr>
        <p:spPr/>
        <p:txBody>
          <a:bodyPr>
            <a:normAutofit/>
          </a:bodyPr>
          <a:lstStyle/>
          <a:p>
            <a:r>
              <a:rPr lang="cs-CZ" b="1" dirty="0" smtClean="0"/>
              <a:t>Otevřenost</a:t>
            </a:r>
          </a:p>
          <a:p>
            <a:pPr lvl="1"/>
            <a:r>
              <a:rPr lang="cs-CZ" sz="2000" dirty="0" smtClean="0"/>
              <a:t>Konsenzus </a:t>
            </a:r>
            <a:r>
              <a:rPr lang="en-GB" sz="2000" dirty="0" smtClean="0"/>
              <a:t>– pro </a:t>
            </a:r>
            <a:r>
              <a:rPr lang="cs-CZ" sz="2000" dirty="0" smtClean="0"/>
              <a:t>vývoj osobnosti</a:t>
            </a:r>
            <a:r>
              <a:rPr lang="en-GB" sz="2000" dirty="0" smtClean="0"/>
              <a:t> j</a:t>
            </a:r>
            <a:r>
              <a:rPr lang="cs-CZ" sz="2000" dirty="0" smtClean="0"/>
              <a:t>e důležité</a:t>
            </a:r>
            <a:r>
              <a:rPr lang="cs-CZ" sz="2000" dirty="0"/>
              <a:t>, aby dítě znalo svůj rodinný původ a mohlo si tak konstruovat ucelený životní </a:t>
            </a:r>
            <a:r>
              <a:rPr lang="cs-CZ" sz="2000" dirty="0" smtClean="0"/>
              <a:t>příběh</a:t>
            </a:r>
          </a:p>
          <a:p>
            <a:pPr lvl="1"/>
            <a:r>
              <a:rPr lang="cs-CZ" sz="2000" dirty="0"/>
              <a:t>práce s biologic</a:t>
            </a:r>
            <a:r>
              <a:rPr lang="en-GB" sz="2000" dirty="0" err="1"/>
              <a:t>kou</a:t>
            </a:r>
            <a:r>
              <a:rPr lang="en-GB" sz="2000" dirty="0"/>
              <a:t> </a:t>
            </a:r>
            <a:r>
              <a:rPr lang="cs-CZ" sz="2000" dirty="0"/>
              <a:t>rodin</a:t>
            </a:r>
            <a:r>
              <a:rPr lang="en-GB" sz="2000" dirty="0" err="1" smtClean="0"/>
              <a:t>ou</a:t>
            </a:r>
            <a:r>
              <a:rPr lang="en-GB" sz="2000" dirty="0"/>
              <a:t> </a:t>
            </a:r>
            <a:r>
              <a:rPr lang="en-GB" sz="2000" dirty="0" smtClean="0"/>
              <a:t>– s</a:t>
            </a:r>
            <a:r>
              <a:rPr lang="cs-CZ" sz="2000" dirty="0" smtClean="0"/>
              <a:t>oučást sociální </a:t>
            </a:r>
            <a:r>
              <a:rPr lang="cs-CZ" sz="2000" dirty="0"/>
              <a:t>práce </a:t>
            </a:r>
            <a:endParaRPr lang="en-GB" sz="2000" dirty="0" smtClean="0"/>
          </a:p>
          <a:p>
            <a:pPr lvl="2"/>
            <a:r>
              <a:rPr lang="cs-CZ" dirty="0" smtClean="0"/>
              <a:t>Fotografie biologické </a:t>
            </a:r>
            <a:r>
              <a:rPr lang="cs-CZ" dirty="0"/>
              <a:t>rodiny</a:t>
            </a:r>
          </a:p>
          <a:p>
            <a:pPr lvl="2"/>
            <a:r>
              <a:rPr lang="cs-CZ" dirty="0"/>
              <a:t>Příběh biologické rodiny </a:t>
            </a:r>
          </a:p>
        </p:txBody>
      </p:sp>
      <p:sp>
        <p:nvSpPr>
          <p:cNvPr id="5" name="Zástupný symbol pro zápatí 4"/>
          <p:cNvSpPr>
            <a:spLocks noGrp="1"/>
          </p:cNvSpPr>
          <p:nvPr>
            <p:ph type="ftr" sz="quarter" idx="11"/>
          </p:nvPr>
        </p:nvSpPr>
        <p:spPr>
          <a:xfrm>
            <a:off x="3736848" y="6187440"/>
            <a:ext cx="2895600" cy="476250"/>
          </a:xfrm>
        </p:spPr>
        <p:txBody>
          <a:bodyPr/>
          <a:lstStyle/>
          <a:p>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Tree>
    <p:extLst>
      <p:ext uri="{BB962C8B-B14F-4D97-AF65-F5344CB8AC3E}">
        <p14:creationId xmlns:p14="http://schemas.microsoft.com/office/powerpoint/2010/main" val="1412928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0">
              <a:spcBef>
                <a:spcPct val="0"/>
              </a:spcBef>
            </a:pPr>
            <a:r>
              <a:rPr lang="cs-CZ" sz="2800" b="1" dirty="0">
                <a:solidFill>
                  <a:schemeClr val="bg1">
                    <a:lumMod val="50000"/>
                  </a:schemeClr>
                </a:solidFill>
                <a:latin typeface="+mj-lt"/>
              </a:rPr>
              <a:t>P</a:t>
            </a:r>
            <a:r>
              <a:rPr lang="cs-CZ" sz="2800" b="1" dirty="0" smtClean="0">
                <a:solidFill>
                  <a:schemeClr val="bg1">
                    <a:lumMod val="50000"/>
                  </a:schemeClr>
                </a:solidFill>
                <a:latin typeface="+mj-lt"/>
              </a:rPr>
              <a:t>rincipy v praxi</a:t>
            </a:r>
            <a:endParaRPr lang="en-GB" sz="2800" dirty="0">
              <a:latin typeface="+mj-lt"/>
            </a:endParaRPr>
          </a:p>
        </p:txBody>
      </p:sp>
      <p:sp>
        <p:nvSpPr>
          <p:cNvPr id="3" name="Content Placeholder 2"/>
          <p:cNvSpPr>
            <a:spLocks noGrp="1"/>
          </p:cNvSpPr>
          <p:nvPr>
            <p:ph sz="half" idx="1"/>
          </p:nvPr>
        </p:nvSpPr>
        <p:spPr>
          <a:xfrm>
            <a:off x="1259632" y="1524000"/>
            <a:ext cx="3744416" cy="4663440"/>
          </a:xfrm>
          <a:solidFill>
            <a:schemeClr val="bg1">
              <a:lumMod val="95000"/>
            </a:schemeClr>
          </a:solidFill>
        </p:spPr>
        <p:txBody>
          <a:bodyPr>
            <a:normAutofit fontScale="92500" lnSpcReduction="20000"/>
          </a:bodyPr>
          <a:lstStyle/>
          <a:p>
            <a:pPr marL="402336" lvl="1" indent="0">
              <a:buNone/>
            </a:pPr>
            <a:endParaRPr lang="en-GB" sz="1600" dirty="0" smtClean="0"/>
          </a:p>
          <a:p>
            <a:pPr marL="402336" lvl="1" indent="0">
              <a:buNone/>
            </a:pPr>
            <a:endParaRPr lang="en-GB" sz="1600" dirty="0"/>
          </a:p>
          <a:p>
            <a:pPr marL="402336" lvl="1" indent="0">
              <a:buNone/>
            </a:pPr>
            <a:endParaRPr lang="en-GB" sz="1600" dirty="0" smtClean="0"/>
          </a:p>
          <a:p>
            <a:pPr marL="402336" lvl="1" indent="0">
              <a:buNone/>
            </a:pPr>
            <a:endParaRPr lang="en-GB" sz="1600" dirty="0"/>
          </a:p>
          <a:p>
            <a:pPr marL="402336" lvl="1" indent="0">
              <a:buNone/>
            </a:pPr>
            <a:endParaRPr lang="en-GB" sz="1600" dirty="0" smtClean="0"/>
          </a:p>
          <a:p>
            <a:pPr marL="402336" lvl="1" indent="0">
              <a:buNone/>
            </a:pPr>
            <a:endParaRPr lang="en-GB" sz="1600" dirty="0" smtClean="0"/>
          </a:p>
          <a:p>
            <a:pPr marL="402336" lvl="1" indent="0">
              <a:buNone/>
            </a:pPr>
            <a:endParaRPr lang="en-GB" sz="1600" dirty="0"/>
          </a:p>
          <a:p>
            <a:pPr marL="402336" lvl="1" indent="0">
              <a:buNone/>
            </a:pPr>
            <a:r>
              <a:rPr lang="cs-CZ" sz="1600" dirty="0" smtClean="0"/>
              <a:t>„</a:t>
            </a:r>
            <a:r>
              <a:rPr lang="cs-CZ" sz="1600" dirty="0"/>
              <a:t>Jako adoptované dítě máte nárok na podporu po celý </a:t>
            </a:r>
            <a:r>
              <a:rPr lang="cs-CZ" sz="1600" dirty="0" smtClean="0"/>
              <a:t>život“</a:t>
            </a:r>
            <a:r>
              <a:rPr lang="en-GB" sz="1600" dirty="0" smtClean="0"/>
              <a:t> </a:t>
            </a:r>
            <a:r>
              <a:rPr lang="cs-CZ" sz="1600" dirty="0" smtClean="0"/>
              <a:t>(</a:t>
            </a:r>
            <a:r>
              <a:rPr lang="cs-CZ" sz="1600" i="1" dirty="0"/>
              <a:t>sociální pracovnice</a:t>
            </a:r>
            <a:r>
              <a:rPr lang="cs-CZ" sz="1600" dirty="0"/>
              <a:t>).</a:t>
            </a:r>
          </a:p>
        </p:txBody>
      </p:sp>
      <p:sp>
        <p:nvSpPr>
          <p:cNvPr id="5" name="Zástupný symbol pro obsah 4"/>
          <p:cNvSpPr>
            <a:spLocks noGrp="1"/>
          </p:cNvSpPr>
          <p:nvPr>
            <p:ph sz="half" idx="2"/>
          </p:nvPr>
        </p:nvSpPr>
        <p:spPr>
          <a:xfrm>
            <a:off x="5276088" y="1524000"/>
            <a:ext cx="3657600" cy="4857328"/>
          </a:xfrm>
        </p:spPr>
        <p:txBody>
          <a:bodyPr>
            <a:normAutofit fontScale="92500" lnSpcReduction="20000"/>
          </a:bodyPr>
          <a:lstStyle/>
          <a:p>
            <a:pPr marL="365760" lvl="1" indent="-283464">
              <a:spcBef>
                <a:spcPts val="600"/>
              </a:spcBef>
              <a:buSzPct val="80000"/>
              <a:buFont typeface="Wingdings 2"/>
              <a:buChar char=""/>
            </a:pPr>
            <a:r>
              <a:rPr lang="cs-CZ" dirty="0"/>
              <a:t>Adopce </a:t>
            </a:r>
            <a:r>
              <a:rPr lang="cs-CZ" dirty="0" smtClean="0"/>
              <a:t>j</a:t>
            </a:r>
            <a:r>
              <a:rPr lang="en-GB" dirty="0" err="1" smtClean="0"/>
              <a:t>ako</a:t>
            </a:r>
            <a:r>
              <a:rPr lang="cs-CZ" dirty="0" smtClean="0"/>
              <a:t> </a:t>
            </a:r>
            <a:r>
              <a:rPr lang="cs-CZ" b="1" dirty="0"/>
              <a:t>celoživotní</a:t>
            </a:r>
            <a:r>
              <a:rPr lang="cs-CZ" dirty="0"/>
              <a:t> </a:t>
            </a:r>
            <a:r>
              <a:rPr lang="en-GB" dirty="0" err="1" smtClean="0"/>
              <a:t>cesta</a:t>
            </a:r>
            <a:endParaRPr lang="en-GB" dirty="0" smtClean="0"/>
          </a:p>
          <a:p>
            <a:pPr lvl="1"/>
            <a:r>
              <a:rPr lang="cs-CZ" sz="2000" dirty="0"/>
              <a:t>Adopce starších dětí </a:t>
            </a:r>
            <a:r>
              <a:rPr lang="en-GB" sz="2000" dirty="0"/>
              <a:t>- </a:t>
            </a:r>
            <a:r>
              <a:rPr lang="cs-CZ" sz="2000" dirty="0"/>
              <a:t>děti </a:t>
            </a:r>
            <a:r>
              <a:rPr lang="en-GB" sz="2000" dirty="0" err="1"/>
              <a:t>si</a:t>
            </a:r>
            <a:r>
              <a:rPr lang="cs-CZ" sz="2000" dirty="0"/>
              <a:t> přinášejí vzpomínky</a:t>
            </a:r>
            <a:r>
              <a:rPr lang="en-GB" sz="2000" dirty="0"/>
              <a:t>, </a:t>
            </a:r>
            <a:r>
              <a:rPr lang="cs-CZ" sz="2000" dirty="0"/>
              <a:t>paměť ztráty a </a:t>
            </a:r>
            <a:r>
              <a:rPr lang="cs-CZ" sz="2000" dirty="0" smtClean="0"/>
              <a:t>traumatu</a:t>
            </a:r>
            <a:endParaRPr lang="en-GB" sz="2000" dirty="0"/>
          </a:p>
          <a:p>
            <a:pPr lvl="1"/>
            <a:r>
              <a:rPr lang="en-GB" sz="2000" dirty="0" err="1" smtClean="0"/>
              <a:t>Zv</a:t>
            </a:r>
            <a:r>
              <a:rPr lang="cs-CZ" sz="2000" dirty="0" smtClean="0"/>
              <a:t>ý</a:t>
            </a:r>
            <a:r>
              <a:rPr lang="cs-CZ" sz="2000" dirty="0"/>
              <a:t>š</a:t>
            </a:r>
            <a:r>
              <a:rPr lang="en-GB" sz="2000" dirty="0" err="1" smtClean="0"/>
              <a:t>en</a:t>
            </a:r>
            <a:r>
              <a:rPr lang="cs-CZ" sz="2000" dirty="0"/>
              <a:t>é</a:t>
            </a:r>
            <a:r>
              <a:rPr lang="en-GB" sz="2000" dirty="0" smtClean="0"/>
              <a:t> n</a:t>
            </a:r>
            <a:r>
              <a:rPr lang="cs-CZ" sz="2000" dirty="0" smtClean="0"/>
              <a:t>ároky </a:t>
            </a:r>
            <a:r>
              <a:rPr lang="cs-CZ" sz="2000" dirty="0"/>
              <a:t>na adoptivní </a:t>
            </a:r>
            <a:r>
              <a:rPr lang="cs-CZ" sz="2000" dirty="0" smtClean="0"/>
              <a:t>rodiny</a:t>
            </a:r>
            <a:r>
              <a:rPr lang="en-GB" sz="2000" dirty="0" smtClean="0"/>
              <a:t> – </a:t>
            </a:r>
            <a:r>
              <a:rPr lang="cs-CZ" sz="2000" dirty="0" smtClean="0"/>
              <a:t>těžké </a:t>
            </a:r>
            <a:r>
              <a:rPr lang="cs-CZ" sz="2000" dirty="0"/>
              <a:t>zvládat bez další </a:t>
            </a:r>
            <a:r>
              <a:rPr lang="cs-CZ" sz="2000" dirty="0" smtClean="0"/>
              <a:t>pomoci</a:t>
            </a:r>
            <a:endParaRPr lang="cs-CZ" sz="2000" dirty="0"/>
          </a:p>
          <a:p>
            <a:pPr lvl="2"/>
            <a:r>
              <a:rPr lang="cs-CZ" sz="1900" dirty="0" smtClean="0"/>
              <a:t>P</a:t>
            </a:r>
            <a:r>
              <a:rPr lang="en-GB" sz="1900" dirty="0" err="1" smtClean="0"/>
              <a:t>raktick</a:t>
            </a:r>
            <a:r>
              <a:rPr lang="cs-CZ" sz="1900" dirty="0"/>
              <a:t>á</a:t>
            </a:r>
            <a:r>
              <a:rPr lang="en-GB" sz="1900" dirty="0" smtClean="0"/>
              <a:t> p</a:t>
            </a:r>
            <a:r>
              <a:rPr lang="cs-CZ" sz="1900" dirty="0" smtClean="0"/>
              <a:t>odpor</a:t>
            </a:r>
            <a:r>
              <a:rPr lang="en-GB" sz="1900" dirty="0" smtClean="0"/>
              <a:t>a </a:t>
            </a:r>
            <a:r>
              <a:rPr lang="cs-CZ" sz="1900" dirty="0"/>
              <a:t>dítě</a:t>
            </a:r>
            <a:r>
              <a:rPr lang="en-GB" sz="1900" dirty="0" err="1"/>
              <a:t>te</a:t>
            </a:r>
            <a:r>
              <a:rPr lang="cs-CZ" sz="1900" dirty="0"/>
              <a:t> </a:t>
            </a:r>
            <a:r>
              <a:rPr lang="en-GB" sz="1900" dirty="0" smtClean="0"/>
              <a:t>s </a:t>
            </a:r>
            <a:r>
              <a:rPr lang="cs-CZ" sz="1900" dirty="0" smtClean="0"/>
              <a:t>životní</a:t>
            </a:r>
            <a:r>
              <a:rPr lang="en-GB" sz="1900" dirty="0" smtClean="0"/>
              <a:t>m</a:t>
            </a:r>
            <a:r>
              <a:rPr lang="cs-CZ" sz="1900" dirty="0" smtClean="0"/>
              <a:t> příběh</a:t>
            </a:r>
            <a:r>
              <a:rPr lang="en-GB" sz="1900" dirty="0" err="1" smtClean="0"/>
              <a:t>em</a:t>
            </a:r>
            <a:r>
              <a:rPr lang="en-GB" sz="1900" dirty="0" smtClean="0"/>
              <a:t>, </a:t>
            </a:r>
            <a:r>
              <a:rPr lang="cs-CZ" sz="1900" dirty="0" smtClean="0"/>
              <a:t>v písemném kontaktu s původní rodinou</a:t>
            </a:r>
          </a:p>
          <a:p>
            <a:pPr lvl="1"/>
            <a:r>
              <a:rPr lang="cs-CZ" sz="2000" dirty="0" smtClean="0"/>
              <a:t>Post-adopční podpora</a:t>
            </a:r>
            <a:endParaRPr lang="en-GB" sz="2000" dirty="0" smtClean="0"/>
          </a:p>
          <a:p>
            <a:pPr lvl="2"/>
            <a:r>
              <a:rPr lang="cs-CZ" sz="1900" dirty="0"/>
              <a:t>plán podpory a financování podle potřeb. </a:t>
            </a:r>
            <a:endParaRPr lang="en-GB" sz="1900" dirty="0" smtClean="0"/>
          </a:p>
          <a:p>
            <a:pPr lvl="2"/>
            <a:r>
              <a:rPr lang="cs-CZ" sz="1900" dirty="0" smtClean="0"/>
              <a:t>organizace </a:t>
            </a:r>
            <a:r>
              <a:rPr lang="cs-CZ" sz="1900" dirty="0"/>
              <a:t>kontaktu mezi biologickými rodiči a dětmi v nových rodinách</a:t>
            </a:r>
          </a:p>
        </p:txBody>
      </p:sp>
      <p:sp>
        <p:nvSpPr>
          <p:cNvPr id="4" name="Footer Placeholder 3"/>
          <p:cNvSpPr>
            <a:spLocks noGrp="1"/>
          </p:cNvSpPr>
          <p:nvPr>
            <p:ph type="ftr" sz="quarter" idx="11"/>
          </p:nvPr>
        </p:nvSpPr>
        <p:spPr/>
        <p:txBody>
          <a:bodyPr/>
          <a:lstStyle/>
          <a:p>
            <a:r>
              <a:rPr lang="pl-PL" dirty="0" smtClean="0">
                <a:solidFill>
                  <a:schemeClr val="bg1">
                    <a:lumMod val="50000"/>
                  </a:schemeClr>
                </a:solidFill>
              </a:rPr>
              <a:t>Konference je financována Nadací Sirius</a:t>
            </a:r>
            <a:endParaRPr lang="cs-CZ" dirty="0">
              <a:solidFill>
                <a:schemeClr val="bg1">
                  <a:lumMod val="50000"/>
                </a:schemeClr>
              </a:solidFill>
            </a:endParaRPr>
          </a:p>
        </p:txBody>
      </p:sp>
    </p:spTree>
    <p:extLst>
      <p:ext uri="{BB962C8B-B14F-4D97-AF65-F5344CB8AC3E}">
        <p14:creationId xmlns:p14="http://schemas.microsoft.com/office/powerpoint/2010/main" val="14759261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unovrat">
  <a:themeElements>
    <a:clrScheme name="Slunovrat">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lunovra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unovrat">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2065</TotalTime>
  <Words>709</Words>
  <Application>Microsoft Office PowerPoint</Application>
  <PresentationFormat>On-screen Show (4:3)</PresentationFormat>
  <Paragraphs>171</Paragraphs>
  <Slides>10</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Gill Sans MT</vt:lpstr>
      <vt:lpstr>Times New Roman</vt:lpstr>
      <vt:lpstr>Verdana</vt:lpstr>
      <vt:lpstr>Wingdings 2</vt:lpstr>
      <vt:lpstr>Slunovrat</vt:lpstr>
      <vt:lpstr> </vt:lpstr>
      <vt:lpstr>Čím je systém osvojení v Anglii zajímavý?</vt:lpstr>
      <vt:lpstr>Proměny osvojení</vt:lpstr>
      <vt:lpstr>Dnes:  „adopce z péče“</vt:lpstr>
      <vt:lpstr>Dnes: osvojení v číslech</vt:lpstr>
      <vt:lpstr>Principy v praxi</vt:lpstr>
      <vt:lpstr>Principy v praxi</vt:lpstr>
      <vt:lpstr>Principy v praxi</vt:lpstr>
      <vt:lpstr>Principy v praxi</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Anička</dc:creator>
  <cp:lastModifiedBy>Kocman, David</cp:lastModifiedBy>
  <cp:revision>55</cp:revision>
  <dcterms:created xsi:type="dcterms:W3CDTF">2017-12-01T08:25:46Z</dcterms:created>
  <dcterms:modified xsi:type="dcterms:W3CDTF">2017-12-08T08:14:48Z</dcterms:modified>
</cp:coreProperties>
</file>