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60" r:id="rId4"/>
    <p:sldId id="289" r:id="rId5"/>
    <p:sldId id="275" r:id="rId6"/>
    <p:sldId id="263" r:id="rId7"/>
    <p:sldId id="276" r:id="rId8"/>
    <p:sldId id="277" r:id="rId9"/>
    <p:sldId id="265" r:id="rId10"/>
    <p:sldId id="268" r:id="rId11"/>
    <p:sldId id="269" r:id="rId12"/>
    <p:sldId id="278" r:id="rId13"/>
    <p:sldId id="279" r:id="rId14"/>
    <p:sldId id="270" r:id="rId15"/>
    <p:sldId id="280" r:id="rId16"/>
    <p:sldId id="281" r:id="rId17"/>
    <p:sldId id="290" r:id="rId18"/>
    <p:sldId id="283" r:id="rId19"/>
    <p:sldId id="284" r:id="rId20"/>
    <p:sldId id="285" r:id="rId21"/>
    <p:sldId id="286" r:id="rId22"/>
    <p:sldId id="287" r:id="rId23"/>
    <p:sldId id="288" r:id="rId24"/>
    <p:sldId id="25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710"/>
    <a:srgbClr val="F58223"/>
    <a:srgbClr val="F68D36"/>
    <a:srgbClr val="F58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8" autoAdjust="0"/>
    <p:restoredTop sz="94680" autoAdjust="0"/>
  </p:normalViewPr>
  <p:slideViewPr>
    <p:cSldViewPr>
      <p:cViewPr varScale="1">
        <p:scale>
          <a:sx n="129" d="100"/>
          <a:sy n="12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57C3-3213-463E-9F4A-993BCC349A83}" type="datetimeFigureOut">
              <a:rPr lang="cs-CZ" smtClean="0"/>
              <a:t>07.10.20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26E0-5737-4468-AFA5-9146CF6B6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790E9-73E7-4E8A-8937-C3F81E8FFBF5}" type="datetime1">
              <a:rPr lang="cs-CZ" smtClean="0"/>
              <a:t>07.10.20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FA90B-0EC5-4AF6-856A-A5E3B095C41E}" type="datetime1">
              <a:rPr lang="cs-CZ" smtClean="0"/>
              <a:t>07.10.20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5FE4-2A9C-4688-B4D6-D6D94FBD9EBB}" type="datetime1">
              <a:rPr lang="cs-CZ" smtClean="0"/>
              <a:t>07.10.20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91CA-F8BA-4F5E-8B69-2AE013EB4CDB}" type="datetime1">
              <a:rPr lang="cs-CZ" smtClean="0"/>
              <a:t>07.10.20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43D4-059B-475B-9A05-31330E3A80D4}" type="datetime1">
              <a:rPr lang="cs-CZ" smtClean="0"/>
              <a:t>07.10.20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D3A3-B986-4972-90F7-5595F542EA10}" type="datetime1">
              <a:rPr lang="cs-CZ" smtClean="0"/>
              <a:t>07.10.20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CB51-CEC5-4E14-AFE9-C5E25023C784}" type="datetime1">
              <a:rPr lang="cs-CZ" smtClean="0"/>
              <a:t>07.10.20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D3CE-F724-46D2-ABFD-93EB288346A3}" type="datetime1">
              <a:rPr lang="cs-CZ" smtClean="0"/>
              <a:t>07.10.20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D2A3-63A5-40AD-8415-7A5C51244043}" type="datetime1">
              <a:rPr lang="cs-CZ" smtClean="0"/>
              <a:t>07.10.20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F3F9-167D-407F-817E-4589F4F0A5F0}" type="datetime1">
              <a:rPr lang="cs-CZ" smtClean="0"/>
              <a:t>07.10.20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EA63-47F4-413C-8386-6E181268B3CA}" type="datetime1">
              <a:rPr lang="cs-CZ" smtClean="0"/>
              <a:t>07.10.20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/>
              <a:t>07.10.20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/>
              <a:t>Konference je financována Nadací Sirius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pic>
        <p:nvPicPr>
          <p:cNvPr id="4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24" y="692696"/>
            <a:ext cx="1138192" cy="939600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3" descr="logo Centrum podp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8831" y="692696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enata\Desktop\SNRP\Loga, hl. papíry aj\Loga\logo-snrp-oranz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55" y="692696"/>
            <a:ext cx="1785240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23120" y="1651448"/>
            <a:ext cx="7920880" cy="390876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endParaRPr lang="cs-CZ" sz="32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32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Výstupy ze setkání zástupců KÚ, OSPOD a NNO poskytujících služby v NRP v jednotlivých krajích ČR </a:t>
            </a:r>
          </a:p>
          <a:p>
            <a:pPr algn="ctr">
              <a:spcBef>
                <a:spcPct val="0"/>
              </a:spcBef>
            </a:pPr>
            <a:endParaRPr lang="cs-CZ" sz="20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Jan Paleček</a:t>
            </a:r>
          </a:p>
          <a:p>
            <a:pPr algn="ctr">
              <a:spcBef>
                <a:spcPct val="0"/>
              </a:spcBef>
            </a:pPr>
            <a:endParaRPr lang="cs-CZ" sz="20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cs-CZ" sz="20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Celostátní konference</a:t>
            </a:r>
          </a:p>
          <a:p>
            <a:pPr algn="ctr">
              <a:spcBef>
                <a:spcPct val="0"/>
              </a:spcBef>
            </a:pP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8. </a:t>
            </a: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0</a:t>
            </a: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2020</a:t>
            </a:r>
            <a:endParaRPr lang="cs-CZ" dirty="0">
              <a:ln w="3175">
                <a:solidFill>
                  <a:schemeClr val="tx1"/>
                </a:solidFill>
              </a:ln>
              <a:solidFill>
                <a:srgbClr val="F47710"/>
              </a:solidFill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7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Proces čekání na dítě při zprostředkovaném osvojení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10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58223"/>
              </a:buClr>
            </a:pPr>
            <a:r>
              <a:rPr lang="cs-CZ" sz="1500" dirty="0"/>
              <a:t>Odhady </a:t>
            </a:r>
            <a:r>
              <a:rPr lang="cs-CZ" sz="1500" b="1" dirty="0"/>
              <a:t>trvání zařazení do evidence </a:t>
            </a:r>
            <a:r>
              <a:rPr lang="cs-CZ" sz="1500" dirty="0"/>
              <a:t>– 1/2 roku až 1-2 roky.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Zdržení</a:t>
            </a:r>
            <a:r>
              <a:rPr lang="cs-CZ" sz="1500" dirty="0"/>
              <a:t> může být </a:t>
            </a:r>
            <a:r>
              <a:rPr lang="cs-CZ" sz="1500" b="1" dirty="0"/>
              <a:t>na straně žadatelů </a:t>
            </a:r>
            <a:r>
              <a:rPr lang="cs-CZ" sz="1500" dirty="0"/>
              <a:t>(nedodají včas potřebné podklady, oddalují první schůzku, nemohou nastoupit na přípravu apod.) </a:t>
            </a:r>
            <a:r>
              <a:rPr lang="cs-CZ" sz="1500" b="1" dirty="0"/>
              <a:t>i v místním systému posuzování a zařazování </a:t>
            </a:r>
            <a:r>
              <a:rPr lang="cs-CZ" sz="1500" dirty="0"/>
              <a:t>do evidence (nedostatek krajských psychologů, doba čekání na rozhodnutí krajského úřadu o zařazení do evidence).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Délka </a:t>
            </a:r>
            <a:r>
              <a:rPr lang="cs-CZ" sz="1500" b="1" dirty="0"/>
              <a:t>čekací doby na d</a:t>
            </a:r>
            <a:r>
              <a:rPr lang="cs-CZ" sz="1500" dirty="0"/>
              <a:t>ítě se v různých případech zprostředkovaného osvojení </a:t>
            </a:r>
            <a:r>
              <a:rPr lang="cs-CZ" sz="1500" b="1" dirty="0"/>
              <a:t>velmi liší</a:t>
            </a:r>
            <a:r>
              <a:rPr lang="cs-CZ" sz="1500" dirty="0"/>
              <a:t>: do jednoho roku, ale i čekání v řádu let. Odvíjí se od počtu právně volných dětí, ale také od očekávání a podmínek žadatelů. Menší šanci – a někde dokonce nulovou – mají žadatelé o osvojení druhého dítěte. </a:t>
            </a: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 marL="82296" indent="0">
              <a:buClr>
                <a:srgbClr val="F58223"/>
              </a:buClr>
              <a:buNone/>
            </a:pP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/>
              <a:t>Tolerance </a:t>
            </a:r>
            <a:r>
              <a:rPr lang="cs-CZ" sz="1500" dirty="0"/>
              <a:t>osvojitelů</a:t>
            </a:r>
            <a:r>
              <a:rPr lang="cs-CZ" sz="1500" b="1" dirty="0"/>
              <a:t> ohledně věku a etnika se proměňuje </a:t>
            </a:r>
            <a:r>
              <a:rPr lang="cs-CZ" sz="1500" dirty="0"/>
              <a:t>díky práci se žadateli při přípravách i díky práci OSPOD.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Kvůli zpomalení procesu osvojení po NOZ se </a:t>
            </a:r>
            <a:r>
              <a:rPr lang="cs-CZ" sz="1500" b="1" dirty="0"/>
              <a:t>zvýšil věk dětí</a:t>
            </a:r>
            <a:r>
              <a:rPr lang="cs-CZ" sz="1500" dirty="0"/>
              <a:t>, které se dostávají </a:t>
            </a:r>
            <a:r>
              <a:rPr lang="cs-CZ" sz="1500" b="1" dirty="0"/>
              <a:t>do osvojení</a:t>
            </a:r>
            <a:r>
              <a:rPr lang="cs-CZ" sz="15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Různé </a:t>
            </a:r>
            <a:r>
              <a:rPr lang="cs-CZ" sz="1500" b="1" dirty="0"/>
              <a:t>výklady počátku </a:t>
            </a:r>
            <a:r>
              <a:rPr lang="cs-CZ" sz="1500" b="1" dirty="0" err="1"/>
              <a:t>předadopční</a:t>
            </a:r>
            <a:r>
              <a:rPr lang="cs-CZ" sz="1500" b="1" dirty="0"/>
              <a:t> péče mezi soudci </a:t>
            </a:r>
            <a:r>
              <a:rPr lang="cs-CZ" sz="1500" dirty="0"/>
              <a:t>(od faktického převzetí dítěte do péče budoucích osvojitelů X od nabytí právní moci rozhodnutí o svěření dítěte do péče před osvojením).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V některých krajích </a:t>
            </a:r>
            <a:r>
              <a:rPr lang="cs-CZ" sz="1500" b="1" dirty="0"/>
              <a:t>ubývá žadatelů o osvojení</a:t>
            </a:r>
            <a:r>
              <a:rPr lang="cs-CZ" sz="1500" dirty="0"/>
              <a:t>. Přesun zájemců do „šedé zóny“? </a:t>
            </a: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8" name="Oválný popisek 10">
            <a:extLst>
              <a:ext uri="{FF2B5EF4-FFF2-40B4-BE49-F238E27FC236}">
                <a16:creationId xmlns:a16="http://schemas.microsoft.com/office/drawing/2014/main" id="{E4D04690-AEFD-4041-97AC-D544F02FD344}"/>
              </a:ext>
            </a:extLst>
          </p:cNvPr>
          <p:cNvSpPr/>
          <p:nvPr/>
        </p:nvSpPr>
        <p:spPr>
          <a:xfrm>
            <a:off x="1876904" y="3270125"/>
            <a:ext cx="6943568" cy="1166987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300" dirty="0">
                <a:solidFill>
                  <a:srgbClr val="0070C0"/>
                </a:solidFill>
              </a:rPr>
              <a:t>„Většina žadatelů preferuje dítě do 1 roku staré, bílé. Někdo chce třeba jen děvče. Čím víc to omezí, tím víc čekají.“</a:t>
            </a:r>
          </a:p>
          <a:p>
            <a:pPr marL="0" lvl="2" algn="ctr"/>
            <a:endParaRPr lang="cs-CZ" sz="1300" dirty="0">
              <a:solidFill>
                <a:srgbClr val="0070C0"/>
              </a:solidFill>
            </a:endParaRPr>
          </a:p>
          <a:p>
            <a:pPr marL="0" lvl="2" algn="ctr"/>
            <a:r>
              <a:rPr lang="cs-CZ" sz="1300" dirty="0">
                <a:solidFill>
                  <a:srgbClr val="0070C0"/>
                </a:solidFill>
              </a:rPr>
              <a:t>„Někteří, hodně nároční žadatelé, se nedočkají vůbec.“</a:t>
            </a:r>
          </a:p>
        </p:txBody>
      </p:sp>
    </p:spTree>
    <p:extLst>
      <p:ext uri="{BB962C8B-B14F-4D97-AF65-F5344CB8AC3E}">
        <p14:creationId xmlns:p14="http://schemas.microsoft.com/office/powerpoint/2010/main" val="231395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Rozhodování soudů a spolupráce soudů s OSPOD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 algn="just">
              <a:buClr>
                <a:srgbClr val="F58223"/>
              </a:buClr>
            </a:pPr>
            <a:r>
              <a:rPr lang="cs-CZ" sz="1300" b="1" dirty="0"/>
              <a:t>Meritorní jednání </a:t>
            </a:r>
            <a:r>
              <a:rPr lang="cs-CZ" sz="1300" dirty="0"/>
              <a:t>soudů často spojeno s velkými a ne zcela </a:t>
            </a:r>
            <a:r>
              <a:rPr lang="cs-CZ" sz="1300" dirty="0" err="1"/>
              <a:t>predikovatelnými</a:t>
            </a:r>
            <a:r>
              <a:rPr lang="cs-CZ" sz="1300" dirty="0"/>
              <a:t> </a:t>
            </a:r>
            <a:r>
              <a:rPr lang="cs-CZ" sz="1300" b="1" dirty="0"/>
              <a:t>časovými prodlevami</a:t>
            </a:r>
            <a:r>
              <a:rPr lang="cs-CZ" sz="1300" dirty="0"/>
              <a:t>. </a:t>
            </a:r>
          </a:p>
          <a:p>
            <a:pPr algn="just">
              <a:buClr>
                <a:srgbClr val="F58223"/>
              </a:buClr>
            </a:pPr>
            <a:r>
              <a:rPr lang="cs-CZ" sz="1300" b="1" dirty="0"/>
              <a:t>Soudci</a:t>
            </a:r>
            <a:r>
              <a:rPr lang="cs-CZ" sz="1300" dirty="0"/>
              <a:t> </a:t>
            </a:r>
            <a:r>
              <a:rPr lang="cs-CZ" sz="1300" b="1" dirty="0"/>
              <a:t>nepokládají</a:t>
            </a:r>
            <a:r>
              <a:rPr lang="cs-CZ" sz="1300" dirty="0"/>
              <a:t> </a:t>
            </a:r>
            <a:r>
              <a:rPr lang="cs-CZ" sz="1300" b="1" dirty="0"/>
              <a:t>dítě</a:t>
            </a:r>
            <a:r>
              <a:rPr lang="cs-CZ" sz="1300" dirty="0"/>
              <a:t> umístěné v přechodné pěstounské péči </a:t>
            </a:r>
            <a:r>
              <a:rPr lang="cs-CZ" sz="1300" b="1" dirty="0"/>
              <a:t>za ohrožené</a:t>
            </a:r>
            <a:r>
              <a:rPr lang="cs-CZ" sz="1300" dirty="0"/>
              <a:t>, a proto nepovažují za nutné spěchat. Podle některých soudců má dokonce dítě v přechodné pěstounské péči zůstat celý rok. </a:t>
            </a:r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r>
              <a:rPr lang="cs-CZ" sz="1300" dirty="0"/>
              <a:t>Někteří soudci </a:t>
            </a:r>
            <a:r>
              <a:rPr lang="cs-CZ" sz="1300" b="1" dirty="0"/>
              <a:t>návrhy na předběžná opatřen</a:t>
            </a:r>
            <a:r>
              <a:rPr lang="cs-CZ" sz="1300" dirty="0"/>
              <a:t>í </a:t>
            </a:r>
            <a:r>
              <a:rPr lang="cs-CZ" sz="1300" b="1" dirty="0"/>
              <a:t>zamítají</a:t>
            </a:r>
            <a:r>
              <a:rPr lang="cs-CZ" sz="1300" dirty="0"/>
              <a:t>, jiní je </a:t>
            </a:r>
            <a:r>
              <a:rPr lang="cs-CZ" sz="1300" b="1" dirty="0"/>
              <a:t>využívají běžně</a:t>
            </a:r>
            <a:r>
              <a:rPr lang="cs-CZ" sz="1300" dirty="0"/>
              <a:t>. Soudci se mohou lišit i v rychlosti vyřizování pomalých a předběžných opatření. </a:t>
            </a:r>
          </a:p>
          <a:p>
            <a:pPr algn="just">
              <a:buClr>
                <a:srgbClr val="F58223"/>
              </a:buClr>
            </a:pPr>
            <a:r>
              <a:rPr lang="cs-CZ" sz="1300" dirty="0"/>
              <a:t>Předběžných opatření by nebylo potřeba, pokud by soudy  byly </a:t>
            </a:r>
            <a:r>
              <a:rPr lang="cs-CZ" sz="1300" b="1" dirty="0"/>
              <a:t>schopny rozhodnout ve věci svěření dítěte do péče budoucích osvojitelů </a:t>
            </a:r>
            <a:r>
              <a:rPr lang="cs-CZ" sz="1300" dirty="0"/>
              <a:t>(ale například i do dlouhodobé pěstounské péče) </a:t>
            </a:r>
            <a:r>
              <a:rPr lang="cs-CZ" sz="1300" b="1" dirty="0"/>
              <a:t>do jednoho měsíce</a:t>
            </a:r>
            <a:r>
              <a:rPr lang="cs-CZ" sz="1300" dirty="0"/>
              <a:t>, případně kdyby tato lhůta byla závazná.</a:t>
            </a:r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endParaRPr lang="cs-CZ" sz="1300" dirty="0"/>
          </a:p>
          <a:p>
            <a:pPr algn="just">
              <a:buClr>
                <a:srgbClr val="F58223"/>
              </a:buClr>
            </a:pPr>
            <a:r>
              <a:rPr lang="cs-CZ" sz="1300" dirty="0"/>
              <a:t>Situace ve spolupráci se soudy se vyvíjí, </a:t>
            </a:r>
            <a:r>
              <a:rPr lang="cs-CZ" sz="1300" b="1" dirty="0"/>
              <a:t>probíhá komunikace mezi soudci a OSPOD </a:t>
            </a:r>
            <a:r>
              <a:rPr lang="cs-CZ" sz="1300" dirty="0"/>
              <a:t>(schůzky či telefonáty, účast  soudců na případových konferencí), ale i </a:t>
            </a:r>
            <a:r>
              <a:rPr lang="cs-CZ" sz="1300" b="1" dirty="0"/>
              <a:t>vyhýbání se přímému kontaktu s OSPOD</a:t>
            </a:r>
            <a:r>
              <a:rPr lang="cs-CZ" sz="1300" dirty="0"/>
              <a:t>. </a:t>
            </a:r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algn="just"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Oválný popisek 10">
            <a:extLst>
              <a:ext uri="{FF2B5EF4-FFF2-40B4-BE49-F238E27FC236}">
                <a16:creationId xmlns:a16="http://schemas.microsoft.com/office/drawing/2014/main" id="{113A5DD3-C0F7-A742-9C6B-40A9AA8242E1}"/>
              </a:ext>
            </a:extLst>
          </p:cNvPr>
          <p:cNvSpPr/>
          <p:nvPr/>
        </p:nvSpPr>
        <p:spPr>
          <a:xfrm>
            <a:off x="1660880" y="2302880"/>
            <a:ext cx="7159592" cy="841860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„Nejhorší je nejistota, jak dlouho bude proces trvat. Dítě se předává tak, že se rychle navazuje, pak se to ale zase zpomalí… Je to stresující pro všechny: pro dítě, OSPOD, doprovodnou organizaci, přechodné pěstouny, budoucí osvojitele.“ </a:t>
            </a:r>
          </a:p>
        </p:txBody>
      </p:sp>
      <p:sp>
        <p:nvSpPr>
          <p:cNvPr id="12" name="Oválný popisek 10">
            <a:extLst>
              <a:ext uri="{FF2B5EF4-FFF2-40B4-BE49-F238E27FC236}">
                <a16:creationId xmlns:a16="http://schemas.microsoft.com/office/drawing/2014/main" id="{070BBA35-1F01-1C4F-BCD5-BBB4971F9FD8}"/>
              </a:ext>
            </a:extLst>
          </p:cNvPr>
          <p:cNvSpPr/>
          <p:nvPr/>
        </p:nvSpPr>
        <p:spPr>
          <a:xfrm>
            <a:off x="1475656" y="4422253"/>
            <a:ext cx="7602048" cy="1166987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„Jakmile se ozvou z porodnice, že tam matka chce dát dítě k osvojení, soud rozhoduje rychlým i pomalým předběžným opatřením. Soud nečeká ani sedm dnů, druhý den dítě jde k budoucím osvojitelům. OSPOD k tomu píše zprávu k soudu a voláme tam. Ale každý soudce je jiný. Ovšem z přechodné pěstounské péče soudci předběžné opatření takto nedělají. Já nevidím naléhavost, říká soudce.“</a:t>
            </a:r>
          </a:p>
        </p:txBody>
      </p:sp>
    </p:spTree>
    <p:extLst>
      <p:ext uri="{BB962C8B-B14F-4D97-AF65-F5344CB8AC3E}">
        <p14:creationId xmlns:p14="http://schemas.microsoft.com/office/powerpoint/2010/main" val="154594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„Adresný souhlas“, „přímé adopce“ a falešné otcovství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400" b="1" dirty="0"/>
              <a:t>Adresné souhlasy</a:t>
            </a:r>
            <a:r>
              <a:rPr lang="cs-CZ" sz="1400" dirty="0"/>
              <a:t> a možnost předat dítě budoucím osvojitelům i dříve, než uplyne 6 týdnů od porodu, jsou využívány </a:t>
            </a:r>
            <a:r>
              <a:rPr lang="cs-CZ" sz="1400" b="1" dirty="0"/>
              <a:t>primárně ve prospěch osvojitelů</a:t>
            </a:r>
            <a:r>
              <a:rPr lang="cs-CZ" sz="1400" dirty="0"/>
              <a:t>. Systém</a:t>
            </a:r>
            <a:r>
              <a:rPr lang="cs-CZ" sz="1400" b="1" dirty="0"/>
              <a:t> </a:t>
            </a:r>
            <a:r>
              <a:rPr lang="cs-CZ" sz="1400" dirty="0"/>
              <a:t>upřednostňuje „adresnost“</a:t>
            </a:r>
            <a:r>
              <a:rPr lang="cs-CZ" sz="1400" b="1" dirty="0"/>
              <a:t> </a:t>
            </a:r>
            <a:r>
              <a:rPr lang="cs-CZ" sz="1400" dirty="0"/>
              <a:t>před tím, aby budoucí osvojitele prověřoval alespoň zčásti tak, jak to dělá u zprostředkovaného osvojení.  </a:t>
            </a:r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endParaRPr lang="cs-CZ" sz="1400" dirty="0"/>
          </a:p>
          <a:p>
            <a:pPr>
              <a:buClr>
                <a:srgbClr val="F58223"/>
              </a:buClr>
            </a:pPr>
            <a:r>
              <a:rPr lang="cs-CZ" sz="1400" dirty="0"/>
              <a:t>Praxe tzv. adresných souhlasů a přímých adopcí stojí do značné míry </a:t>
            </a:r>
            <a:r>
              <a:rPr lang="cs-CZ" sz="1400" b="1" dirty="0"/>
              <a:t>mimo dohled sociálně-právní ochrany dět</a:t>
            </a:r>
            <a:r>
              <a:rPr lang="cs-CZ" sz="1400" dirty="0"/>
              <a:t>í, přestože s sebou nese ohrožení zájmu dítěte na úkor zájmu osvojitelů. </a:t>
            </a:r>
          </a:p>
          <a:p>
            <a:pPr>
              <a:buClr>
                <a:srgbClr val="F58223"/>
              </a:buClr>
            </a:pPr>
            <a:r>
              <a:rPr lang="cs-CZ" sz="1400" dirty="0"/>
              <a:t>Zcela </a:t>
            </a:r>
            <a:r>
              <a:rPr lang="cs-CZ" sz="1400" b="1" dirty="0"/>
              <a:t>mimo dosah sociálně-právní ochrany </a:t>
            </a:r>
            <a:r>
              <a:rPr lang="cs-CZ" sz="1400" dirty="0"/>
              <a:t>pak stojí případy falešného otcovství, </a:t>
            </a:r>
          </a:p>
          <a:p>
            <a:pPr>
              <a:buClr>
                <a:srgbClr val="F58223"/>
              </a:buClr>
            </a:pPr>
            <a:r>
              <a:rPr lang="cs-CZ" sz="1400" dirty="0"/>
              <a:t>Paragraf </a:t>
            </a:r>
            <a:r>
              <a:rPr lang="cs-CZ" sz="1400" b="1" dirty="0"/>
              <a:t>823</a:t>
            </a:r>
            <a:r>
              <a:rPr lang="cs-CZ" sz="1400" dirty="0"/>
              <a:t> občanského zákoníku se však využívá i </a:t>
            </a:r>
            <a:r>
              <a:rPr lang="cs-CZ" sz="1400" b="1" dirty="0"/>
              <a:t>v rámci zprostředkovaného osvojení</a:t>
            </a:r>
            <a:r>
              <a:rPr lang="cs-CZ" sz="1400" dirty="0"/>
              <a:t>. </a:t>
            </a: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4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9" name="Oválný popisek 10">
            <a:extLst>
              <a:ext uri="{FF2B5EF4-FFF2-40B4-BE49-F238E27FC236}">
                <a16:creationId xmlns:a16="http://schemas.microsoft.com/office/drawing/2014/main" id="{A8F07A73-E3BB-9349-8CF9-091238CD7832}"/>
              </a:ext>
            </a:extLst>
          </p:cNvPr>
          <p:cNvSpPr/>
          <p:nvPr/>
        </p:nvSpPr>
        <p:spPr>
          <a:xfrm>
            <a:off x="1774096" y="2348880"/>
            <a:ext cx="7159592" cy="841860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„Soudy a OSPOD se na to dívají jinak, než na zprostředkované osvojení. Biologičtí rodiče si vyberou osvojitele a ti jsou pak tím pádem vhodní.“</a:t>
            </a:r>
          </a:p>
        </p:txBody>
      </p:sp>
      <p:sp>
        <p:nvSpPr>
          <p:cNvPr id="11" name="Oválný popisek 10">
            <a:extLst>
              <a:ext uri="{FF2B5EF4-FFF2-40B4-BE49-F238E27FC236}">
                <a16:creationId xmlns:a16="http://schemas.microsoft.com/office/drawing/2014/main" id="{9FFC4FEC-DDCC-F746-8FED-FD9F5FF6167E}"/>
              </a:ext>
            </a:extLst>
          </p:cNvPr>
          <p:cNvSpPr/>
          <p:nvPr/>
        </p:nvSpPr>
        <p:spPr>
          <a:xfrm>
            <a:off x="1833444" y="3342537"/>
            <a:ext cx="6629240" cy="722320"/>
          </a:xfrm>
          <a:prstGeom prst="wedgeEllipseCallout">
            <a:avLst>
              <a:gd name="adj1" fmla="val 50531"/>
              <a:gd name="adj2" fmla="val 6515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„Chápe se to jako soukromoprávní situace. Pokud OSPOD vyloženě nevidí ohrožení, moc do toho nevstupují.“</a:t>
            </a:r>
          </a:p>
        </p:txBody>
      </p:sp>
      <p:sp>
        <p:nvSpPr>
          <p:cNvPr id="12" name="Oválný popisek 10">
            <a:extLst>
              <a:ext uri="{FF2B5EF4-FFF2-40B4-BE49-F238E27FC236}">
                <a16:creationId xmlns:a16="http://schemas.microsoft.com/office/drawing/2014/main" id="{F3EBF9B4-5F89-FB40-803B-9082BD8F8A15}"/>
              </a:ext>
            </a:extLst>
          </p:cNvPr>
          <p:cNvSpPr/>
          <p:nvPr/>
        </p:nvSpPr>
        <p:spPr>
          <a:xfrm>
            <a:off x="2191232" y="5206883"/>
            <a:ext cx="6629240" cy="722320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„Na přípravách je podrobně žadatelům vysvětlováno, že je lepší vzít si dítě z porodnice i s tím, že bude odebráno. Někteří jsou tolerantní, někteří ne.“</a:t>
            </a:r>
          </a:p>
        </p:txBody>
      </p:sp>
    </p:spTree>
    <p:extLst>
      <p:ext uri="{BB962C8B-B14F-4D97-AF65-F5344CB8AC3E}">
        <p14:creationId xmlns:p14="http://schemas.microsoft.com/office/powerpoint/2010/main" val="354817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Otevřené adopce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13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400" dirty="0"/>
              <a:t>S informováním dětí o tom, že jsou osvojené, proniká do osvojení </a:t>
            </a:r>
            <a:r>
              <a:rPr lang="cs-CZ" sz="1400" b="1" dirty="0"/>
              <a:t>téma otevřenosti v adopci</a:t>
            </a:r>
            <a:r>
              <a:rPr lang="cs-CZ" sz="1400" dirty="0"/>
              <a:t>, stejně jako s praktikováním adresných souhlasů či využíváním náhradních matek. </a:t>
            </a:r>
          </a:p>
          <a:p>
            <a:pPr>
              <a:buClr>
                <a:srgbClr val="F58223"/>
              </a:buClr>
            </a:pPr>
            <a:r>
              <a:rPr lang="cs-CZ" sz="1400" b="1" dirty="0"/>
              <a:t>Zkušeností</a:t>
            </a:r>
            <a:r>
              <a:rPr lang="cs-CZ" sz="1400" dirty="0"/>
              <a:t> </a:t>
            </a:r>
            <a:r>
              <a:rPr lang="cs-CZ" sz="1400" b="1" dirty="0"/>
              <a:t>s otevřenými adopcemi</a:t>
            </a:r>
            <a:r>
              <a:rPr lang="cs-CZ" sz="1400" dirty="0"/>
              <a:t> je v sociálně právní-ochraně a v sociální práci </a:t>
            </a:r>
            <a:r>
              <a:rPr lang="cs-CZ" sz="1400" b="1" dirty="0"/>
              <a:t>minimum</a:t>
            </a:r>
            <a:r>
              <a:rPr lang="cs-CZ" sz="14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400" b="1" dirty="0"/>
              <a:t>Postoj osvojitelů </a:t>
            </a:r>
            <a:r>
              <a:rPr lang="cs-CZ" sz="1400" dirty="0"/>
              <a:t>v</a:t>
            </a:r>
            <a:r>
              <a:rPr lang="cs-CZ" sz="1400" b="1" dirty="0"/>
              <a:t> otázce kontaktů s biologickými rodiči se </a:t>
            </a:r>
            <a:r>
              <a:rPr lang="cs-CZ" sz="1400" dirty="0"/>
              <a:t>nicméně</a:t>
            </a:r>
            <a:r>
              <a:rPr lang="cs-CZ" sz="1400" b="1" dirty="0"/>
              <a:t> pomalu mění</a:t>
            </a:r>
            <a:r>
              <a:rPr lang="cs-CZ" sz="1400" dirty="0"/>
              <a:t>, téma přestává být tabuizováno, řada osvojitelů chápe jeho důležitost (případy, kdy se osvojitelé obrátili na profesionály se žádostí o pomoc s navázáním kontaktu s biologickou rodinou, protože to považovali za užitečné pro dítě). </a:t>
            </a:r>
          </a:p>
          <a:p>
            <a:pPr>
              <a:buClr>
                <a:srgbClr val="F58223"/>
              </a:buClr>
            </a:pPr>
            <a:r>
              <a:rPr lang="cs-CZ" sz="1400" dirty="0"/>
              <a:t>Řada </a:t>
            </a:r>
            <a:r>
              <a:rPr lang="cs-CZ" sz="1400" b="1" dirty="0"/>
              <a:t>otazníků, obtíží, rizik</a:t>
            </a:r>
            <a:r>
              <a:rPr lang="cs-CZ" sz="1400" dirty="0"/>
              <a:t>. </a:t>
            </a:r>
            <a:r>
              <a:rPr lang="cs-CZ" sz="1400" b="1" dirty="0"/>
              <a:t>Systém</a:t>
            </a:r>
            <a:r>
              <a:rPr lang="cs-CZ" sz="1400" dirty="0"/>
              <a:t> </a:t>
            </a:r>
            <a:r>
              <a:rPr lang="cs-CZ" sz="1400" b="1" dirty="0"/>
              <a:t>není</a:t>
            </a:r>
            <a:r>
              <a:rPr lang="cs-CZ" sz="1400" dirty="0"/>
              <a:t> na otevřené adopce vůbec </a:t>
            </a:r>
            <a:r>
              <a:rPr lang="cs-CZ" sz="1400" b="1" dirty="0"/>
              <a:t>připravený</a:t>
            </a:r>
            <a:r>
              <a:rPr lang="cs-CZ" sz="14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400" dirty="0"/>
              <a:t>Praxe otevřených adopcí </a:t>
            </a:r>
            <a:r>
              <a:rPr lang="cs-CZ" sz="1400" b="1" dirty="0"/>
              <a:t>přibližuje osvojitelskou péči k péči pěstounské</a:t>
            </a:r>
            <a:r>
              <a:rPr lang="cs-CZ" sz="1400" dirty="0"/>
              <a:t>. Narušuje integritu „běžné rodiny“, o niž osvojitelé velmi usilují. </a:t>
            </a:r>
          </a:p>
          <a:p>
            <a:pPr>
              <a:buClr>
                <a:srgbClr val="F58223"/>
              </a:buClr>
            </a:pPr>
            <a:r>
              <a:rPr lang="cs-CZ" sz="1400" dirty="0"/>
              <a:t>Podpora kontaktu (i dospělých) dětí s biologickou rodinou, stejně jako podpora biologických i osvojitelských rodin – </a:t>
            </a:r>
            <a:r>
              <a:rPr lang="cs-CZ" sz="1400" b="1" dirty="0"/>
              <a:t>budoucí úkol </a:t>
            </a:r>
            <a:r>
              <a:rPr lang="cs-CZ" sz="1400" b="1" dirty="0" err="1"/>
              <a:t>postadopčních</a:t>
            </a:r>
            <a:r>
              <a:rPr lang="cs-CZ" sz="1400" b="1" dirty="0"/>
              <a:t> služeb</a:t>
            </a:r>
            <a:r>
              <a:rPr lang="cs-CZ" sz="1400" dirty="0"/>
              <a:t>.</a:t>
            </a: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8" name="Oválný popisek 10">
            <a:extLst>
              <a:ext uri="{FF2B5EF4-FFF2-40B4-BE49-F238E27FC236}">
                <a16:creationId xmlns:a16="http://schemas.microsoft.com/office/drawing/2014/main" id="{747476AD-0A4F-5C42-8456-63059464D928}"/>
              </a:ext>
            </a:extLst>
          </p:cNvPr>
          <p:cNvSpPr/>
          <p:nvPr/>
        </p:nvSpPr>
        <p:spPr>
          <a:xfrm>
            <a:off x="2183799" y="4941168"/>
            <a:ext cx="6629240" cy="898447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200" dirty="0">
                <a:solidFill>
                  <a:srgbClr val="0070C0"/>
                </a:solidFill>
              </a:rPr>
              <a:t>„Měli bychom směřovat minimálně k povědomí o tom, že pro dítě je téma biologické rodiny důležité, a případně i k podpoře kontaktů.“</a:t>
            </a:r>
          </a:p>
          <a:p>
            <a:pPr marL="0" lvl="2" algn="ctr"/>
            <a:endParaRPr lang="cs-CZ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431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služby – smysl poskytování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800" dirty="0"/>
              <a:t>Z hlediska většiny účastníků kulatých stolů jsou </a:t>
            </a:r>
            <a:r>
              <a:rPr lang="cs-CZ" sz="1800" b="1" dirty="0" err="1"/>
              <a:t>postadopční</a:t>
            </a:r>
            <a:r>
              <a:rPr lang="cs-CZ" sz="1800" b="1" dirty="0"/>
              <a:t> služby potřebné</a:t>
            </a:r>
            <a:r>
              <a:rPr lang="cs-CZ" sz="1800" dirty="0"/>
              <a:t>.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Zkušenost NNO i některých OSPOD: i po právním aktu osvojení </a:t>
            </a:r>
            <a:r>
              <a:rPr lang="cs-CZ" sz="1800" b="1" dirty="0"/>
              <a:t>čelí rodiny specifickým výzvám</a:t>
            </a:r>
            <a:r>
              <a:rPr lang="cs-CZ" sz="1800" dirty="0"/>
              <a:t>. </a:t>
            </a:r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r>
              <a:rPr lang="cs-CZ" sz="1800" dirty="0"/>
              <a:t>Na OSPOD se osvojitelské rodiny často obracejí až ve fázi, </a:t>
            </a:r>
            <a:r>
              <a:rPr lang="cs-CZ" sz="1800" b="1" dirty="0"/>
              <a:t>kdy už je problém příliš vyhrocený</a:t>
            </a:r>
            <a:r>
              <a:rPr lang="cs-CZ" sz="1800" dirty="0"/>
              <a:t>. Žádost o pomoc totiž mohou chápat jako vlastní selhání. </a:t>
            </a:r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  <p:sp>
        <p:nvSpPr>
          <p:cNvPr id="12" name="Oválný popisek 10">
            <a:extLst>
              <a:ext uri="{FF2B5EF4-FFF2-40B4-BE49-F238E27FC236}">
                <a16:creationId xmlns:a16="http://schemas.microsoft.com/office/drawing/2014/main" id="{D70B5379-AD62-C340-AAB5-7F390CEBE2A6}"/>
              </a:ext>
            </a:extLst>
          </p:cNvPr>
          <p:cNvSpPr/>
          <p:nvPr/>
        </p:nvSpPr>
        <p:spPr>
          <a:xfrm>
            <a:off x="1835696" y="2850696"/>
            <a:ext cx="6264696" cy="938344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400" dirty="0">
                <a:solidFill>
                  <a:srgbClr val="0070C0"/>
                </a:solidFill>
              </a:rPr>
              <a:t>„Po rozhodnutí o osvojení se některé rodiny obracejí na krajský úřad opakovaně Většinou se obracejí ve zlomových obdobích – přechod ve vzdělávání, puberta.“</a:t>
            </a:r>
          </a:p>
        </p:txBody>
      </p:sp>
    </p:spTree>
    <p:extLst>
      <p:ext uri="{BB962C8B-B14F-4D97-AF65-F5344CB8AC3E}">
        <p14:creationId xmlns:p14="http://schemas.microsoft.com/office/powerpoint/2010/main" val="2069895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služby – závazné nebo dobrovolné?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200" dirty="0"/>
              <a:t>Otázka závaznosti, resp. dobrovolnosti </a:t>
            </a:r>
            <a:r>
              <a:rPr lang="cs-CZ" sz="1200" dirty="0" err="1"/>
              <a:t>postadopčních</a:t>
            </a:r>
            <a:r>
              <a:rPr lang="cs-CZ" sz="1200" dirty="0"/>
              <a:t> služeb je</a:t>
            </a:r>
            <a:r>
              <a:rPr lang="cs-CZ" sz="1200" b="1" dirty="0"/>
              <a:t> kontroverzní</a:t>
            </a:r>
            <a:r>
              <a:rPr lang="cs-CZ" sz="12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200" dirty="0"/>
              <a:t>Zajímavý moment </a:t>
            </a:r>
            <a:r>
              <a:rPr lang="cs-CZ" sz="1200" b="1" dirty="0"/>
              <a:t>dvojího přístupu české sociálně-právní ochrany k adoptovaným dětem a jejich osvojitelům</a:t>
            </a:r>
            <a:r>
              <a:rPr lang="cs-CZ" sz="1200" dirty="0"/>
              <a:t>:  praxe Úřadu pro mezinárodněprávní ochranu dětí vůči osvojitelským rodinám v zahraničí (dohled pomocí pravidelných zpráv) X praxe OSPOD ve vztahu k adoptivním rodinám v České republice. </a:t>
            </a:r>
          </a:p>
          <a:p>
            <a:pPr>
              <a:buClr>
                <a:srgbClr val="F58223"/>
              </a:buClr>
            </a:pPr>
            <a:r>
              <a:rPr lang="cs-CZ" sz="1200" dirty="0"/>
              <a:t>Argumenty </a:t>
            </a:r>
            <a:r>
              <a:rPr lang="cs-CZ" sz="1200" b="1" dirty="0"/>
              <a:t>proti závaznosti</a:t>
            </a:r>
            <a:r>
              <a:rPr lang="cs-CZ" sz="1200" dirty="0"/>
              <a:t>: </a:t>
            </a:r>
          </a:p>
          <a:p>
            <a:pPr lvl="1">
              <a:buClr>
                <a:srgbClr val="F58223"/>
              </a:buClr>
            </a:pPr>
            <a:r>
              <a:rPr lang="cs-CZ" sz="1200" dirty="0"/>
              <a:t>Povinnost by řadu lidí od adopce odrazovala. </a:t>
            </a:r>
          </a:p>
          <a:p>
            <a:pPr lvl="1">
              <a:buClr>
                <a:srgbClr val="F58223"/>
              </a:buClr>
            </a:pPr>
            <a:r>
              <a:rPr lang="cs-CZ" sz="1200" dirty="0"/>
              <a:t>Osvojitelé nechtějí být po osvojení už v kontaktu s úřadem, nepřejí si dohled. </a:t>
            </a:r>
          </a:p>
          <a:p>
            <a:pPr lvl="1">
              <a:buClr>
                <a:srgbClr val="F58223"/>
              </a:buClr>
            </a:pPr>
            <a:r>
              <a:rPr lang="cs-CZ" sz="1200" dirty="0"/>
              <a:t>Osvojitelská rodina je běžná rodina, pokud řeší nějaké problémy, dostane se k pomoci stejně, jako kterákoli jiná rodina. </a:t>
            </a:r>
          </a:p>
          <a:p>
            <a:pPr>
              <a:buClr>
                <a:srgbClr val="F58223"/>
              </a:buClr>
            </a:pPr>
            <a:r>
              <a:rPr lang="cs-CZ" sz="1200" dirty="0"/>
              <a:t>Argumenty </a:t>
            </a:r>
            <a:r>
              <a:rPr lang="cs-CZ" sz="1200" b="1" dirty="0"/>
              <a:t>pro závaznost</a:t>
            </a:r>
            <a:r>
              <a:rPr lang="cs-CZ" sz="1200" dirty="0"/>
              <a:t>: </a:t>
            </a:r>
          </a:p>
          <a:p>
            <a:pPr lvl="1">
              <a:buClr>
                <a:srgbClr val="F58223"/>
              </a:buClr>
            </a:pPr>
            <a:r>
              <a:rPr lang="cs-CZ" sz="1200" dirty="0"/>
              <a:t>Motivaci osvojitelů, aby se sami na někoho obrátili se žádostí o pomoc, může snižovat s tím spojený pocit vlastního selhání.</a:t>
            </a:r>
          </a:p>
          <a:p>
            <a:pPr lvl="1">
              <a:buClr>
                <a:srgbClr val="F58223"/>
              </a:buClr>
            </a:pPr>
            <a:r>
              <a:rPr lang="cs-CZ" sz="1200" dirty="0"/>
              <a:t>Dobrovolnost by měla za následek, že „složité rodiny“ by stejně služeb nakonec nevyužívaly. </a:t>
            </a:r>
          </a:p>
          <a:p>
            <a:pPr>
              <a:buClr>
                <a:srgbClr val="F58223"/>
              </a:buClr>
            </a:pPr>
            <a:r>
              <a:rPr lang="cs-CZ" sz="1200" dirty="0"/>
              <a:t>Diskutovaly se </a:t>
            </a:r>
            <a:r>
              <a:rPr lang="cs-CZ" sz="1200" b="1" dirty="0"/>
              <a:t>různé stupně závaznosti</a:t>
            </a:r>
            <a:r>
              <a:rPr lang="cs-CZ" sz="1200" dirty="0"/>
              <a:t>.</a:t>
            </a:r>
          </a:p>
          <a:p>
            <a:pPr>
              <a:buClr>
                <a:srgbClr val="F58223"/>
              </a:buClr>
            </a:pPr>
            <a:r>
              <a:rPr lang="cs-CZ" sz="1200" dirty="0"/>
              <a:t>Rozpolcenost v pohledu na otázku, zda má být </a:t>
            </a:r>
            <a:r>
              <a:rPr lang="cs-CZ" sz="1200" dirty="0" err="1"/>
              <a:t>postadopční</a:t>
            </a:r>
            <a:r>
              <a:rPr lang="cs-CZ" sz="1200" dirty="0"/>
              <a:t> podpora využívána závazně či dobrovolně, odráží </a:t>
            </a:r>
            <a:r>
              <a:rPr lang="cs-CZ" sz="1200" b="1" dirty="0"/>
              <a:t>spor o smysl osvojení:</a:t>
            </a:r>
            <a:endParaRPr lang="cs-CZ" sz="1200" dirty="0"/>
          </a:p>
          <a:p>
            <a:pPr>
              <a:buClr>
                <a:srgbClr val="F58223"/>
              </a:buClr>
            </a:pPr>
            <a:endParaRPr lang="cs-CZ" sz="12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  <p:sp>
        <p:nvSpPr>
          <p:cNvPr id="3" name="Děrná páska 2">
            <a:extLst>
              <a:ext uri="{FF2B5EF4-FFF2-40B4-BE49-F238E27FC236}">
                <a16:creationId xmlns:a16="http://schemas.microsoft.com/office/drawing/2014/main" id="{161BF08F-4626-4F4D-BB17-7A58F683B452}"/>
              </a:ext>
            </a:extLst>
          </p:cNvPr>
          <p:cNvSpPr/>
          <p:nvPr/>
        </p:nvSpPr>
        <p:spPr>
          <a:xfrm>
            <a:off x="1348880" y="5022304"/>
            <a:ext cx="7471591" cy="1431032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F58223"/>
              </a:buClr>
            </a:pPr>
            <a:r>
              <a:rPr lang="cs-CZ" sz="1200" dirty="0">
                <a:solidFill>
                  <a:schemeClr val="tx1"/>
                </a:solidFill>
              </a:rPr>
              <a:t>Jde primárně o zájmy dítěte, jeho ochranu a vytvoření náhradního rodinného prostředí, za jehož kvalitu nějakým způsobem systém sociálně-právní ochrany ručí, NEBO se smysl osvojení vyčerpává „přijetím cizí osoby za vlastní“? Jde o specifickou formu náhradní rodinné péče, která podobně jako pěstounská péče čelí specifickým (odlišným i obdobným) výzvám, NEBO jde o vytvoření rodiny, která se právním aktem stane rodinou zcela běžnou? </a:t>
            </a:r>
          </a:p>
        </p:txBody>
      </p:sp>
    </p:spTree>
    <p:extLst>
      <p:ext uri="{BB962C8B-B14F-4D97-AF65-F5344CB8AC3E}">
        <p14:creationId xmlns:p14="http://schemas.microsoft.com/office/powerpoint/2010/main" val="1140958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služby – práce s biologickou rodinou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800" dirty="0"/>
              <a:t>Pro některé rodiče může být </a:t>
            </a:r>
            <a:r>
              <a:rPr lang="cs-CZ" sz="1800" b="1" dirty="0"/>
              <a:t>zřeknutí se dítěte traumatická zkušenost, kterou musí nějak zpracovávat.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Biologičtí rodiče budou pro svoje děti </a:t>
            </a:r>
            <a:r>
              <a:rPr lang="cs-CZ" sz="1800" b="1" dirty="0"/>
              <a:t>důležitým tématem </a:t>
            </a:r>
            <a:r>
              <a:rPr lang="cs-CZ" sz="1800" dirty="0"/>
              <a:t>a měli by být připraveni na to, že je budou děti chtít třeba i </a:t>
            </a:r>
            <a:r>
              <a:rPr lang="cs-CZ" sz="1800" b="1" dirty="0"/>
              <a:t>kontaktovat</a:t>
            </a:r>
            <a:r>
              <a:rPr lang="cs-CZ" sz="1800" dirty="0"/>
              <a:t>. 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Část účastníků by takovou podporu považovala za </a:t>
            </a:r>
            <a:r>
              <a:rPr lang="cs-CZ" sz="1800" b="1" dirty="0"/>
              <a:t>smysluplnou</a:t>
            </a:r>
            <a:r>
              <a:rPr lang="cs-CZ" sz="1800" dirty="0"/>
              <a:t>, někteří měli zkušenost, že osvojené děti hledají svoje rodiče, chtějí se o nich něco dozvědět, někdy je i poznat.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Jde o citlivou otázku, vyžadující </a:t>
            </a:r>
            <a:r>
              <a:rPr lang="cs-CZ" sz="1800" b="1" dirty="0"/>
              <a:t>zkušenosti a specifickou odbornost</a:t>
            </a:r>
            <a:r>
              <a:rPr lang="cs-CZ" sz="18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Podpora by měla být </a:t>
            </a:r>
            <a:r>
              <a:rPr lang="cs-CZ" sz="1800" b="1" dirty="0"/>
              <a:t>individualizovaná a dobrovolná</a:t>
            </a:r>
            <a:r>
              <a:rPr lang="cs-CZ" sz="1800" dirty="0"/>
              <a:t>, protože ne všechny biologické matky jsou – alespoň bezprostředně poté, co se dítěte vzdají – motivované se tématu věnovat.</a:t>
            </a:r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  <p:sp>
        <p:nvSpPr>
          <p:cNvPr id="9" name="Oválný popisek 10">
            <a:extLst>
              <a:ext uri="{FF2B5EF4-FFF2-40B4-BE49-F238E27FC236}">
                <a16:creationId xmlns:a16="http://schemas.microsoft.com/office/drawing/2014/main" id="{7C88137D-CB24-F64C-A3CA-0168878541E8}"/>
              </a:ext>
            </a:extLst>
          </p:cNvPr>
          <p:cNvSpPr/>
          <p:nvPr/>
        </p:nvSpPr>
        <p:spPr>
          <a:xfrm>
            <a:off x="2123728" y="4889743"/>
            <a:ext cx="6264696" cy="938344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400" dirty="0">
                <a:solidFill>
                  <a:srgbClr val="0070C0"/>
                </a:solidFill>
              </a:rPr>
              <a:t>„Některá matka chce udělat tlustou čáru, jiná napíše dopis pro své dítě, stojí o kontakt.“</a:t>
            </a:r>
          </a:p>
        </p:txBody>
      </p:sp>
    </p:spTree>
    <p:extLst>
      <p:ext uri="{BB962C8B-B14F-4D97-AF65-F5344CB8AC3E}">
        <p14:creationId xmlns:p14="http://schemas.microsoft.com/office/powerpoint/2010/main" val="1305854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862" y="2060848"/>
            <a:ext cx="7632848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tx1"/>
                </a:solidFill>
                <a:effectLst/>
              </a:rPr>
              <a:t>DOPORUČENÍ</a:t>
            </a:r>
            <a:endParaRPr lang="cs-CZ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3831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Sanace biologické rodiny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18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800" b="1" dirty="0"/>
              <a:t>Vybudovat základní shodu zúčastněných aktérů </a:t>
            </a:r>
            <a:r>
              <a:rPr lang="cs-CZ" sz="1800" dirty="0"/>
              <a:t>(OSPOD, sociální služby a organizace s pověřením k výkonu sociálně-právní ochrany dětí, soudy) </a:t>
            </a:r>
            <a:r>
              <a:rPr lang="cs-CZ" sz="1800" b="1" dirty="0"/>
              <a:t>na kritériích a časových limitech</a:t>
            </a:r>
            <a:r>
              <a:rPr lang="cs-CZ" sz="1800" dirty="0"/>
              <a:t>, které by předem a co nejtransparentněji vymezovaly, dokdy a za jakých podmínek má smysl o sanaci rodiny usilovat.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Sanace by měla spočívat v </a:t>
            </a:r>
            <a:r>
              <a:rPr lang="cs-CZ" sz="1800" b="1" dirty="0"/>
              <a:t>koordinované multidisciplinární spolupráci </a:t>
            </a:r>
            <a:r>
              <a:rPr lang="cs-CZ" sz="1800" dirty="0"/>
              <a:t>k tomu určených služeb a měla by být založena na důkladné </a:t>
            </a:r>
            <a:r>
              <a:rPr lang="cs-CZ" sz="1800" b="1" dirty="0"/>
              <a:t>analýze potřeb </a:t>
            </a:r>
            <a:r>
              <a:rPr lang="cs-CZ" sz="1800" dirty="0"/>
              <a:t>rodiny.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Sanaci však </a:t>
            </a:r>
            <a:r>
              <a:rPr lang="cs-CZ" sz="1800" b="1" dirty="0"/>
              <a:t>nelze pojmou</a:t>
            </a:r>
            <a:r>
              <a:rPr lang="cs-CZ" sz="1800" dirty="0"/>
              <a:t>t jako proces, za jehož úspěch či neúspěch je </a:t>
            </a:r>
            <a:r>
              <a:rPr lang="cs-CZ" sz="1800" b="1" dirty="0"/>
              <a:t>odpovědná samotná biologická rodina</a:t>
            </a:r>
            <a:r>
              <a:rPr lang="cs-CZ" sz="1800" dirty="0"/>
              <a:t>; sanace by měla zohledňovat i </a:t>
            </a:r>
            <a:r>
              <a:rPr lang="cs-CZ" sz="1800" b="1" dirty="0"/>
              <a:t>systémové vlivy na péči o děti</a:t>
            </a:r>
            <a:r>
              <a:rPr lang="cs-CZ" sz="1800" dirty="0"/>
              <a:t>, jako je například nedostatečná regulace úvěrového i exekučního podnikání, strukturální nezaměstnanost či nedostupnost stabilního a vhodného bydlení.  Těmto problémům by se zase měla věnovat národní (nejen sociální) politika a předcházet jim.</a:t>
            </a:r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240475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Rozhodování o ne/setrvání dítěte v původní rodině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r>
              <a:rPr lang="cs-CZ" sz="1800" dirty="0"/>
              <a:t>Posílit </a:t>
            </a:r>
            <a:r>
              <a:rPr lang="cs-CZ" sz="1800" b="1" dirty="0"/>
              <a:t>společnou zodpovědnost </a:t>
            </a:r>
            <a:r>
              <a:rPr lang="cs-CZ" sz="1800" dirty="0"/>
              <a:t>zaangažovaných subjektů a současně </a:t>
            </a:r>
            <a:r>
              <a:rPr lang="cs-CZ" sz="1800" b="1" dirty="0" err="1"/>
              <a:t>konsenzuálnost</a:t>
            </a:r>
            <a:r>
              <a:rPr lang="cs-CZ" sz="1800" dirty="0"/>
              <a:t> navrhovaných řešení</a:t>
            </a:r>
          </a:p>
          <a:p>
            <a:pPr marL="82296" indent="0">
              <a:buClr>
                <a:srgbClr val="F58223"/>
              </a:buClr>
              <a:buNone/>
            </a:pPr>
            <a:r>
              <a:rPr lang="cs-CZ" sz="1800" dirty="0"/>
              <a:t>	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Standardní využívání </a:t>
            </a:r>
            <a:r>
              <a:rPr lang="cs-CZ" sz="1800" b="1" dirty="0"/>
              <a:t>případových konferencí</a:t>
            </a:r>
            <a:r>
              <a:rPr lang="cs-CZ" sz="1800" dirty="0"/>
              <a:t>.</a:t>
            </a:r>
          </a:p>
          <a:p>
            <a:pPr marL="82296" indent="0">
              <a:buClr>
                <a:srgbClr val="F58223"/>
              </a:buClr>
              <a:buNone/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  <p:sp>
        <p:nvSpPr>
          <p:cNvPr id="11" name="Šipka doprava 12">
            <a:extLst>
              <a:ext uri="{FF2B5EF4-FFF2-40B4-BE49-F238E27FC236}">
                <a16:creationId xmlns:a16="http://schemas.microsoft.com/office/drawing/2014/main" id="{8A6FE454-BFAF-EA4D-9C62-6E2102498170}"/>
              </a:ext>
            </a:extLst>
          </p:cNvPr>
          <p:cNvSpPr/>
          <p:nvPr/>
        </p:nvSpPr>
        <p:spPr>
          <a:xfrm rot="5400000">
            <a:off x="2915816" y="2614052"/>
            <a:ext cx="288032" cy="4571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23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Zdroje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F47710"/>
              </a:buClr>
            </a:pPr>
            <a:r>
              <a:rPr lang="cs-CZ" sz="1900" b="1" dirty="0"/>
              <a:t>Debaty</a:t>
            </a:r>
            <a:r>
              <a:rPr lang="cs-CZ" sz="1900" dirty="0"/>
              <a:t> zástupců orgánů sociálně-právní ochrany dětí z obecních úřadů obcí s rozšířenou působností a z krajských úřadů, neziskových organizací zabývajících se sociálně-právní ochranou dětí a náhradní rodinnou péčí </a:t>
            </a:r>
            <a:r>
              <a:rPr lang="cs-CZ" sz="1900" b="1" dirty="0"/>
              <a:t>na krajských kulatých stolech</a:t>
            </a:r>
            <a:r>
              <a:rPr lang="cs-CZ" sz="1900" dirty="0"/>
              <a:t>.</a:t>
            </a:r>
          </a:p>
          <a:p>
            <a:pPr algn="just">
              <a:buClr>
                <a:srgbClr val="F47710"/>
              </a:buClr>
            </a:pPr>
            <a:r>
              <a:rPr lang="cs-CZ" sz="1900" dirty="0"/>
              <a:t>Setkání se uskutečnila </a:t>
            </a:r>
            <a:r>
              <a:rPr lang="cs-CZ" sz="1900" b="1" dirty="0"/>
              <a:t>od září 2019 do června 2020</a:t>
            </a:r>
            <a:r>
              <a:rPr lang="cs-CZ" sz="1900" dirty="0"/>
              <a:t>.  </a:t>
            </a:r>
            <a:endParaRPr lang="cs-CZ" sz="1700" dirty="0"/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Jihočeský kraj, České Budějovice 26. 9.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Karlovarský kraj, Karlovy Vary 15. 10.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Olomoucký kraj, Olomouc 22. 10.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Zlínský kraj, Zlín 29. 10.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Jihomoravský kraj, Brno 31. 10.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Plzeňský kraj, Plzeň 12. 11.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Moravskoslezský kraj, Ostrava 19. 11.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Hlavní město Praha, Praha 17. 12. 2019 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Liberecký kraj, Liberec 9. 1. 2019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Ústecký kraj, Ústí nad Labe 21. 1. 2020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Pardubický kraj, Pardubice 4. 2. 2020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Královéhradecký kraj, Hradec Králové 27. 2. 2020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Kraj Vysočina, Jihlava 3. 3. 2020</a:t>
            </a:r>
          </a:p>
          <a:p>
            <a:pPr marL="745236" lvl="1" indent="-342900" algn="just">
              <a:buClr>
                <a:srgbClr val="F58223"/>
              </a:buClr>
              <a:buFont typeface="+mj-lt"/>
              <a:buAutoNum type="arabicPeriod"/>
            </a:pPr>
            <a:r>
              <a:rPr lang="cs-CZ" sz="1600" dirty="0"/>
              <a:t>Středočeský kraj, Praha, 12. 6. 2020</a:t>
            </a:r>
          </a:p>
        </p:txBody>
      </p:sp>
    </p:spTree>
    <p:extLst>
      <p:ext uri="{BB962C8B-B14F-4D97-AF65-F5344CB8AC3E}">
        <p14:creationId xmlns:p14="http://schemas.microsoft.com/office/powerpoint/2010/main" val="2149227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Alternativy k umisťování dětí do ústavní péče</a:t>
            </a:r>
            <a:b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</a:b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20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800" dirty="0"/>
              <a:t>Zvýšit</a:t>
            </a:r>
            <a:r>
              <a:rPr lang="cs-CZ" sz="1800" b="1" dirty="0"/>
              <a:t> prestiž pěstounské péče </a:t>
            </a:r>
            <a:r>
              <a:rPr lang="cs-CZ" sz="1800" dirty="0"/>
              <a:t>(mj. by se měla stát zaměstnáním, nikoli být financována z dávkových schémat).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Budovat </a:t>
            </a:r>
            <a:r>
              <a:rPr lang="cs-CZ" sz="1800" b="1" dirty="0"/>
              <a:t>systém zdravotně-sociální podpory</a:t>
            </a:r>
            <a:r>
              <a:rPr lang="cs-CZ" sz="1800" dirty="0"/>
              <a:t>, </a:t>
            </a:r>
            <a:r>
              <a:rPr lang="cs-CZ" sz="1800" b="1" dirty="0" err="1"/>
              <a:t>kooordinovaný</a:t>
            </a:r>
            <a:r>
              <a:rPr lang="cs-CZ" sz="1800" dirty="0"/>
              <a:t> pomocí case managementu, který pěstounským rodinám (ale stejně tak biologickým) umožní s potřebnou podporou zvládat péči o dítě se znevýhodněním.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Znovu promyslet </a:t>
            </a:r>
            <a:r>
              <a:rPr lang="cs-CZ" sz="1800" b="1" dirty="0"/>
              <a:t>místo příbuzenské pěstounské péče </a:t>
            </a:r>
            <a:r>
              <a:rPr lang="cs-CZ" sz="1800" dirty="0"/>
              <a:t>a </a:t>
            </a:r>
            <a:r>
              <a:rPr lang="cs-CZ" sz="1800" b="1" dirty="0"/>
              <a:t>způsob jejího využití a podpory v systému </a:t>
            </a:r>
            <a:r>
              <a:rPr lang="cs-CZ" sz="1800" dirty="0"/>
              <a:t>náhradní rodinné péče. </a:t>
            </a:r>
          </a:p>
          <a:p>
            <a:pPr>
              <a:buClr>
                <a:srgbClr val="F58223"/>
              </a:buClr>
            </a:pPr>
            <a:r>
              <a:rPr lang="cs-CZ" sz="1800" dirty="0"/>
              <a:t>Posilovat současnou praxi některých krajů, které umožňují již schváleným žadatelům </a:t>
            </a:r>
            <a:r>
              <a:rPr lang="cs-CZ" sz="1800" b="1" dirty="0"/>
              <a:t>převzít dítě rovnou z porodnice do péče budoucích osvojitelů </a:t>
            </a:r>
            <a:r>
              <a:rPr lang="cs-CZ" sz="1800" dirty="0"/>
              <a:t>(dítěti se ušetří mezistupeň přechodné pěstounské péče a tedy další změna významné vztahové osoby). </a:t>
            </a:r>
          </a:p>
          <a:p>
            <a:pPr>
              <a:buClr>
                <a:srgbClr val="F58223"/>
              </a:buClr>
            </a:pPr>
            <a:r>
              <a:rPr lang="cs-CZ" sz="1800" b="1" dirty="0"/>
              <a:t>Uzákonit věkovou hranici pro umisťování dětí do určitého věku do ústavní péče</a:t>
            </a:r>
            <a:r>
              <a:rPr lang="cs-CZ" sz="1800" dirty="0"/>
              <a:t>, s plánovaným přechodným období na vybudování funkční infrastruktury náhradní rodinné péče. </a:t>
            </a:r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768704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Rozhodování soudů v oblasti osvojování</a:t>
            </a:r>
            <a:b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</a:b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 algn="just">
              <a:buClr>
                <a:srgbClr val="F58223"/>
              </a:buClr>
            </a:pPr>
            <a:r>
              <a:rPr lang="cs-CZ" sz="1800" dirty="0"/>
              <a:t>Vést </a:t>
            </a:r>
            <a:r>
              <a:rPr lang="cs-CZ" sz="1800" b="1" dirty="0"/>
              <a:t>odbornou debatu se soudci </a:t>
            </a:r>
            <a:r>
              <a:rPr lang="cs-CZ" sz="1800" dirty="0"/>
              <a:t>a seznamovat je s </a:t>
            </a:r>
            <a:r>
              <a:rPr lang="cs-CZ" sz="1800" b="1" dirty="0"/>
              <a:t>argumenty vývojové psychologie</a:t>
            </a:r>
            <a:r>
              <a:rPr lang="cs-CZ" sz="1800" dirty="0"/>
              <a:t>, upozorňovat je na potřebu dítěte navázat a dlouhodobě udržovat vztah s významnou vztahovou osobou.  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Zdůrazňovat </a:t>
            </a:r>
            <a:r>
              <a:rPr lang="cs-CZ" sz="1800" b="1" dirty="0"/>
              <a:t>potřebu rychlých soudních rozhodnutí </a:t>
            </a:r>
            <a:r>
              <a:rPr lang="cs-CZ" sz="1800" dirty="0"/>
              <a:t>například o přechodu z přechodné pěstounské péče do péče budoucích osvojitelů (nebo jiného stabilního rodinného prostředí). </a:t>
            </a:r>
          </a:p>
          <a:p>
            <a:pPr algn="just">
              <a:buClr>
                <a:srgbClr val="F58223"/>
              </a:buClr>
            </a:pPr>
            <a:r>
              <a:rPr lang="cs-CZ" sz="1800" b="1" dirty="0"/>
              <a:t>Šířit mezi soudci příklady dobré pra</a:t>
            </a:r>
            <a:r>
              <a:rPr lang="cs-CZ" sz="1800" dirty="0"/>
              <a:t>xe, které se již v této oblasti objevují (rozhodování předběžným opatřením o umístění z přechodného prostředí do prostředí do rodiny, která chce dítě osvojit; rychlý průběh řízení ve věci samé při rozhodování o svěření dítěte do péče budoucích osvojitelů).</a:t>
            </a:r>
          </a:p>
          <a:p>
            <a:pPr algn="just">
              <a:buClr>
                <a:srgbClr val="F58223"/>
              </a:buClr>
            </a:pPr>
            <a:r>
              <a:rPr lang="cs-CZ" sz="1800" b="1" dirty="0"/>
              <a:t>Sjednotit výklad počátku péče před osvojením</a:t>
            </a:r>
            <a:r>
              <a:rPr lang="cs-CZ" sz="1800" dirty="0"/>
              <a:t>: od faktického převzetí dítěte do péče budoucích osvojitelů (například na základě předběžného opatření), nebo až od nabytí právní moci rozhodnutí o svěření dítěte do péče před osvojením?</a:t>
            </a:r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algn="just">
              <a:buClr>
                <a:srgbClr val="F58223"/>
              </a:buClr>
            </a:pPr>
            <a:endParaRPr lang="cs-CZ" sz="2200" dirty="0"/>
          </a:p>
          <a:p>
            <a:pPr algn="just">
              <a:buClr>
                <a:srgbClr val="F58223"/>
              </a:buClr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18571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Role osvojitelů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 algn="just">
              <a:buClr>
                <a:srgbClr val="F58223"/>
              </a:buClr>
            </a:pPr>
            <a:r>
              <a:rPr lang="cs-CZ" sz="1800" dirty="0"/>
              <a:t>Přípravy by měly </a:t>
            </a:r>
            <a:r>
              <a:rPr lang="cs-CZ" sz="1800" b="1" dirty="0"/>
              <a:t>posilovat pojetí osvojitelů jako náhradních rodičů</a:t>
            </a:r>
            <a:r>
              <a:rPr lang="cs-CZ" sz="1800" dirty="0"/>
              <a:t> a osvojitelské rodiny jako důležité </a:t>
            </a:r>
            <a:r>
              <a:rPr lang="cs-CZ" sz="1800" b="1" dirty="0"/>
              <a:t>součásti systému sociálně-právní ochrany</a:t>
            </a:r>
            <a:r>
              <a:rPr lang="cs-CZ" sz="1800" dirty="0"/>
              <a:t>, v níž jde primárně o </a:t>
            </a:r>
            <a:r>
              <a:rPr lang="cs-CZ" sz="1800" b="1" dirty="0"/>
              <a:t>zájem dítěte</a:t>
            </a:r>
            <a:r>
              <a:rPr lang="cs-CZ" sz="1800" dirty="0"/>
              <a:t>.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Vytvořit </a:t>
            </a:r>
            <a:r>
              <a:rPr lang="cs-CZ" sz="1800" b="1" dirty="0"/>
              <a:t>závazný standard skupinových i individuálních příprav a příprav pro </a:t>
            </a:r>
            <a:r>
              <a:rPr lang="cs-CZ" sz="1800" b="1" dirty="0" err="1"/>
              <a:t>druhožadatele</a:t>
            </a:r>
            <a:r>
              <a:rPr lang="cs-CZ" sz="1800" dirty="0"/>
              <a:t>, který by zajišťoval, že kurzy budou naplňovat dobrou praxi při přípravě osvojitelů napříč všemi kraji.  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V přípravách je rovněž prostor pro </a:t>
            </a:r>
            <a:r>
              <a:rPr lang="cs-CZ" sz="1800" b="1" dirty="0"/>
              <a:t>práci s očekáváními a tolerancí</a:t>
            </a:r>
            <a:r>
              <a:rPr lang="cs-CZ" sz="1800" dirty="0"/>
              <a:t> budoucích osvojitelů k věku či etniku osvojeného dítěte.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Uplatňovat </a:t>
            </a:r>
            <a:r>
              <a:rPr lang="cs-CZ" sz="1800" b="1" dirty="0"/>
              <a:t>na osvojitele z nezprostředkovaného osvojení stejná kritéria</a:t>
            </a:r>
            <a:r>
              <a:rPr lang="cs-CZ" sz="1800" dirty="0"/>
              <a:t>, co se týče výběru a přípravy, jako na žadatele o zprostředkované osvojení. </a:t>
            </a:r>
          </a:p>
          <a:p>
            <a:pPr algn="just">
              <a:buClr>
                <a:srgbClr val="F58223"/>
              </a:buClr>
            </a:pPr>
            <a:r>
              <a:rPr lang="cs-CZ" sz="1800" b="1" dirty="0"/>
              <a:t>Adresný souhlas </a:t>
            </a:r>
            <a:r>
              <a:rPr lang="cs-CZ" sz="1800" dirty="0"/>
              <a:t>by měl být </a:t>
            </a:r>
            <a:r>
              <a:rPr lang="cs-CZ" sz="1800" b="1" dirty="0"/>
              <a:t>upraven</a:t>
            </a:r>
            <a:r>
              <a:rPr lang="cs-CZ" sz="1800" dirty="0"/>
              <a:t> tak, aby nebyl zneužíván.</a:t>
            </a:r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algn="just">
              <a:buClr>
                <a:srgbClr val="F58223"/>
              </a:buClr>
            </a:pPr>
            <a:endParaRPr lang="cs-CZ" sz="2200" dirty="0"/>
          </a:p>
          <a:p>
            <a:pPr algn="just">
              <a:buClr>
                <a:srgbClr val="F58223"/>
              </a:buClr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910805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služby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58223"/>
              </a:buClr>
            </a:pPr>
            <a:r>
              <a:rPr lang="cs-CZ" sz="1800" dirty="0" err="1"/>
              <a:t>Postadopční</a:t>
            </a:r>
            <a:r>
              <a:rPr lang="cs-CZ" sz="1800" dirty="0"/>
              <a:t> podpora by proto měla být </a:t>
            </a:r>
            <a:r>
              <a:rPr lang="cs-CZ" sz="1800" b="1" dirty="0"/>
              <a:t>součástí systému podpory náhradních </a:t>
            </a:r>
            <a:r>
              <a:rPr lang="cs-CZ" sz="1800" dirty="0"/>
              <a:t>rodin, podobně jako je součástí systému doprovázení rodin pěstounských. 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Podpora by měla být </a:t>
            </a:r>
            <a:r>
              <a:rPr lang="cs-CZ" sz="1800" b="1" dirty="0"/>
              <a:t>závazná, nikoli však primárně kontrolní</a:t>
            </a:r>
            <a:r>
              <a:rPr lang="cs-CZ" sz="1800" dirty="0"/>
              <a:t>. Jejím smyslem by byla </a:t>
            </a:r>
            <a:r>
              <a:rPr lang="cs-CZ" sz="1800" b="1" dirty="0"/>
              <a:t>prevence problémů </a:t>
            </a:r>
            <a:r>
              <a:rPr lang="cs-CZ" sz="1800" dirty="0"/>
              <a:t>založená na porozumění subjektivně prožívaným potřebám osvojitelů a osvojených dětí a na </a:t>
            </a:r>
            <a:r>
              <a:rPr lang="cs-CZ" sz="1800" b="1" dirty="0"/>
              <a:t>práci s </a:t>
            </a:r>
            <a:r>
              <a:rPr lang="cs-CZ" sz="1800" dirty="0"/>
              <a:t>těmito</a:t>
            </a:r>
            <a:r>
              <a:rPr lang="cs-CZ" sz="1800" b="1" dirty="0"/>
              <a:t> potřebami</a:t>
            </a:r>
            <a:r>
              <a:rPr lang="cs-CZ" sz="1800" dirty="0"/>
              <a:t>. </a:t>
            </a:r>
          </a:p>
          <a:p>
            <a:pPr algn="just">
              <a:buClr>
                <a:srgbClr val="F58223"/>
              </a:buClr>
            </a:pPr>
            <a:r>
              <a:rPr lang="cs-CZ" sz="1800" dirty="0" err="1"/>
              <a:t>Postadopční</a:t>
            </a:r>
            <a:r>
              <a:rPr lang="cs-CZ" sz="1800" dirty="0"/>
              <a:t> služby by také měly </a:t>
            </a:r>
            <a:r>
              <a:rPr lang="cs-CZ" sz="1800" b="1" dirty="0"/>
              <a:t>rozvíjet</a:t>
            </a:r>
            <a:r>
              <a:rPr lang="cs-CZ" sz="1800" dirty="0"/>
              <a:t> </a:t>
            </a:r>
            <a:r>
              <a:rPr lang="cs-CZ" sz="1800" b="1" dirty="0"/>
              <a:t>koncept otevřených adopcí </a:t>
            </a:r>
            <a:r>
              <a:rPr lang="cs-CZ" sz="1800" dirty="0"/>
              <a:t>a v případě potřeby </a:t>
            </a:r>
            <a:r>
              <a:rPr lang="cs-CZ" sz="1800" b="1" dirty="0"/>
              <a:t>podporovat osvojitelské rodiny v různých formách kontaktu s biologickými rodiči či sourozenci</a:t>
            </a:r>
            <a:r>
              <a:rPr lang="cs-CZ" sz="1800" dirty="0"/>
              <a:t>.</a:t>
            </a:r>
          </a:p>
          <a:p>
            <a:pPr algn="just">
              <a:buClr>
                <a:srgbClr val="F58223"/>
              </a:buClr>
            </a:pPr>
            <a:r>
              <a:rPr lang="cs-CZ" sz="1800" dirty="0" err="1"/>
              <a:t>Postadopční</a:t>
            </a:r>
            <a:r>
              <a:rPr lang="cs-CZ" sz="1800" dirty="0"/>
              <a:t> služby by měly nabízet i </a:t>
            </a:r>
            <a:r>
              <a:rPr lang="cs-CZ" sz="1800" b="1" dirty="0"/>
              <a:t>pomoc biologickým rodinám </a:t>
            </a:r>
            <a:r>
              <a:rPr lang="cs-CZ" sz="1800" dirty="0"/>
              <a:t>ve zpracování případného traumatu ze ztráty dítěte, či přípravu na možný budoucí kontakt s jejich dítětem, které se dostalo do osvojení.</a:t>
            </a:r>
          </a:p>
          <a:p>
            <a:pPr algn="just">
              <a:buClr>
                <a:srgbClr val="F58223"/>
              </a:buClr>
            </a:pPr>
            <a:r>
              <a:rPr lang="cs-CZ" sz="1800" dirty="0"/>
              <a:t>Různé možnosti organizačního uspořádání </a:t>
            </a:r>
            <a:r>
              <a:rPr lang="cs-CZ" sz="1800" dirty="0" err="1"/>
              <a:t>postadopčních</a:t>
            </a:r>
            <a:r>
              <a:rPr lang="cs-CZ" sz="1800" dirty="0"/>
              <a:t> služeb: lokální </a:t>
            </a:r>
            <a:r>
              <a:rPr lang="cs-CZ" sz="1800" b="1" dirty="0"/>
              <a:t>neziskové organizace</a:t>
            </a:r>
            <a:r>
              <a:rPr lang="cs-CZ" sz="1800" dirty="0"/>
              <a:t>, </a:t>
            </a:r>
            <a:r>
              <a:rPr lang="cs-CZ" sz="1800" b="1" dirty="0"/>
              <a:t>krajská oddělení OSPOD </a:t>
            </a:r>
            <a:r>
              <a:rPr lang="cs-CZ" sz="1800" dirty="0"/>
              <a:t>či krajské </a:t>
            </a:r>
            <a:r>
              <a:rPr lang="cs-CZ" sz="1800" b="1" dirty="0"/>
              <a:t>příspěvkové organizace </a:t>
            </a:r>
            <a:r>
              <a:rPr lang="cs-CZ" sz="1800" dirty="0"/>
              <a:t>nebo například </a:t>
            </a:r>
            <a:r>
              <a:rPr lang="cs-CZ" sz="1800" b="1" dirty="0"/>
              <a:t>národní registr odborníků </a:t>
            </a:r>
            <a:r>
              <a:rPr lang="cs-CZ" sz="1800" dirty="0"/>
              <a:t>se zkušenostmi z oblasti osvojování.</a:t>
            </a:r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algn="just"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2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algn="just">
              <a:buClr>
                <a:srgbClr val="F58223"/>
              </a:buClr>
            </a:pPr>
            <a:endParaRPr lang="cs-CZ" sz="2200" dirty="0"/>
          </a:p>
          <a:p>
            <a:pPr algn="just">
              <a:buClr>
                <a:srgbClr val="F58223"/>
              </a:buClr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786167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82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Clr>
                <a:srgbClr val="F58223"/>
              </a:buClr>
              <a:buNone/>
            </a:pP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>
              <a:buClr>
                <a:srgbClr val="F58223"/>
              </a:buClr>
              <a:buNone/>
            </a:pP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 algn="ctr">
              <a:buClr>
                <a:srgbClr val="F58223"/>
              </a:buClr>
              <a:buNone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Děkuji za pozornost</a:t>
            </a:r>
          </a:p>
          <a:p>
            <a:pPr marL="82296" indent="0" algn="ctr">
              <a:buClr>
                <a:srgbClr val="F58223"/>
              </a:buClr>
              <a:buNone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Jan Paleček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24</a:t>
            </a:fld>
            <a:endParaRPr 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5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Zpráva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z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kulatých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stolů</a:t>
            </a:r>
            <a:endParaRPr lang="cs-CZ" sz="30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58223"/>
              </a:buClr>
            </a:pPr>
            <a:r>
              <a:rPr lang="cs-CZ" sz="2600" dirty="0"/>
              <a:t>Paleček, J. 2020. Zpráva z kulatých stolů v krajích 2019-2020 k otázkám osvojování a sociálně-právní ochrany dětí. Praha: Středisko náhradní rodinné péče</a:t>
            </a:r>
          </a:p>
          <a:p>
            <a:pPr>
              <a:buClr>
                <a:srgbClr val="F58223"/>
              </a:buClr>
            </a:pPr>
            <a:endParaRPr lang="cs-CZ" sz="2600" dirty="0"/>
          </a:p>
          <a:p>
            <a:pPr>
              <a:buClr>
                <a:srgbClr val="F58223"/>
              </a:buClr>
            </a:pPr>
            <a:r>
              <a:rPr lang="cs-CZ" sz="2600" dirty="0"/>
              <a:t>Témata zprávy: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práce s biologickou rodinou dítěte (sanace), 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současné možnosti umisťování dětí do náhradních rodin,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přípravy žadatelů o osvojení,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proces čekání na dítě při zprostředkovaném osvojení, 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rozhodování soudů a spolupráce soudů s OSPOD,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„adresný souhlas“, „přímé adopce“ a falešné otcovství,</a:t>
            </a:r>
          </a:p>
          <a:p>
            <a:pPr lvl="1">
              <a:buClr>
                <a:srgbClr val="F58223"/>
              </a:buClr>
            </a:pPr>
            <a:r>
              <a:rPr lang="cs-CZ" sz="2600" dirty="0"/>
              <a:t>informování osvojených dětí o jejich původu a otevřené adopce,</a:t>
            </a:r>
          </a:p>
          <a:p>
            <a:pPr lvl="1">
              <a:buClr>
                <a:srgbClr val="F58223"/>
              </a:buClr>
            </a:pPr>
            <a:r>
              <a:rPr lang="cs-CZ" sz="2600" dirty="0" err="1"/>
              <a:t>postadopční</a:t>
            </a:r>
            <a:r>
              <a:rPr lang="cs-CZ" sz="2600" dirty="0"/>
              <a:t> služby.</a:t>
            </a:r>
          </a:p>
          <a:p>
            <a:pPr lvl="1">
              <a:buClr>
                <a:srgbClr val="F58223"/>
              </a:buClr>
            </a:pPr>
            <a:endParaRPr lang="cs-CZ" dirty="0"/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9982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862" y="2060848"/>
            <a:ext cx="76328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>
                <a:solidFill>
                  <a:schemeClr val="tx1"/>
                </a:solidFill>
                <a:effectLst/>
              </a:rPr>
              <a:t>ZÁVĚRY </a:t>
            </a:r>
            <a:r>
              <a:rPr lang="pt-BR" sz="4000" b="1" dirty="0" err="1">
                <a:solidFill>
                  <a:schemeClr val="tx1"/>
                </a:solidFill>
                <a:effectLst/>
              </a:rPr>
              <a:t>Z</a:t>
            </a:r>
            <a:r>
              <a:rPr lang="pt-BR" sz="4000" b="1" dirty="0">
                <a:solidFill>
                  <a:schemeClr val="tx1"/>
                </a:solidFill>
                <a:effectLst/>
              </a:rPr>
              <a:t> KULATÝCH STOLŮ</a:t>
            </a:r>
            <a:endParaRPr lang="cs-CZ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424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Sanace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biologické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3000" b="1" dirty="0" err="1">
                <a:solidFill>
                  <a:schemeClr val="bg1">
                    <a:lumMod val="50000"/>
                  </a:schemeClr>
                </a:solidFill>
                <a:effectLst/>
              </a:rPr>
              <a:t>rodiny</a:t>
            </a:r>
            <a:r>
              <a:rPr lang="pt-BR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 algn="just">
              <a:buClr>
                <a:srgbClr val="F58223"/>
              </a:buClr>
            </a:pPr>
            <a:r>
              <a:rPr lang="cs-CZ" sz="1600" dirty="0"/>
              <a:t>Především </a:t>
            </a:r>
            <a:r>
              <a:rPr lang="cs-CZ" sz="1600" b="1" dirty="0"/>
              <a:t>NNO</a:t>
            </a:r>
            <a:r>
              <a:rPr lang="cs-CZ" sz="1600" dirty="0"/>
              <a:t> (SAS, někdy TP) – ne vždy dostupné.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OSPOD</a:t>
            </a:r>
            <a:r>
              <a:rPr lang="cs-CZ" sz="1600" dirty="0"/>
              <a:t> většinou </a:t>
            </a:r>
            <a:r>
              <a:rPr lang="cs-CZ" sz="1600" b="1" dirty="0"/>
              <a:t>nemají</a:t>
            </a:r>
            <a:r>
              <a:rPr lang="cs-CZ" sz="1600" dirty="0"/>
              <a:t> na intenzivní práci s biologickou rodinu </a:t>
            </a:r>
            <a:r>
              <a:rPr lang="cs-CZ" sz="1600" b="1" dirty="0"/>
              <a:t>kapacitu</a:t>
            </a:r>
            <a:r>
              <a:rPr lang="cs-CZ" sz="1600" dirty="0"/>
              <a:t>, existují ale výjimky.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Odlišnosti v pohledu na potřebnost odebrání</a:t>
            </a:r>
            <a:r>
              <a:rPr lang="cs-CZ" sz="1600" dirty="0"/>
              <a:t> dítěte z rodiny a umístění do náhradní péče (OSPOD vs. OSPOD, OSPOD vs. NNO…).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Případové konference </a:t>
            </a:r>
            <a:r>
              <a:rPr lang="cs-CZ" sz="1600" dirty="0"/>
              <a:t>(případně rodinné konference) - </a:t>
            </a:r>
            <a:r>
              <a:rPr lang="cs-CZ" sz="1600" b="1" dirty="0"/>
              <a:t>efektivní nástroj</a:t>
            </a:r>
            <a:r>
              <a:rPr lang="cs-CZ" sz="1600" dirty="0"/>
              <a:t>: zhodnocení případu z různých perspektiv a hledání shody založené na diskusi různých stanovisek.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Soudci</a:t>
            </a:r>
            <a:r>
              <a:rPr lang="cs-CZ" sz="1600" dirty="0"/>
              <a:t> mnohdy považují </a:t>
            </a:r>
            <a:r>
              <a:rPr lang="cs-CZ" sz="1600" b="1" dirty="0"/>
              <a:t>setrvání dítěte v biologické rodině </a:t>
            </a:r>
            <a:r>
              <a:rPr lang="cs-CZ" sz="1600" dirty="0"/>
              <a:t>či </a:t>
            </a:r>
            <a:r>
              <a:rPr lang="cs-CZ" sz="1600" b="1" dirty="0"/>
              <a:t>navrácení</a:t>
            </a:r>
            <a:r>
              <a:rPr lang="cs-CZ" sz="1600" dirty="0"/>
              <a:t> do ní za </a:t>
            </a:r>
            <a:r>
              <a:rPr lang="cs-CZ" sz="1600" b="1" dirty="0"/>
              <a:t>automaticky lepší pro dítě</a:t>
            </a:r>
            <a:r>
              <a:rPr lang="cs-CZ" sz="1600" dirty="0"/>
              <a:t>. </a:t>
            </a:r>
          </a:p>
          <a:p>
            <a:pPr algn="just">
              <a:buClr>
                <a:srgbClr val="F58223"/>
              </a:buClr>
            </a:pPr>
            <a:r>
              <a:rPr lang="cs-CZ" sz="1600" dirty="0"/>
              <a:t>OSPOD mají </a:t>
            </a:r>
            <a:r>
              <a:rPr lang="cs-CZ" sz="1600" b="1" dirty="0"/>
              <a:t>obavu odebrání dítěte </a:t>
            </a:r>
            <a:r>
              <a:rPr lang="cs-CZ" sz="1600" dirty="0"/>
              <a:t>od rodiny vůbec </a:t>
            </a:r>
            <a:r>
              <a:rPr lang="cs-CZ" sz="1600" b="1" dirty="0"/>
              <a:t>navrhovat</a:t>
            </a:r>
            <a:r>
              <a:rPr lang="cs-CZ" sz="1600" dirty="0"/>
              <a:t>. </a:t>
            </a:r>
          </a:p>
          <a:p>
            <a:pPr>
              <a:buClr>
                <a:srgbClr val="F58223"/>
              </a:buClr>
            </a:pPr>
            <a:endParaRPr lang="cs-CZ" sz="1600" dirty="0"/>
          </a:p>
          <a:p>
            <a:pPr>
              <a:buClr>
                <a:srgbClr val="F58223"/>
              </a:buClr>
            </a:pPr>
            <a:endParaRPr lang="cs-CZ" sz="1600" dirty="0"/>
          </a:p>
          <a:p>
            <a:pPr marL="402336" lvl="1" indent="0">
              <a:buClr>
                <a:srgbClr val="F58223"/>
              </a:buClr>
              <a:buNone/>
            </a:pPr>
            <a:endParaRPr lang="cs-CZ" sz="1600" dirty="0"/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8" name="Oválný popisek 10">
            <a:extLst>
              <a:ext uri="{FF2B5EF4-FFF2-40B4-BE49-F238E27FC236}">
                <a16:creationId xmlns:a16="http://schemas.microsoft.com/office/drawing/2014/main" id="{258079E0-1283-A842-A49E-C0583B50C678}"/>
              </a:ext>
            </a:extLst>
          </p:cNvPr>
          <p:cNvSpPr/>
          <p:nvPr/>
        </p:nvSpPr>
        <p:spPr>
          <a:xfrm>
            <a:off x="1948912" y="4653136"/>
            <a:ext cx="6984776" cy="1728192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„OSPOD je často tlačen do toho, aby preferoval setrvání dítěte ve špatné biologické rodině.“</a:t>
            </a:r>
          </a:p>
          <a:p>
            <a:pPr marL="0" lvl="2" algn="ctr"/>
            <a:endParaRPr lang="cs-CZ" sz="1500" dirty="0">
              <a:solidFill>
                <a:srgbClr val="0070C0"/>
              </a:solidFill>
            </a:endParaRPr>
          </a:p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„Nemělo by se sanovat to, co je evidentně </a:t>
            </a:r>
            <a:r>
              <a:rPr lang="cs-CZ" sz="1500" dirty="0" err="1">
                <a:solidFill>
                  <a:srgbClr val="0070C0"/>
                </a:solidFill>
              </a:rPr>
              <a:t>nesanovatelné</a:t>
            </a:r>
            <a:r>
              <a:rPr lang="cs-CZ" sz="1500" dirty="0">
                <a:solidFill>
                  <a:srgbClr val="0070C0"/>
                </a:solidFill>
              </a:rPr>
              <a:t>, a mělo by se především přihlížet k zájmu dítěte, zda mu již sanování rodiny vlastně neškodí.“</a:t>
            </a:r>
          </a:p>
        </p:txBody>
      </p:sp>
    </p:spTree>
    <p:extLst>
      <p:ext uri="{BB962C8B-B14F-4D97-AF65-F5344CB8AC3E}">
        <p14:creationId xmlns:p14="http://schemas.microsoft.com/office/powerpoint/2010/main" val="141827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Možnosti NRP pro nejmenší děti – umisťování do náhradních rodin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 algn="just">
              <a:buClr>
                <a:srgbClr val="F58223"/>
              </a:buClr>
            </a:pPr>
            <a:r>
              <a:rPr lang="cs-CZ" sz="1600" dirty="0"/>
              <a:t>Kulaté stoly: děti do 3 let se </a:t>
            </a:r>
            <a:r>
              <a:rPr lang="cs-CZ" sz="1600" b="1" dirty="0"/>
              <a:t>do ústavní péče </a:t>
            </a:r>
            <a:r>
              <a:rPr lang="cs-CZ" sz="1600" dirty="0"/>
              <a:t>dostávají </a:t>
            </a:r>
            <a:r>
              <a:rPr lang="cs-CZ" sz="1600" b="1" dirty="0"/>
              <a:t>minimálně X</a:t>
            </a:r>
            <a:r>
              <a:rPr lang="cs-CZ" sz="1600" dirty="0"/>
              <a:t> Statistiky: </a:t>
            </a:r>
            <a:r>
              <a:rPr lang="cs-CZ" sz="1600" b="1" dirty="0"/>
              <a:t>do ústavní péče jde 2x více dětí do 3 let, než do PPPD</a:t>
            </a:r>
            <a:r>
              <a:rPr lang="cs-CZ" sz="1600" dirty="0"/>
              <a:t>.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Kraje si vypomáhají navzájem</a:t>
            </a:r>
            <a:r>
              <a:rPr lang="cs-CZ" sz="1600" dirty="0"/>
              <a:t>: žádají o umístění k přechodným pěstounům v jiných krajích. (Neexistuje ovšem celostátní registr dětí s potřebou náhradní rodinné péče, ani registr pěstounů a osvojitelů, který by takové procesy usnadnil. )</a:t>
            </a:r>
          </a:p>
          <a:p>
            <a:pPr algn="just">
              <a:buClr>
                <a:srgbClr val="F58223"/>
              </a:buClr>
            </a:pPr>
            <a:r>
              <a:rPr lang="cs-CZ" sz="1600" dirty="0"/>
              <a:t>Kraje čím dál tím častěji </a:t>
            </a:r>
            <a:r>
              <a:rPr lang="cs-CZ" sz="1600" b="1" dirty="0"/>
              <a:t>zprostředkovávají umístění dětí do péče budoucích osvojitelů</a:t>
            </a:r>
            <a:r>
              <a:rPr lang="cs-CZ" sz="1600" dirty="0"/>
              <a:t>, zařazených </a:t>
            </a:r>
            <a:r>
              <a:rPr lang="cs-CZ" sz="1600" b="1" dirty="0"/>
              <a:t>v evidenci </a:t>
            </a:r>
            <a:r>
              <a:rPr lang="cs-CZ" sz="1600" dirty="0"/>
              <a:t>žadatelů, a osvojitele na to cíleně připravují. Jde o další možnost, jak se </a:t>
            </a:r>
            <a:r>
              <a:rPr lang="cs-CZ" sz="1600" b="1" dirty="0"/>
              <a:t>vyhnout umisťování dětí do kolektivních zařízení</a:t>
            </a:r>
            <a:r>
              <a:rPr lang="cs-CZ" sz="1600" dirty="0"/>
              <a:t>. </a:t>
            </a:r>
          </a:p>
          <a:p>
            <a:pPr algn="just">
              <a:buClr>
                <a:srgbClr val="F58223"/>
              </a:buClr>
            </a:pPr>
            <a:r>
              <a:rPr lang="cs-CZ" sz="1600" b="1" dirty="0"/>
              <a:t>Obtížné</a:t>
            </a:r>
            <a:r>
              <a:rPr lang="cs-CZ" sz="1600" dirty="0"/>
              <a:t> je najít </a:t>
            </a:r>
            <a:r>
              <a:rPr lang="cs-CZ" sz="1600" b="1" dirty="0"/>
              <a:t>dlouhodobé pěstouny a osvojitele dětem se zdravotními hendikepy</a:t>
            </a:r>
            <a:r>
              <a:rPr lang="cs-CZ" sz="1600" dirty="0"/>
              <a:t>. Celkově, a také v závislosti na míře postižení, tak děti se zdravotním znevýhodněním mají na umístění do pěstounské, natož osvojitelské péče minimální šanci. </a:t>
            </a:r>
          </a:p>
          <a:p>
            <a:pPr algn="just">
              <a:buClr>
                <a:srgbClr val="F58223"/>
              </a:buClr>
            </a:pPr>
            <a:r>
              <a:rPr lang="cs-CZ" sz="1600" dirty="0"/>
              <a:t>Podobně </a:t>
            </a:r>
            <a:r>
              <a:rPr lang="cs-CZ" sz="1600" b="1" dirty="0"/>
              <a:t>obtížné je umístit do náhradní rodiny starší děti</a:t>
            </a:r>
            <a:r>
              <a:rPr lang="cs-CZ" sz="1600" dirty="0"/>
              <a:t>, obzvlášť v případě </a:t>
            </a:r>
            <a:r>
              <a:rPr lang="cs-CZ" sz="1600" b="1" dirty="0"/>
              <a:t>sourozeneckých skupin</a:t>
            </a:r>
            <a:r>
              <a:rPr lang="cs-CZ" sz="1600" dirty="0"/>
              <a:t>. Alternativní řešení: sourozenci jsou sice rozděleni do více dlouhodobých pěstounských rodin, ale ty navzájem udržují kontakty a sourozenci se setkávají. </a:t>
            </a:r>
            <a:endParaRPr lang="cs-CZ" sz="16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algn="just">
              <a:buClr>
                <a:srgbClr val="F58223"/>
              </a:buClr>
            </a:pPr>
            <a:endParaRPr lang="cs-CZ" sz="2200" dirty="0"/>
          </a:p>
          <a:p>
            <a:pPr algn="just">
              <a:buClr>
                <a:srgbClr val="F58223"/>
              </a:buClr>
            </a:pPr>
            <a:endParaRPr lang="cs-CZ" sz="1500" dirty="0"/>
          </a:p>
          <a:p>
            <a:pPr algn="just"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913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Možnosti NRP pro nejmenší děti – stav pěstounské péče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/>
              <a:t>Velmi </a:t>
            </a:r>
            <a:r>
              <a:rPr lang="cs-CZ" sz="1500" b="1" dirty="0"/>
              <a:t>časté ocenění </a:t>
            </a:r>
            <a:r>
              <a:rPr lang="cs-CZ" sz="1500" dirty="0"/>
              <a:t>přechodných a dlouhodobých </a:t>
            </a:r>
            <a:r>
              <a:rPr lang="cs-CZ" sz="1500" b="1" dirty="0"/>
              <a:t>nepříbuzenských pěstounů</a:t>
            </a:r>
            <a:r>
              <a:rPr lang="cs-CZ" sz="1500" dirty="0"/>
              <a:t>, občas i výtky (pěstounství jako skryté osvojení).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Kritika</a:t>
            </a:r>
            <a:r>
              <a:rPr lang="cs-CZ" sz="1500" dirty="0"/>
              <a:t> péče </a:t>
            </a:r>
            <a:r>
              <a:rPr lang="cs-CZ" sz="1500" b="1" dirty="0"/>
              <a:t>příbuzenských pěstounů</a:t>
            </a:r>
            <a:r>
              <a:rPr lang="cs-CZ" sz="1500" dirty="0"/>
              <a:t>.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Problémy se schvalováním</a:t>
            </a:r>
            <a:r>
              <a:rPr lang="cs-CZ" sz="1500" dirty="0"/>
              <a:t> přechodných a dlouhodobých (nepříbuzenských) pěstounů – je to v kompetenci krajů, ale MPSV často rozhodne ve prospěch žadatele, i když ho kraj zamítne. 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Nedostatek dlouhodobých (nepříbuzenských) pěstounů</a:t>
            </a:r>
            <a:r>
              <a:rPr lang="cs-CZ" sz="1500" dirty="0"/>
              <a:t>. </a:t>
            </a:r>
          </a:p>
          <a:p>
            <a:pPr>
              <a:buClr>
                <a:srgbClr val="F58223"/>
              </a:buClr>
            </a:pPr>
            <a:endParaRPr lang="cs-CZ" sz="1500" b="1" dirty="0"/>
          </a:p>
          <a:p>
            <a:pPr>
              <a:buClr>
                <a:srgbClr val="F58223"/>
              </a:buClr>
            </a:pPr>
            <a:endParaRPr lang="cs-CZ" sz="1500" b="1" dirty="0"/>
          </a:p>
          <a:p>
            <a:pPr>
              <a:buClr>
                <a:srgbClr val="F58223"/>
              </a:buClr>
            </a:pPr>
            <a:endParaRPr lang="cs-CZ" sz="1500" b="1" dirty="0"/>
          </a:p>
          <a:p>
            <a:pPr>
              <a:buClr>
                <a:srgbClr val="F58223"/>
              </a:buClr>
            </a:pPr>
            <a:endParaRPr lang="cs-CZ" sz="1500" b="1" dirty="0"/>
          </a:p>
          <a:p>
            <a:pPr>
              <a:buClr>
                <a:srgbClr val="F58223"/>
              </a:buClr>
            </a:pPr>
            <a:r>
              <a:rPr lang="cs-CZ" sz="1500" b="1" dirty="0"/>
              <a:t>Pěstounů na přechodnou dobu se</a:t>
            </a:r>
            <a:r>
              <a:rPr lang="cs-CZ" sz="1500" dirty="0"/>
              <a:t> většinou </a:t>
            </a:r>
            <a:r>
              <a:rPr lang="cs-CZ" sz="1500" b="1" dirty="0"/>
              <a:t>nedostává</a:t>
            </a:r>
            <a:r>
              <a:rPr lang="cs-CZ" sz="1500" dirty="0"/>
              <a:t>, po 5, 6 letech jsou pěstouni vyčerpaní a mají tendenci pozastavovat nebo i zcela ukončovat svoje působení.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Pěstouni </a:t>
            </a:r>
            <a:r>
              <a:rPr lang="cs-CZ" sz="1500" b="1" dirty="0"/>
              <a:t>nejsou příliš otevření k přijímání dětí romského etnika</a:t>
            </a:r>
            <a:r>
              <a:rPr lang="cs-CZ" sz="1500" dirty="0"/>
              <a:t>, se </a:t>
            </a:r>
            <a:r>
              <a:rPr lang="cs-CZ" sz="1500" b="1" dirty="0"/>
              <a:t>zdravotním znevýhodněním </a:t>
            </a:r>
            <a:r>
              <a:rPr lang="cs-CZ" sz="1500" dirty="0"/>
              <a:t>či dětí </a:t>
            </a:r>
            <a:r>
              <a:rPr lang="cs-CZ" sz="1500" b="1" dirty="0"/>
              <a:t>starších</a:t>
            </a:r>
            <a:r>
              <a:rPr lang="cs-CZ" sz="1500" dirty="0"/>
              <a:t>. </a:t>
            </a: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8" name="Oválný popisek 10">
            <a:extLst>
              <a:ext uri="{FF2B5EF4-FFF2-40B4-BE49-F238E27FC236}">
                <a16:creationId xmlns:a16="http://schemas.microsoft.com/office/drawing/2014/main" id="{6D350AB5-0979-AE4C-980B-F8B8C00E2D45}"/>
              </a:ext>
            </a:extLst>
          </p:cNvPr>
          <p:cNvSpPr/>
          <p:nvPr/>
        </p:nvSpPr>
        <p:spPr>
          <a:xfrm>
            <a:off x="2267744" y="3414141"/>
            <a:ext cx="6511520" cy="1166987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„Soudy určují kontakty s biologickou rodinou, i když to není vhodné. Chybí důraz na stabilitu. To pak pěstouny demotivuje a ani to finanční hodnocení to nevyváží.“</a:t>
            </a:r>
          </a:p>
        </p:txBody>
      </p:sp>
    </p:spTree>
    <p:extLst>
      <p:ext uri="{BB962C8B-B14F-4D97-AF65-F5344CB8AC3E}">
        <p14:creationId xmlns:p14="http://schemas.microsoft.com/office/powerpoint/2010/main" val="384067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Možnosti NRP pro nejmenší děti – věková hranice pro umisťování do ústavů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8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/>
              <a:t>Názory </a:t>
            </a:r>
            <a:r>
              <a:rPr lang="cs-CZ" sz="1500" b="1" dirty="0"/>
              <a:t>nejednotné</a:t>
            </a:r>
            <a:r>
              <a:rPr lang="cs-CZ" sz="1500" dirty="0"/>
              <a:t>: někteří </a:t>
            </a:r>
            <a:r>
              <a:rPr lang="cs-CZ" sz="1500" b="1" dirty="0"/>
              <a:t>pro uzákonění hranice </a:t>
            </a:r>
            <a:r>
              <a:rPr lang="cs-CZ" sz="1500" dirty="0"/>
              <a:t>(3 nebo 7 let), jiní s tím </a:t>
            </a:r>
            <a:r>
              <a:rPr lang="cs-CZ" sz="1500" b="1" dirty="0"/>
              <a:t>nesouhlasili</a:t>
            </a:r>
            <a:r>
              <a:rPr lang="cs-CZ" sz="1500" dirty="0"/>
              <a:t>, ale z důvodů spíše praktického rázu.</a:t>
            </a: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/>
              <a:t>Běžný názor profesionálů</a:t>
            </a:r>
            <a:r>
              <a:rPr lang="cs-CZ" sz="1500" dirty="0"/>
              <a:t>: pro malé děti nejsou kolektivní zařízení vhodným prostředím.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Uzákonit věkovou hranici pro přijímání dětí do ústavní péče, </a:t>
            </a:r>
            <a:r>
              <a:rPr lang="cs-CZ" sz="1500" b="1" dirty="0"/>
              <a:t>jen pokud bude zajištěná alternativa</a:t>
            </a:r>
            <a:r>
              <a:rPr lang="cs-CZ" sz="1500" dirty="0"/>
              <a:t>, NEBO ji uzákonit, </a:t>
            </a:r>
            <a:r>
              <a:rPr lang="cs-CZ" sz="1500" b="1" dirty="0"/>
              <a:t>aby tato alternativa</a:t>
            </a:r>
            <a:r>
              <a:rPr lang="cs-CZ" sz="1500" dirty="0"/>
              <a:t> skutečně v přechodovém období </a:t>
            </a:r>
            <a:r>
              <a:rPr lang="cs-CZ" sz="1500" b="1" dirty="0"/>
              <a:t>vznikla</a:t>
            </a:r>
            <a:r>
              <a:rPr lang="cs-CZ" sz="1500" dirty="0"/>
              <a:t>? </a:t>
            </a: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2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8" name="Oválný popisek 10">
            <a:extLst>
              <a:ext uri="{FF2B5EF4-FFF2-40B4-BE49-F238E27FC236}">
                <a16:creationId xmlns:a16="http://schemas.microsoft.com/office/drawing/2014/main" id="{092F0AD4-0586-594C-9FF5-EED987F55C51}"/>
              </a:ext>
            </a:extLst>
          </p:cNvPr>
          <p:cNvSpPr/>
          <p:nvPr/>
        </p:nvSpPr>
        <p:spPr>
          <a:xfrm>
            <a:off x="2195736" y="2160809"/>
            <a:ext cx="6511520" cy="1166987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„A kam ty děti dáte, když je nikdo nechce?“ </a:t>
            </a:r>
          </a:p>
          <a:p>
            <a:pPr marL="0" lvl="2" algn="ctr"/>
            <a:endParaRPr lang="cs-CZ" sz="1500" dirty="0">
              <a:solidFill>
                <a:srgbClr val="0070C0"/>
              </a:solidFill>
            </a:endParaRPr>
          </a:p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„Šlo by to uzákonit pouze při dostatku všech typů pěstounů.“ </a:t>
            </a:r>
          </a:p>
        </p:txBody>
      </p:sp>
    </p:spTree>
    <p:extLst>
      <p:ext uri="{BB962C8B-B14F-4D97-AF65-F5344CB8AC3E}">
        <p14:creationId xmlns:p14="http://schemas.microsoft.com/office/powerpoint/2010/main" val="7068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chemeClr val="bg1">
                    <a:lumMod val="50000"/>
                  </a:schemeClr>
                </a:solidFill>
                <a:effectLst/>
              </a:rPr>
              <a:t>Přípravy žadatelů o osvojení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/>
              <a:t>Realizují je </a:t>
            </a:r>
            <a:r>
              <a:rPr lang="cs-CZ" sz="1500" b="1" dirty="0"/>
              <a:t>neziskové</a:t>
            </a:r>
            <a:r>
              <a:rPr lang="cs-CZ" sz="1500" dirty="0"/>
              <a:t> organizace, někdy také </a:t>
            </a:r>
            <a:r>
              <a:rPr lang="cs-CZ" sz="1500" b="1" dirty="0"/>
              <a:t>organizace</a:t>
            </a:r>
            <a:r>
              <a:rPr lang="cs-CZ" sz="1500" dirty="0"/>
              <a:t> </a:t>
            </a:r>
            <a:r>
              <a:rPr lang="cs-CZ" sz="1500" b="1" dirty="0"/>
              <a:t>příspěvkové</a:t>
            </a:r>
            <a:r>
              <a:rPr lang="cs-CZ" sz="1500" dirty="0"/>
              <a:t>, někde je vykonává přímo </a:t>
            </a:r>
            <a:r>
              <a:rPr lang="cs-CZ" sz="1500" b="1" dirty="0"/>
              <a:t>krajský úřad </a:t>
            </a:r>
            <a:r>
              <a:rPr lang="cs-CZ" sz="1500" dirty="0"/>
              <a:t>ve spolupráci s </a:t>
            </a:r>
            <a:r>
              <a:rPr lang="cs-CZ" sz="1500" b="1" dirty="0"/>
              <a:t>externisty</a:t>
            </a:r>
            <a:r>
              <a:rPr lang="cs-CZ" sz="15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Někde výhradně </a:t>
            </a:r>
            <a:r>
              <a:rPr lang="cs-CZ" sz="1500" b="1" dirty="0"/>
              <a:t>jedna</a:t>
            </a:r>
            <a:r>
              <a:rPr lang="cs-CZ" sz="1500" dirty="0"/>
              <a:t> organizace, jinde </a:t>
            </a:r>
            <a:r>
              <a:rPr lang="cs-CZ" sz="1500" b="1" dirty="0"/>
              <a:t>více</a:t>
            </a:r>
            <a:r>
              <a:rPr lang="cs-CZ" sz="1500" dirty="0"/>
              <a:t>. 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Programy se liší </a:t>
            </a:r>
            <a:r>
              <a:rPr lang="cs-CZ" sz="1500" dirty="0"/>
              <a:t>(PRIDE či jeho modifikace, vlastní způsoby příprav…). 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Variuje délka příprav </a:t>
            </a:r>
            <a:r>
              <a:rPr lang="cs-CZ" sz="1500" dirty="0"/>
              <a:t>– některé kurzy přesahují zákonem stanovené minimum 48 hodin.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Forma je </a:t>
            </a:r>
            <a:r>
              <a:rPr lang="cs-CZ" sz="1500" b="1" dirty="0"/>
              <a:t>většinou skupinová</a:t>
            </a:r>
            <a:r>
              <a:rPr lang="cs-CZ" sz="1500" dirty="0"/>
              <a:t>, ale jsou i přípravy </a:t>
            </a:r>
            <a:r>
              <a:rPr lang="cs-CZ" sz="1500" b="1" dirty="0"/>
              <a:t>individuální</a:t>
            </a:r>
            <a:r>
              <a:rPr lang="cs-CZ" sz="1500" dirty="0"/>
              <a:t>, např. pro </a:t>
            </a:r>
            <a:r>
              <a:rPr lang="cs-CZ" sz="1500" dirty="0" err="1"/>
              <a:t>druhožadatele</a:t>
            </a:r>
            <a:r>
              <a:rPr lang="cs-CZ" sz="1500" dirty="0"/>
              <a:t> o osvojení. 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Příprava </a:t>
            </a:r>
            <a:r>
              <a:rPr lang="cs-CZ" sz="1500" b="1" dirty="0"/>
              <a:t>pěstounů a osvojitelů </a:t>
            </a:r>
            <a:r>
              <a:rPr lang="cs-CZ" sz="1500" dirty="0"/>
              <a:t>někdy i zvlášť, ale </a:t>
            </a:r>
            <a:r>
              <a:rPr lang="cs-CZ" sz="1500" b="1" dirty="0"/>
              <a:t>většinou dohromady</a:t>
            </a:r>
            <a:r>
              <a:rPr lang="cs-CZ" sz="1500" dirty="0"/>
              <a:t>.</a:t>
            </a:r>
            <a:br>
              <a:rPr lang="cs-CZ" sz="1500" dirty="0"/>
            </a:b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/>
              <a:t>Neexistuje žádný závazný standard</a:t>
            </a:r>
            <a:r>
              <a:rPr lang="cs-CZ" sz="1500" dirty="0"/>
              <a:t>, který by zajišťoval, že kurzy budou naplňovat dobrou praxi při přípravě osvojitelů napříč všemi kraji.  </a:t>
            </a:r>
          </a:p>
          <a:p>
            <a:pPr marL="82296" indent="0">
              <a:buClr>
                <a:srgbClr val="F58223"/>
              </a:buClr>
              <a:buNone/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>
              <a:buClr>
                <a:srgbClr val="F58223"/>
              </a:buClr>
            </a:pPr>
            <a:endParaRPr lang="cs-CZ" sz="1800" dirty="0"/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cs-CZ" sz="1100" b="1" dirty="0">
              <a:latin typeface="Calibri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11" name="Oválný popisek 10">
            <a:extLst>
              <a:ext uri="{FF2B5EF4-FFF2-40B4-BE49-F238E27FC236}">
                <a16:creationId xmlns:a16="http://schemas.microsoft.com/office/drawing/2014/main" id="{E6D49CED-41B9-D94D-9E21-4ECD58B8901D}"/>
              </a:ext>
            </a:extLst>
          </p:cNvPr>
          <p:cNvSpPr/>
          <p:nvPr/>
        </p:nvSpPr>
        <p:spPr>
          <a:xfrm>
            <a:off x="1975112" y="3789040"/>
            <a:ext cx="6345904" cy="648072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„Jak pěstouni, tak osvojitelé budou náhradními rodiči.“</a:t>
            </a:r>
          </a:p>
        </p:txBody>
      </p:sp>
    </p:spTree>
    <p:extLst>
      <p:ext uri="{BB962C8B-B14F-4D97-AF65-F5344CB8AC3E}">
        <p14:creationId xmlns:p14="http://schemas.microsoft.com/office/powerpoint/2010/main" val="1621343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2C6917D12C5D4C93027ABDB60DF518" ma:contentTypeVersion="7" ma:contentTypeDescription="Vytvoří nový dokument" ma:contentTypeScope="" ma:versionID="19f6b8dd03e7a172a00efe235ef8f318">
  <xsd:schema xmlns:xsd="http://www.w3.org/2001/XMLSchema" xmlns:xs="http://www.w3.org/2001/XMLSchema" xmlns:p="http://schemas.microsoft.com/office/2006/metadata/properties" xmlns:ns2="ff82df6e-15bc-4af2-b169-8a521f08d2ec" targetNamespace="http://schemas.microsoft.com/office/2006/metadata/properties" ma:root="true" ma:fieldsID="a3459eb5121fb35988f33ba701f8df1e" ns2:_="">
    <xsd:import namespace="ff82df6e-15bc-4af2-b169-8a521f08d2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2df6e-15bc-4af2-b169-8a521f08d2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20EDE1-2F7B-408A-8622-AEC528BDFBD5}"/>
</file>

<file path=customXml/itemProps2.xml><?xml version="1.0" encoding="utf-8"?>
<ds:datastoreItem xmlns:ds="http://schemas.openxmlformats.org/officeDocument/2006/customXml" ds:itemID="{711ECF69-D264-4779-BD0A-7134068FF66F}"/>
</file>

<file path=customXml/itemProps3.xml><?xml version="1.0" encoding="utf-8"?>
<ds:datastoreItem xmlns:ds="http://schemas.openxmlformats.org/officeDocument/2006/customXml" ds:itemID="{E6E757CA-C338-4665-8F68-43689D78AF49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15023</TotalTime>
  <Words>3256</Words>
  <Application>Microsoft Macintosh PowerPoint</Application>
  <PresentationFormat>Předvádění na obrazovce (4:3)</PresentationFormat>
  <Paragraphs>344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Gill Sans MT</vt:lpstr>
      <vt:lpstr>Verdana</vt:lpstr>
      <vt:lpstr>Wingdings 2</vt:lpstr>
      <vt:lpstr>Slunovrat</vt:lpstr>
      <vt:lpstr> </vt:lpstr>
      <vt:lpstr>Zdroje</vt:lpstr>
      <vt:lpstr>Zpráva z kulatých stolů</vt:lpstr>
      <vt:lpstr>ZÁVĚRY Z KULATÝCH STOLŮ</vt:lpstr>
      <vt:lpstr>Sanace biologické rodiny </vt:lpstr>
      <vt:lpstr>Možnosti NRP pro nejmenší děti – umisťování do náhradních rodin</vt:lpstr>
      <vt:lpstr>Možnosti NRP pro nejmenší děti – stav pěstounské péče</vt:lpstr>
      <vt:lpstr>Možnosti NRP pro nejmenší děti – věková hranice pro umisťování do ústavů</vt:lpstr>
      <vt:lpstr>Přípravy žadatelů o osvojení</vt:lpstr>
      <vt:lpstr>Proces čekání na dítě při zprostředkovaném osvojení </vt:lpstr>
      <vt:lpstr>Rozhodování soudů a spolupráce soudů s OSPOD</vt:lpstr>
      <vt:lpstr>„Adresný souhlas“, „přímé adopce“ a falešné otcovství</vt:lpstr>
      <vt:lpstr>Otevřené adopce</vt:lpstr>
      <vt:lpstr>Postadopční služby – smysl poskytování</vt:lpstr>
      <vt:lpstr>Postadopční služby – závazné nebo dobrovolné?</vt:lpstr>
      <vt:lpstr>Postadopční služby – práce s biologickou rodinou</vt:lpstr>
      <vt:lpstr>DOPORUČENÍ</vt:lpstr>
      <vt:lpstr>Sanace biologické rodiny DOPORUČENÍ</vt:lpstr>
      <vt:lpstr>Rozhodování o ne/setrvání dítěte v původní rodině DOPORUČENÍ</vt:lpstr>
      <vt:lpstr>Alternativy k umisťování dětí do ústavní péče DOPORUČENÍ</vt:lpstr>
      <vt:lpstr>Rozhodování soudů v oblasti osvojování DOPORUČENÍ</vt:lpstr>
      <vt:lpstr>Role osvojitelů DOPORUČENÍ</vt:lpstr>
      <vt:lpstr>Postadopční služby DOPORUČENÍ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Anička</dc:creator>
  <cp:lastModifiedBy>Jan Paleček</cp:lastModifiedBy>
  <cp:revision>159</cp:revision>
  <dcterms:created xsi:type="dcterms:W3CDTF">2017-12-01T08:25:46Z</dcterms:created>
  <dcterms:modified xsi:type="dcterms:W3CDTF">2020-10-08T08:22:58Z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0x010100742C6917D12C5D4C93027ABDB60DF518</vt:lpwstr>
  </property>
</Properties>
</file>