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4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5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6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7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8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9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10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notesSlides/notesSlide11.xml" ContentType="application/vnd.openxmlformats-officedocument.presentationml.notesSl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notesSlides/notesSlide12.xml" ContentType="application/vnd.openxmlformats-officedocument.presentationml.notesSlid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notesSlides/notesSlide13.xml" ContentType="application/vnd.openxmlformats-officedocument.presentationml.notesSl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notesSlides/notesSlide14.xml" ContentType="application/vnd.openxmlformats-officedocument.presentationml.notesSlid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9" r:id="rId3"/>
    <p:sldId id="276" r:id="rId4"/>
    <p:sldId id="281" r:id="rId5"/>
    <p:sldId id="275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0" r:id="rId14"/>
    <p:sldId id="277" r:id="rId15"/>
    <p:sldId id="258" r:id="rId16"/>
    <p:sldId id="260" r:id="rId17"/>
    <p:sldId id="269" r:id="rId18"/>
    <p:sldId id="271" r:id="rId19"/>
    <p:sldId id="272" r:id="rId20"/>
    <p:sldId id="273" r:id="rId21"/>
    <p:sldId id="282" r:id="rId22"/>
    <p:sldId id="279" r:id="rId23"/>
    <p:sldId id="257" r:id="rId24"/>
  </p:sldIdLst>
  <p:sldSz cx="12192000" cy="6858000"/>
  <p:notesSz cx="6858000" cy="9144000"/>
  <p:defaultTextStyle>
    <a:defPPr>
      <a:defRPr lang="en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ndřej Novák" initials="ON" lastIdx="1" clrIdx="0">
    <p:extLst>
      <p:ext uri="{19B8F6BF-5375-455C-9EA6-DF929625EA0E}">
        <p15:presenceInfo xmlns:p15="http://schemas.microsoft.com/office/powerpoint/2012/main" userId="S::novako@lmc.eu::0f402ba4-c1ec-44d0-b6c4-40c33cc8377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63"/>
    <p:restoredTop sz="91091"/>
  </p:normalViewPr>
  <p:slideViewPr>
    <p:cSldViewPr snapToGrid="0" snapToObjects="1">
      <p:cViewPr varScale="1">
        <p:scale>
          <a:sx n="75" d="100"/>
          <a:sy n="75" d="100"/>
        </p:scale>
        <p:origin x="965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fo@nahradnirodina.cz" userId="348ff09f9d711979" providerId="LiveId" clId="{40B48355-99FF-4330-8534-DE206299B482}"/>
    <pc:docChg chg="undo custSel modSld">
      <pc:chgData name="info@nahradnirodina.cz" userId="348ff09f9d711979" providerId="LiveId" clId="{40B48355-99FF-4330-8534-DE206299B482}" dt="2020-09-09T08:47:29.094" v="15" actId="14100"/>
      <pc:docMkLst>
        <pc:docMk/>
      </pc:docMkLst>
      <pc:sldChg chg="modSp mod">
        <pc:chgData name="info@nahradnirodina.cz" userId="348ff09f9d711979" providerId="LiveId" clId="{40B48355-99FF-4330-8534-DE206299B482}" dt="2020-09-09T08:47:01.142" v="12" actId="1076"/>
        <pc:sldMkLst>
          <pc:docMk/>
          <pc:sldMk cId="1733563254" sldId="257"/>
        </pc:sldMkLst>
        <pc:spChg chg="mod">
          <ac:chgData name="info@nahradnirodina.cz" userId="348ff09f9d711979" providerId="LiveId" clId="{40B48355-99FF-4330-8534-DE206299B482}" dt="2020-09-09T08:47:01.142" v="12" actId="1076"/>
          <ac:spMkLst>
            <pc:docMk/>
            <pc:sldMk cId="1733563254" sldId="257"/>
            <ac:spMk id="3" creationId="{3B047BFF-CEF3-42F0-9FA7-5E25EE82EF5C}"/>
          </ac:spMkLst>
        </pc:spChg>
      </pc:sldChg>
      <pc:sldChg chg="modSp">
        <pc:chgData name="info@nahradnirodina.cz" userId="348ff09f9d711979" providerId="LiveId" clId="{40B48355-99FF-4330-8534-DE206299B482}" dt="2020-09-09T08:44:41.703" v="0" actId="207"/>
        <pc:sldMkLst>
          <pc:docMk/>
          <pc:sldMk cId="1187967051" sldId="259"/>
        </pc:sldMkLst>
        <pc:spChg chg="mod">
          <ac:chgData name="info@nahradnirodina.cz" userId="348ff09f9d711979" providerId="LiveId" clId="{40B48355-99FF-4330-8534-DE206299B482}" dt="2020-09-09T08:44:41.703" v="0" actId="207"/>
          <ac:spMkLst>
            <pc:docMk/>
            <pc:sldMk cId="1187967051" sldId="259"/>
            <ac:spMk id="3" creationId="{1B9F0128-25E4-457C-9A7F-A1260BB0D0AF}"/>
          </ac:spMkLst>
        </pc:spChg>
      </pc:sldChg>
      <pc:sldChg chg="modSp mod">
        <pc:chgData name="info@nahradnirodina.cz" userId="348ff09f9d711979" providerId="LiveId" clId="{40B48355-99FF-4330-8534-DE206299B482}" dt="2020-09-09T08:46:20.792" v="5" actId="14100"/>
        <pc:sldMkLst>
          <pc:docMk/>
          <pc:sldMk cId="2350603083" sldId="261"/>
        </pc:sldMkLst>
        <pc:spChg chg="mod">
          <ac:chgData name="info@nahradnirodina.cz" userId="348ff09f9d711979" providerId="LiveId" clId="{40B48355-99FF-4330-8534-DE206299B482}" dt="2020-09-09T08:46:20.792" v="5" actId="14100"/>
          <ac:spMkLst>
            <pc:docMk/>
            <pc:sldMk cId="2350603083" sldId="261"/>
            <ac:spMk id="4" creationId="{ABF40A3A-5D69-114B-AFB0-91F049A496CB}"/>
          </ac:spMkLst>
        </pc:spChg>
      </pc:sldChg>
      <pc:sldChg chg="modSp mod">
        <pc:chgData name="info@nahradnirodina.cz" userId="348ff09f9d711979" providerId="LiveId" clId="{40B48355-99FF-4330-8534-DE206299B482}" dt="2020-09-09T08:46:20.251" v="4" actId="14100"/>
        <pc:sldMkLst>
          <pc:docMk/>
          <pc:sldMk cId="3836880873" sldId="262"/>
        </pc:sldMkLst>
        <pc:spChg chg="mod">
          <ac:chgData name="info@nahradnirodina.cz" userId="348ff09f9d711979" providerId="LiveId" clId="{40B48355-99FF-4330-8534-DE206299B482}" dt="2020-09-09T08:46:20.251" v="4" actId="14100"/>
          <ac:spMkLst>
            <pc:docMk/>
            <pc:sldMk cId="3836880873" sldId="262"/>
            <ac:spMk id="4" creationId="{ABF40A3A-5D69-114B-AFB0-91F049A496CB}"/>
          </ac:spMkLst>
        </pc:spChg>
      </pc:sldChg>
      <pc:sldChg chg="modSp mod">
        <pc:chgData name="info@nahradnirodina.cz" userId="348ff09f9d711979" providerId="LiveId" clId="{40B48355-99FF-4330-8534-DE206299B482}" dt="2020-09-09T08:46:53.976" v="9" actId="14100"/>
        <pc:sldMkLst>
          <pc:docMk/>
          <pc:sldMk cId="614609737" sldId="272"/>
        </pc:sldMkLst>
        <pc:spChg chg="mod">
          <ac:chgData name="info@nahradnirodina.cz" userId="348ff09f9d711979" providerId="LiveId" clId="{40B48355-99FF-4330-8534-DE206299B482}" dt="2020-09-09T08:46:53.976" v="9" actId="14100"/>
          <ac:spMkLst>
            <pc:docMk/>
            <pc:sldMk cId="614609737" sldId="272"/>
            <ac:spMk id="4" creationId="{ABF40A3A-5D69-114B-AFB0-91F049A496CB}"/>
          </ac:spMkLst>
        </pc:spChg>
      </pc:sldChg>
      <pc:sldChg chg="modSp mod">
        <pc:chgData name="info@nahradnirodina.cz" userId="348ff09f9d711979" providerId="LiveId" clId="{40B48355-99FF-4330-8534-DE206299B482}" dt="2020-09-09T08:46:54.872" v="10" actId="14100"/>
        <pc:sldMkLst>
          <pc:docMk/>
          <pc:sldMk cId="3202491612" sldId="273"/>
        </pc:sldMkLst>
        <pc:spChg chg="mod">
          <ac:chgData name="info@nahradnirodina.cz" userId="348ff09f9d711979" providerId="LiveId" clId="{40B48355-99FF-4330-8534-DE206299B482}" dt="2020-09-09T08:46:54.872" v="10" actId="14100"/>
          <ac:spMkLst>
            <pc:docMk/>
            <pc:sldMk cId="3202491612" sldId="273"/>
            <ac:spMk id="4" creationId="{ABF40A3A-5D69-114B-AFB0-91F049A496CB}"/>
          </ac:spMkLst>
        </pc:spChg>
      </pc:sldChg>
      <pc:sldChg chg="delSp mod">
        <pc:chgData name="info@nahradnirodina.cz" userId="348ff09f9d711979" providerId="LiveId" clId="{40B48355-99FF-4330-8534-DE206299B482}" dt="2020-09-09T08:47:21.180" v="13" actId="478"/>
        <pc:sldMkLst>
          <pc:docMk/>
          <pc:sldMk cId="426855403" sldId="275"/>
        </pc:sldMkLst>
        <pc:spChg chg="del">
          <ac:chgData name="info@nahradnirodina.cz" userId="348ff09f9d711979" providerId="LiveId" clId="{40B48355-99FF-4330-8534-DE206299B482}" dt="2020-09-09T08:47:21.180" v="13" actId="478"/>
          <ac:spMkLst>
            <pc:docMk/>
            <pc:sldMk cId="426855403" sldId="275"/>
            <ac:spMk id="4" creationId="{DCEA156B-4E82-42FF-9ABF-B04D9AC43067}"/>
          </ac:spMkLst>
        </pc:spChg>
      </pc:sldChg>
      <pc:sldChg chg="modSp mod">
        <pc:chgData name="info@nahradnirodina.cz" userId="348ff09f9d711979" providerId="LiveId" clId="{40B48355-99FF-4330-8534-DE206299B482}" dt="2020-09-09T08:47:29.094" v="15" actId="14100"/>
        <pc:sldMkLst>
          <pc:docMk/>
          <pc:sldMk cId="2315958353" sldId="276"/>
        </pc:sldMkLst>
        <pc:spChg chg="mod">
          <ac:chgData name="info@nahradnirodina.cz" userId="348ff09f9d711979" providerId="LiveId" clId="{40B48355-99FF-4330-8534-DE206299B482}" dt="2020-09-09T08:47:29.094" v="15" actId="14100"/>
          <ac:spMkLst>
            <pc:docMk/>
            <pc:sldMk cId="2315958353" sldId="276"/>
            <ac:spMk id="3" creationId="{F41AFA92-07BF-48F3-BB9A-B8C0D8012084}"/>
          </ac:spMkLst>
        </pc:spChg>
      </pc:sldChg>
      <pc:sldChg chg="modSp">
        <pc:chgData name="info@nahradnirodina.cz" userId="348ff09f9d711979" providerId="LiveId" clId="{40B48355-99FF-4330-8534-DE206299B482}" dt="2020-09-09T08:46:04.128" v="1" actId="207"/>
        <pc:sldMkLst>
          <pc:docMk/>
          <pc:sldMk cId="1927008257" sldId="281"/>
        </pc:sldMkLst>
        <pc:spChg chg="mod">
          <ac:chgData name="info@nahradnirodina.cz" userId="348ff09f9d711979" providerId="LiveId" clId="{40B48355-99FF-4330-8534-DE206299B482}" dt="2020-09-09T08:46:04.128" v="1" actId="207"/>
          <ac:spMkLst>
            <pc:docMk/>
            <pc:sldMk cId="1927008257" sldId="281"/>
            <ac:spMk id="3" creationId="{1B9F0128-25E4-457C-9A7F-A1260BB0D0AF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ovako\Documents\NRP2019\NRP2020\Tabulky_celkem_01.xlsm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Počet odpovědí dle krajů, počet odpovědí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Sheet1!$B$30:$B$43</c:f>
              <c:strCache>
                <c:ptCount val="14"/>
                <c:pt idx="0">
                  <c:v>Zlínský</c:v>
                </c:pt>
                <c:pt idx="1">
                  <c:v>Vysočina</c:v>
                </c:pt>
                <c:pt idx="2">
                  <c:v>Ústecký</c:v>
                </c:pt>
                <c:pt idx="3">
                  <c:v>Středočeský</c:v>
                </c:pt>
                <c:pt idx="4">
                  <c:v>Praha</c:v>
                </c:pt>
                <c:pt idx="5">
                  <c:v>Plzeňský</c:v>
                </c:pt>
                <c:pt idx="6">
                  <c:v>Pardubický</c:v>
                </c:pt>
                <c:pt idx="7">
                  <c:v>Olomoucký</c:v>
                </c:pt>
                <c:pt idx="8">
                  <c:v>Moravskoslezský</c:v>
                </c:pt>
                <c:pt idx="9">
                  <c:v>Liberecký</c:v>
                </c:pt>
                <c:pt idx="10">
                  <c:v>Královéhradecký</c:v>
                </c:pt>
                <c:pt idx="11">
                  <c:v>Karlovarský</c:v>
                </c:pt>
                <c:pt idx="12">
                  <c:v>Jihomoravský</c:v>
                </c:pt>
                <c:pt idx="13">
                  <c:v>Jihočeský</c:v>
                </c:pt>
              </c:strCache>
            </c:strRef>
          </c:cat>
          <c:val>
            <c:numRef>
              <c:f>Sheet1!$C$30:$C$43</c:f>
              <c:numCache>
                <c:formatCode>###0</c:formatCode>
                <c:ptCount val="14"/>
                <c:pt idx="0">
                  <c:v>8</c:v>
                </c:pt>
                <c:pt idx="1">
                  <c:v>16</c:v>
                </c:pt>
                <c:pt idx="2">
                  <c:v>6</c:v>
                </c:pt>
                <c:pt idx="3">
                  <c:v>22</c:v>
                </c:pt>
                <c:pt idx="4">
                  <c:v>11</c:v>
                </c:pt>
                <c:pt idx="5">
                  <c:v>16</c:v>
                </c:pt>
                <c:pt idx="6">
                  <c:v>16</c:v>
                </c:pt>
                <c:pt idx="7">
                  <c:v>10</c:v>
                </c:pt>
                <c:pt idx="8">
                  <c:v>28</c:v>
                </c:pt>
                <c:pt idx="9">
                  <c:v>14</c:v>
                </c:pt>
                <c:pt idx="10">
                  <c:v>18</c:v>
                </c:pt>
                <c:pt idx="11">
                  <c:v>9</c:v>
                </c:pt>
                <c:pt idx="12">
                  <c:v>13</c:v>
                </c:pt>
                <c:pt idx="1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2C-7B4E-908E-C55EFD6C7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96794608"/>
        <c:axId val="897577392"/>
      </c:barChart>
      <c:catAx>
        <c:axId val="8967946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97577392"/>
        <c:crosses val="autoZero"/>
        <c:auto val="1"/>
        <c:lblAlgn val="ctr"/>
        <c:lblOffset val="100"/>
        <c:noMultiLvlLbl val="0"/>
      </c:catAx>
      <c:valAx>
        <c:axId val="897577392"/>
        <c:scaling>
          <c:orientation val="minMax"/>
        </c:scaling>
        <c:delete val="1"/>
        <c:axPos val="b"/>
        <c:numFmt formatCode="###0" sourceLinked="1"/>
        <c:majorTickMark val="none"/>
        <c:minorTickMark val="none"/>
        <c:tickLblPos val="nextTo"/>
        <c:crossAx val="896794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bg1"/>
          </a:solidFill>
        </a:defRPr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/>
              <a:t>POSKYTOVATEL POSTADOPČNÍHO SERVISU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164-9646-B149-B3503BF82C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Sheet1!$B$491:$B$495</c:f>
              <c:strCache>
                <c:ptCount val="5"/>
                <c:pt idx="0">
                  <c:v>Nezisková(é) organizace – zaměřená obecně na náhradní rodinnou péči</c:v>
                </c:pt>
                <c:pt idx="1">
                  <c:v>Nezisková(é) organizace – zaměřená specificky na služby osvojitelům</c:v>
                </c:pt>
                <c:pt idx="2">
                  <c:v>OSPOD</c:v>
                </c:pt>
                <c:pt idx="3">
                  <c:v>Někdo jiný</c:v>
                </c:pt>
                <c:pt idx="4">
                  <c:v>Nevím</c:v>
                </c:pt>
              </c:strCache>
            </c:strRef>
          </c:cat>
          <c:val>
            <c:numRef>
              <c:f>Sheet1!$E$491:$E$495</c:f>
              <c:numCache>
                <c:formatCode>###0%</c:formatCode>
                <c:ptCount val="5"/>
                <c:pt idx="0">
                  <c:v>0.7</c:v>
                </c:pt>
                <c:pt idx="1">
                  <c:v>0.3125</c:v>
                </c:pt>
                <c:pt idx="2">
                  <c:v>0.23749999999999999</c:v>
                </c:pt>
                <c:pt idx="3">
                  <c:v>0.17499999999999999</c:v>
                </c:pt>
                <c:pt idx="4">
                  <c:v>3.7499999999999999E-2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64-9646-B149-B3503BF82CC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"/>
        <c:axId val="1013026960"/>
        <c:axId val="1013028640"/>
      </c:barChart>
      <c:catAx>
        <c:axId val="1013026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13028640"/>
        <c:crosses val="autoZero"/>
        <c:auto val="1"/>
        <c:lblAlgn val="ctr"/>
        <c:lblOffset val="100"/>
        <c:noMultiLvlLbl val="0"/>
      </c:catAx>
      <c:valAx>
        <c:axId val="1013028640"/>
        <c:scaling>
          <c:orientation val="minMax"/>
        </c:scaling>
        <c:delete val="1"/>
        <c:axPos val="t"/>
        <c:numFmt formatCode="###0%" sourceLinked="1"/>
        <c:majorTickMark val="none"/>
        <c:minorTickMark val="none"/>
        <c:tickLblPos val="nextTo"/>
        <c:crossAx val="1013026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i="0" baseline="0" dirty="0">
                <a:effectLst/>
              </a:rPr>
              <a:t>SLUŽBY POSKYTOVANÉ OSVOJITELŮM</a:t>
            </a:r>
            <a:endParaRPr lang="en-CZ" sz="16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080-A042-816C-B554CA232AF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Sheet1!$B$572:$B$577</c:f>
              <c:strCache>
                <c:ptCount val="6"/>
                <c:pt idx="0">
                  <c:v>Poradenství</c:v>
                </c:pt>
                <c:pt idx="1">
                  <c:v>Setkávání osvojitelských rodin</c:v>
                </c:pt>
                <c:pt idx="2">
                  <c:v>Terapie</c:v>
                </c:pt>
                <c:pt idx="3">
                  <c:v>Vzdělávání</c:v>
                </c:pt>
                <c:pt idx="4">
                  <c:v>Jiné</c:v>
                </c:pt>
                <c:pt idx="5">
                  <c:v>Nevím</c:v>
                </c:pt>
              </c:strCache>
            </c:strRef>
          </c:cat>
          <c:val>
            <c:numRef>
              <c:f>Sheet1!$E$572:$E$577</c:f>
              <c:numCache>
                <c:formatCode>###0%</c:formatCode>
                <c:ptCount val="6"/>
                <c:pt idx="0">
                  <c:v>0.88749999999999996</c:v>
                </c:pt>
                <c:pt idx="1">
                  <c:v>0.58750000000000002</c:v>
                </c:pt>
                <c:pt idx="2">
                  <c:v>0.55000000000000004</c:v>
                </c:pt>
                <c:pt idx="3">
                  <c:v>0.36249999999999999</c:v>
                </c:pt>
                <c:pt idx="4">
                  <c:v>3.7499999999999999E-2</c:v>
                </c:pt>
                <c:pt idx="5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80-A042-816C-B554CA232AF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"/>
        <c:axId val="1010437504"/>
        <c:axId val="1010565696"/>
      </c:barChart>
      <c:catAx>
        <c:axId val="10104375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10565696"/>
        <c:crosses val="autoZero"/>
        <c:auto val="1"/>
        <c:lblAlgn val="ctr"/>
        <c:lblOffset val="100"/>
        <c:noMultiLvlLbl val="0"/>
      </c:catAx>
      <c:valAx>
        <c:axId val="1010565696"/>
        <c:scaling>
          <c:orientation val="minMax"/>
        </c:scaling>
        <c:delete val="1"/>
        <c:axPos val="t"/>
        <c:numFmt formatCode="###0%" sourceLinked="1"/>
        <c:majorTickMark val="none"/>
        <c:minorTickMark val="none"/>
        <c:tickLblPos val="nextTo"/>
        <c:crossAx val="1010437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/>
              <a:t>FINANCOVÁNÍ SLUŽEB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7F6-E642-AD31-805A77BBE94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Sheet1!$B$615:$B$620</c:f>
              <c:strCache>
                <c:ptCount val="6"/>
                <c:pt idx="0">
                  <c:v>MPSV</c:v>
                </c:pt>
                <c:pt idx="1">
                  <c:v>Krajský úřad</c:v>
                </c:pt>
                <c:pt idx="2">
                  <c:v>Osvojitelská rodina</c:v>
                </c:pt>
                <c:pt idx="3">
                  <c:v>OSPOD</c:v>
                </c:pt>
                <c:pt idx="4">
                  <c:v>Někdo jíný</c:v>
                </c:pt>
                <c:pt idx="5">
                  <c:v>Nevím</c:v>
                </c:pt>
              </c:strCache>
            </c:strRef>
          </c:cat>
          <c:val>
            <c:numRef>
              <c:f>Sheet1!$E$615:$E$620</c:f>
              <c:numCache>
                <c:formatCode>###0%</c:formatCode>
                <c:ptCount val="6"/>
                <c:pt idx="0">
                  <c:v>0.3125</c:v>
                </c:pt>
                <c:pt idx="1">
                  <c:v>0.22500000000000001</c:v>
                </c:pt>
                <c:pt idx="2">
                  <c:v>0.1</c:v>
                </c:pt>
                <c:pt idx="3">
                  <c:v>0.05</c:v>
                </c:pt>
                <c:pt idx="4">
                  <c:v>0.22500000000000001</c:v>
                </c:pt>
                <c:pt idx="5">
                  <c:v>0.38750000000000001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F6-E642-AD31-805A77BBE9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"/>
        <c:axId val="1013026960"/>
        <c:axId val="1013028640"/>
      </c:barChart>
      <c:catAx>
        <c:axId val="1013026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13028640"/>
        <c:crosses val="autoZero"/>
        <c:auto val="1"/>
        <c:lblAlgn val="ctr"/>
        <c:lblOffset val="100"/>
        <c:noMultiLvlLbl val="0"/>
      </c:catAx>
      <c:valAx>
        <c:axId val="1013028640"/>
        <c:scaling>
          <c:orientation val="minMax"/>
        </c:scaling>
        <c:delete val="1"/>
        <c:axPos val="t"/>
        <c:numFmt formatCode="###0%" sourceLinked="1"/>
        <c:majorTickMark val="none"/>
        <c:minorTickMark val="none"/>
        <c:tickLblPos val="nextTo"/>
        <c:crossAx val="1013026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cs-CZ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/>
              <a:t>DOSTATEK PODPŮRNÝCH SLUŽEB V KRAJI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248-C242-9802-FF698B509A6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248-C242-9802-FF698B509A6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248-C242-9802-FF698B509A6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248-C242-9802-FF698B509A6F}"/>
              </c:ext>
            </c:extLst>
          </c:dPt>
          <c:dLbls>
            <c:dLbl>
              <c:idx val="0"/>
              <c:layout>
                <c:manualLayout>
                  <c:x val="0.16666666666666666"/>
                  <c:y val="-3.60803561443658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48-C242-9802-FF698B509A6F}"/>
                </c:ext>
              </c:extLst>
            </c:dLbl>
            <c:dLbl>
              <c:idx val="1"/>
              <c:layout>
                <c:manualLayout>
                  <c:x val="0.1361111111111111"/>
                  <c:y val="4.26404208978868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48-C242-9802-FF698B509A6F}"/>
                </c:ext>
              </c:extLst>
            </c:dLbl>
            <c:dLbl>
              <c:idx val="2"/>
              <c:layout>
                <c:manualLayout>
                  <c:x val="-0.1361111111111111"/>
                  <c:y val="5.904058278168956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248-C242-9802-FF698B509A6F}"/>
                </c:ext>
              </c:extLst>
            </c:dLbl>
            <c:dLbl>
              <c:idx val="3"/>
              <c:layout>
                <c:manualLayout>
                  <c:x val="-0.20000000000000004"/>
                  <c:y val="-1.640016188380265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48-C242-9802-FF698B509A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Sheet1!$B$658:$B$661</c:f>
              <c:strCache>
                <c:ptCount val="4"/>
                <c:pt idx="0">
                  <c:v>Rozhodně ano</c:v>
                </c:pt>
                <c:pt idx="1">
                  <c:v>Spíše ano</c:v>
                </c:pt>
                <c:pt idx="2">
                  <c:v>Spíše ne</c:v>
                </c:pt>
                <c:pt idx="3">
                  <c:v>Rozhodně ne</c:v>
                </c:pt>
              </c:strCache>
            </c:strRef>
          </c:cat>
          <c:val>
            <c:numRef>
              <c:f>Sheet1!$E$658:$E$661</c:f>
              <c:numCache>
                <c:formatCode>###0</c:formatCode>
                <c:ptCount val="4"/>
                <c:pt idx="0">
                  <c:v>3.3707865168539324</c:v>
                </c:pt>
                <c:pt idx="1">
                  <c:v>35.955056179775283</c:v>
                </c:pt>
                <c:pt idx="2">
                  <c:v>51.123595505617978</c:v>
                </c:pt>
                <c:pt idx="3">
                  <c:v>9.5505617977528079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248-C242-9802-FF698B509A6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/>
              <a:t>HODNOCENÍ SYSTÉMU POSKYTOVÁNÍ SLUŽEB OSVOJITELŮM V KRAJI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2.3541187810484171E-2"/>
          <c:y val="0.56220726712310698"/>
          <c:w val="0.94820938681693479"/>
          <c:h val="0.3181561267130643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Sheet1!$B$700</c:f>
              <c:strCache>
                <c:ptCount val="1"/>
                <c:pt idx="0">
                  <c:v>Zcela vyhovuje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Sheet1!$E$700</c:f>
              <c:numCache>
                <c:formatCode>###0</c:formatCode>
                <c:ptCount val="1"/>
                <c:pt idx="0">
                  <c:v>2.9585798816568047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A1-1C47-92CC-C252A05B5F88}"/>
            </c:ext>
          </c:extLst>
        </c:ser>
        <c:ser>
          <c:idx val="1"/>
          <c:order val="1"/>
          <c:tx>
            <c:strRef>
              <c:f>Sheet1!$B$701</c:f>
              <c:strCache>
                <c:ptCount val="1"/>
                <c:pt idx="0">
                  <c:v>Převážně vyhovuje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Sheet1!$E$701</c:f>
              <c:numCache>
                <c:formatCode>###0</c:formatCode>
                <c:ptCount val="1"/>
                <c:pt idx="0">
                  <c:v>20.118343195266274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A1-1C47-92CC-C252A05B5F88}"/>
            </c:ext>
          </c:extLst>
        </c:ser>
        <c:ser>
          <c:idx val="2"/>
          <c:order val="2"/>
          <c:tx>
            <c:strRef>
              <c:f>Sheet1!$B$702</c:f>
              <c:strCache>
                <c:ptCount val="1"/>
                <c:pt idx="0">
                  <c:v>V něčem vyhovuje, v něčem nevyhovuje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Sheet1!$E$702</c:f>
              <c:numCache>
                <c:formatCode>###0</c:formatCode>
                <c:ptCount val="1"/>
                <c:pt idx="0">
                  <c:v>54.437869822485204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A1-1C47-92CC-C252A05B5F88}"/>
            </c:ext>
          </c:extLst>
        </c:ser>
        <c:ser>
          <c:idx val="3"/>
          <c:order val="3"/>
          <c:tx>
            <c:strRef>
              <c:f>Sheet1!$B$703</c:f>
              <c:strCache>
                <c:ptCount val="1"/>
                <c:pt idx="0">
                  <c:v>Převážně nevyhovuje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Sheet1!$E$703</c:f>
              <c:numCache>
                <c:formatCode>###0</c:formatCode>
                <c:ptCount val="1"/>
                <c:pt idx="0">
                  <c:v>19.526627218934912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A1-1C47-92CC-C252A05B5F88}"/>
            </c:ext>
          </c:extLst>
        </c:ser>
        <c:ser>
          <c:idx val="4"/>
          <c:order val="4"/>
          <c:tx>
            <c:strRef>
              <c:f>Sheet1!$B$704</c:f>
              <c:strCache>
                <c:ptCount val="1"/>
                <c:pt idx="0">
                  <c:v>Zcela nevyhovuje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Sheet1!$E$704</c:f>
              <c:numCache>
                <c:formatCode>###0</c:formatCode>
                <c:ptCount val="1"/>
                <c:pt idx="0">
                  <c:v>2.9585798816568047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A1-1C47-92CC-C252A05B5F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12402992"/>
        <c:axId val="981775824"/>
      </c:barChart>
      <c:catAx>
        <c:axId val="10124029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81775824"/>
        <c:crosses val="autoZero"/>
        <c:auto val="1"/>
        <c:lblAlgn val="ctr"/>
        <c:lblOffset val="100"/>
        <c:noMultiLvlLbl val="0"/>
      </c:catAx>
      <c:valAx>
        <c:axId val="98177582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01240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2596463260917921"/>
          <c:y val="0.21953317231062561"/>
          <c:w val="0.62811077333728771"/>
          <c:h val="0.378565076661629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cs-CZ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dirty="0" err="1"/>
              <a:t>Počítání</a:t>
            </a:r>
            <a:r>
              <a:rPr lang="en-GB" sz="1600" dirty="0"/>
              <a:t> </a:t>
            </a:r>
            <a:r>
              <a:rPr lang="en-GB" sz="1600" dirty="0" err="1"/>
              <a:t>lhůty</a:t>
            </a:r>
            <a:r>
              <a:rPr lang="en-GB" sz="1600" dirty="0"/>
              <a:t> pro </a:t>
            </a:r>
            <a:r>
              <a:rPr lang="en-GB" sz="1600" dirty="0" err="1"/>
              <a:t>vyslovení</a:t>
            </a:r>
            <a:r>
              <a:rPr lang="en-GB" sz="1600" dirty="0"/>
              <a:t> </a:t>
            </a:r>
            <a:r>
              <a:rPr lang="en-GB" sz="1600" dirty="0" err="1"/>
              <a:t>nezájmu</a:t>
            </a:r>
            <a:endParaRPr lang="en-GB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9534613183175287"/>
          <c:y val="0.18062893546757361"/>
          <c:w val="0.57001479923064624"/>
          <c:h val="0.6810740206769928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31A-1A49-A5CA-EE6D0E2E327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31A-1A49-A5CA-EE6D0E2E327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31A-1A49-A5CA-EE6D0E2E3278}"/>
              </c:ext>
            </c:extLst>
          </c:dPt>
          <c:dLbls>
            <c:dLbl>
              <c:idx val="0"/>
              <c:layout>
                <c:manualLayout>
                  <c:x val="5.2777777777777778E-2"/>
                  <c:y val="6.57276995305164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1A-1A49-A5CA-EE6D0E2E3278}"/>
                </c:ext>
              </c:extLst>
            </c:dLbl>
            <c:dLbl>
              <c:idx val="1"/>
              <c:layout>
                <c:manualLayout>
                  <c:x val="0.26107235122132327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7315857392825896"/>
                      <c:h val="0.2116118935837245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31A-1A49-A5CA-EE6D0E2E3278}"/>
                </c:ext>
              </c:extLst>
            </c:dLbl>
            <c:dLbl>
              <c:idx val="2"/>
              <c:layout>
                <c:manualLayout>
                  <c:x val="-5.3683667734067624E-2"/>
                  <c:y val="0.1126760563380281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806810740013094"/>
                      <c:h val="0.212582159624413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31A-1A49-A5CA-EE6D0E2E3278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Sheet1!$B$739:$B$741</c:f>
              <c:strCache>
                <c:ptCount val="3"/>
                <c:pt idx="0">
                  <c:v>Od porodu</c:v>
                </c:pt>
                <c:pt idx="1">
                  <c:v>Od podepsání souhlasu (nejdříve po šestinedělí)</c:v>
                </c:pt>
                <c:pt idx="2">
                  <c:v>Jinak‎/není jednotná praxe</c:v>
                </c:pt>
              </c:strCache>
            </c:strRef>
          </c:cat>
          <c:val>
            <c:numRef>
              <c:f>Sheet1!$E$739:$E$741</c:f>
              <c:numCache>
                <c:formatCode>###0</c:formatCode>
                <c:ptCount val="3"/>
                <c:pt idx="0">
                  <c:v>16.455696202531644</c:v>
                </c:pt>
                <c:pt idx="1">
                  <c:v>65.189873417721529</c:v>
                </c:pt>
                <c:pt idx="2">
                  <c:v>18.354430379746837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31A-1A49-A5CA-EE6D0E2E3278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/>
              <a:t>VYUŽÍVÁNÍ ADRESNÉHO SOUHLASU</a:t>
            </a:r>
          </a:p>
          <a:p>
            <a:pPr>
              <a:defRPr/>
            </a:pPr>
            <a:r>
              <a:rPr lang="cs-CZ" sz="1600" b="1" dirty="0"/>
              <a:t>(v</a:t>
            </a:r>
            <a:r>
              <a:rPr lang="en-GB" sz="1600" b="1" dirty="0" err="1"/>
              <a:t>četně</a:t>
            </a:r>
            <a:r>
              <a:rPr lang="en-GB" sz="1600" b="1" dirty="0"/>
              <a:t> </a:t>
            </a:r>
            <a:r>
              <a:rPr lang="en-GB" sz="1600" b="1" dirty="0" err="1"/>
              <a:t>odpovědí</a:t>
            </a:r>
            <a:r>
              <a:rPr lang="en-GB" sz="1600" b="1" dirty="0"/>
              <a:t> </a:t>
            </a:r>
            <a:r>
              <a:rPr lang="en-GB" sz="1600" b="1" dirty="0" err="1"/>
              <a:t>nevím</a:t>
            </a:r>
            <a:r>
              <a:rPr lang="cs-CZ" sz="1600" b="1" dirty="0"/>
              <a:t>)</a:t>
            </a:r>
            <a:endParaRPr lang="en-GB" sz="16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9176640419947508"/>
          <c:y val="0.28389186858889015"/>
          <c:w val="0.6164671916010499"/>
          <c:h val="0.71474456997223168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A43-2040-B8A0-668D43BDE50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A43-2040-B8A0-668D43BDE50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A43-2040-B8A0-668D43BDE50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A43-2040-B8A0-668D43BDE50A}"/>
              </c:ext>
            </c:extLst>
          </c:dPt>
          <c:dLbls>
            <c:dLbl>
              <c:idx val="0"/>
              <c:layout>
                <c:manualLayout>
                  <c:x val="-5.0925337632079971E-17"/>
                  <c:y val="-9.339774557165861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43-2040-B8A0-668D43BDE50A}"/>
                </c:ext>
              </c:extLst>
            </c:dLbl>
            <c:dLbl>
              <c:idx val="1"/>
              <c:layout>
                <c:manualLayout>
                  <c:x val="0.13055555555555556"/>
                  <c:y val="-2.254428341384863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A43-2040-B8A0-668D43BDE50A}"/>
                </c:ext>
              </c:extLst>
            </c:dLbl>
            <c:dLbl>
              <c:idx val="2"/>
              <c:layout>
                <c:manualLayout>
                  <c:x val="0.1"/>
                  <c:y val="0.1030595813204508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A43-2040-B8A0-668D43BDE50A}"/>
                </c:ext>
              </c:extLst>
            </c:dLbl>
            <c:dLbl>
              <c:idx val="3"/>
              <c:layout>
                <c:manualLayout>
                  <c:x val="-0.11944444444444446"/>
                  <c:y val="-3.54267310789049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A43-2040-B8A0-668D43BDE5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(Sheet1!$B$776:$B$778,Sheet1!$B$780)</c:f>
              <c:strCache>
                <c:ptCount val="4"/>
                <c:pt idx="0">
                  <c:v>Často</c:v>
                </c:pt>
                <c:pt idx="1">
                  <c:v>Občas</c:v>
                </c:pt>
                <c:pt idx="2">
                  <c:v>Téměř vůbec</c:v>
                </c:pt>
                <c:pt idx="3">
                  <c:v>Nevím</c:v>
                </c:pt>
              </c:strCache>
            </c:strRef>
          </c:cat>
          <c:val>
            <c:numRef>
              <c:f>(Sheet1!$D$776:$D$778,Sheet1!$D$780)</c:f>
              <c:numCache>
                <c:formatCode>###0</c:formatCode>
                <c:ptCount val="4"/>
                <c:pt idx="0">
                  <c:v>0.48543689320388345</c:v>
                </c:pt>
                <c:pt idx="1">
                  <c:v>22.815533980582526</c:v>
                </c:pt>
                <c:pt idx="2">
                  <c:v>22.815533980582526</c:v>
                </c:pt>
                <c:pt idx="3">
                  <c:v>53.883495145631066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A43-2040-B8A0-668D43BDE50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/>
              <a:t>ZNEUŽÍVÁNÍ</a:t>
            </a:r>
            <a:r>
              <a:rPr lang="en-GB" sz="1600" b="1" baseline="0" dirty="0"/>
              <a:t> PROHLÁŠENÍ O BIOLOG. OTCOVSTVÍ</a:t>
            </a:r>
          </a:p>
          <a:p>
            <a:pPr>
              <a:defRPr/>
            </a:pPr>
            <a:r>
              <a:rPr lang="cs-CZ" sz="1600" b="1" baseline="0" dirty="0"/>
              <a:t>(v</a:t>
            </a:r>
            <a:r>
              <a:rPr lang="en-GB" sz="1600" b="1" baseline="0" dirty="0" err="1"/>
              <a:t>četně</a:t>
            </a:r>
            <a:r>
              <a:rPr lang="en-GB" sz="1600" b="1" baseline="0" dirty="0"/>
              <a:t> </a:t>
            </a:r>
            <a:r>
              <a:rPr lang="en-GB" sz="1600" b="1" baseline="0" dirty="0" err="1"/>
              <a:t>odpovědi</a:t>
            </a:r>
            <a:r>
              <a:rPr lang="en-GB" sz="1600" b="1" baseline="0" dirty="0"/>
              <a:t> </a:t>
            </a:r>
            <a:r>
              <a:rPr lang="en-GB" sz="1600" b="1" baseline="0" dirty="0" err="1"/>
              <a:t>nevím</a:t>
            </a:r>
            <a:r>
              <a:rPr lang="cs-CZ" sz="1600" b="1" baseline="0" dirty="0"/>
              <a:t>)</a:t>
            </a:r>
            <a:endParaRPr lang="en-GB" sz="1600" b="1" dirty="0"/>
          </a:p>
        </c:rich>
      </c:tx>
      <c:layout>
        <c:manualLayout>
          <c:xMode val="edge"/>
          <c:yMode val="edge"/>
          <c:x val="0.13957700064428324"/>
          <c:y val="1.96045388881242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23824943270280777"/>
          <c:y val="0.2414618268455053"/>
          <c:w val="0.5260505249343832"/>
          <c:h val="0.65387367538479024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BC5-1A4D-8A39-D364A3315E1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BC5-1A4D-8A39-D364A3315E1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BC5-1A4D-8A39-D364A3315E1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BC5-1A4D-8A39-D364A3315E1E}"/>
              </c:ext>
            </c:extLst>
          </c:dPt>
          <c:dLbls>
            <c:dLbl>
              <c:idx val="0"/>
              <c:layout>
                <c:manualLayout>
                  <c:x val="8.3333333333333332E-3"/>
                  <c:y val="-7.941304730945712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C5-1A4D-8A39-D364A3315E1E}"/>
                </c:ext>
              </c:extLst>
            </c:dLbl>
            <c:dLbl>
              <c:idx val="1"/>
              <c:layout>
                <c:manualLayout>
                  <c:x val="0.10833333333333334"/>
                  <c:y val="1.726370071757177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C5-1A4D-8A39-D364A3315E1E}"/>
                </c:ext>
              </c:extLst>
            </c:dLbl>
            <c:dLbl>
              <c:idx val="2"/>
              <c:layout>
                <c:manualLayout>
                  <c:x val="-6.9444444444444441E-3"/>
                  <c:y val="0.1047050893331498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7786111111111109"/>
                      <c:h val="0.1252915274688662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BC5-1A4D-8A39-D364A3315E1E}"/>
                </c:ext>
              </c:extLst>
            </c:dLbl>
            <c:dLbl>
              <c:idx val="3"/>
              <c:layout>
                <c:manualLayout>
                  <c:x val="-0.11666666666666667"/>
                  <c:y val="6.905480287028735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BC5-1A4D-8A39-D364A3315E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(Sheet1!$B$850:$B$852,Sheet1!$B$854)</c:f>
              <c:strCache>
                <c:ptCount val="4"/>
                <c:pt idx="0">
                  <c:v>Často</c:v>
                </c:pt>
                <c:pt idx="1">
                  <c:v>Občas</c:v>
                </c:pt>
                <c:pt idx="2">
                  <c:v>Téměř vůbec</c:v>
                </c:pt>
                <c:pt idx="3">
                  <c:v>Nevím</c:v>
                </c:pt>
              </c:strCache>
            </c:strRef>
          </c:cat>
          <c:val>
            <c:numRef>
              <c:f>(Sheet1!$D$850:$D$852,Sheet1!$D$854)</c:f>
              <c:numCache>
                <c:formatCode>###0</c:formatCode>
                <c:ptCount val="4"/>
                <c:pt idx="0">
                  <c:v>3.8834951456310676</c:v>
                </c:pt>
                <c:pt idx="1">
                  <c:v>38.834951456310677</c:v>
                </c:pt>
                <c:pt idx="2">
                  <c:v>13.106796116504855</c:v>
                </c:pt>
                <c:pt idx="3">
                  <c:v>44.174757281553397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C5-1A4D-8A39-D364A3315E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cs-CZ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i="0" u="none" strike="noStrike" baseline="0" dirty="0">
                <a:effectLst/>
              </a:rPr>
              <a:t>ZNEUŽÍVÁNÍ PROHLÁŠENÍ O BIOLOG. OTCOVSTVÍ</a:t>
            </a:r>
            <a:r>
              <a:rPr lang="en-GB" sz="1600" b="0" i="0" u="none" strike="noStrike" baseline="0" dirty="0"/>
              <a:t> </a:t>
            </a:r>
            <a:endParaRPr lang="en-GB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28346045883154458"/>
          <c:y val="0.32750327078603991"/>
          <c:w val="0.39585445756276266"/>
          <c:h val="0.5258766874725000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C4D-D24D-AFC2-EDB92F44130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C4D-D24D-AFC2-EDB92F44130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C4D-D24D-AFC2-EDB92F441302}"/>
              </c:ext>
            </c:extLst>
          </c:dPt>
          <c:dLbls>
            <c:dLbl>
              <c:idx val="0"/>
              <c:layout>
                <c:manualLayout>
                  <c:x val="-2.6755067387780392E-2"/>
                  <c:y val="2.0166926901825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18353335058994"/>
                      <c:h val="0.160716302142754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C4D-D24D-AFC2-EDB92F441302}"/>
                </c:ext>
              </c:extLst>
            </c:dLbl>
            <c:dLbl>
              <c:idx val="1"/>
              <c:layout>
                <c:manualLayout>
                  <c:x val="4.7993699689985701E-2"/>
                  <c:y val="-2.287116607416117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4D-D24D-AFC2-EDB92F441302}"/>
                </c:ext>
              </c:extLst>
            </c:dLbl>
            <c:dLbl>
              <c:idx val="2"/>
              <c:layout>
                <c:manualLayout>
                  <c:x val="4.8395437880888745E-3"/>
                  <c:y val="3.524612664950801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4D-D24D-AFC2-EDB92F4413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Sheet1!$B$850:$B$852</c:f>
              <c:strCache>
                <c:ptCount val="3"/>
                <c:pt idx="0">
                  <c:v>Často</c:v>
                </c:pt>
                <c:pt idx="1">
                  <c:v>Občas</c:v>
                </c:pt>
                <c:pt idx="2">
                  <c:v>Téměř vůbec</c:v>
                </c:pt>
              </c:strCache>
            </c:strRef>
          </c:cat>
          <c:val>
            <c:numRef>
              <c:f>Sheet1!$E$850:$E$852</c:f>
              <c:numCache>
                <c:formatCode>###0</c:formatCode>
                <c:ptCount val="3"/>
                <c:pt idx="0">
                  <c:v>6.9565217391304346</c:v>
                </c:pt>
                <c:pt idx="1">
                  <c:v>69.565217391304344</c:v>
                </c:pt>
                <c:pt idx="2">
                  <c:v>23.478260869565219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C4D-D24D-AFC2-EDB92F4413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cs-CZ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Sheet1!$N$101:$Q$101</c:f>
              <c:numCache>
                <c:formatCode>###0</c:formatCode>
                <c:ptCount val="4"/>
                <c:pt idx="0">
                  <c:v>-10.194174757281553</c:v>
                </c:pt>
                <c:pt idx="1">
                  <c:v>-24.757281553398059</c:v>
                </c:pt>
                <c:pt idx="2">
                  <c:v>-13.592233009708737</c:v>
                </c:pt>
                <c:pt idx="3">
                  <c:v>-16.990291262135923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26-184C-82C1-67929235B879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Sheet1!$N$102:$Q$102</c:f>
              <c:numCache>
                <c:formatCode>###0</c:formatCode>
                <c:ptCount val="4"/>
                <c:pt idx="0">
                  <c:v>-6.3106796116504853</c:v>
                </c:pt>
                <c:pt idx="1">
                  <c:v>-42.23300970873786</c:v>
                </c:pt>
                <c:pt idx="2">
                  <c:v>-11.165048543689322</c:v>
                </c:pt>
                <c:pt idx="3">
                  <c:v>-55.339805825242713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26-184C-82C1-67929235B879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Sheet1!$N$103:$Q$103</c:f>
              <c:numCache>
                <c:formatCode>###0</c:formatCode>
                <c:ptCount val="4"/>
                <c:pt idx="0">
                  <c:v>30.582524271844701</c:v>
                </c:pt>
                <c:pt idx="1">
                  <c:v>8.7378640776699008</c:v>
                </c:pt>
                <c:pt idx="2">
                  <c:v>38.349514563106801</c:v>
                </c:pt>
                <c:pt idx="3">
                  <c:v>5.8252427184466002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26-184C-82C1-67929235B879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Sheet1!$N$104:$Q$104</c:f>
              <c:numCache>
                <c:formatCode>###0</c:formatCode>
                <c:ptCount val="4"/>
                <c:pt idx="0">
                  <c:v>44.660194174757301</c:v>
                </c:pt>
                <c:pt idx="1">
                  <c:v>11.6504854368932</c:v>
                </c:pt>
                <c:pt idx="2">
                  <c:v>27.669902912621399</c:v>
                </c:pt>
                <c:pt idx="3">
                  <c:v>3.8834951456310698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26-184C-82C1-67929235B8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1014172144"/>
        <c:axId val="985940368"/>
      </c:barChart>
      <c:catAx>
        <c:axId val="1014172144"/>
        <c:scaling>
          <c:orientation val="minMax"/>
        </c:scaling>
        <c:delete val="1"/>
        <c:axPos val="l"/>
        <c:majorTickMark val="none"/>
        <c:minorTickMark val="none"/>
        <c:tickLblPos val="nextTo"/>
        <c:crossAx val="985940368"/>
        <c:crosses val="autoZero"/>
        <c:auto val="1"/>
        <c:lblAlgn val="ctr"/>
        <c:lblOffset val="100"/>
        <c:tickLblSkip val="100"/>
        <c:noMultiLvlLbl val="0"/>
      </c:catAx>
      <c:valAx>
        <c:axId val="985940368"/>
        <c:scaling>
          <c:orientation val="minMax"/>
        </c:scaling>
        <c:delete val="1"/>
        <c:axPos val="b"/>
        <c:numFmt formatCode="###0" sourceLinked="1"/>
        <c:majorTickMark val="none"/>
        <c:minorTickMark val="none"/>
        <c:tickLblPos val="nextTo"/>
        <c:crossAx val="1014172144"/>
        <c:crossesAt val="0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err="1"/>
              <a:t>Typ</a:t>
            </a:r>
            <a:r>
              <a:rPr lang="en-GB" dirty="0"/>
              <a:t> </a:t>
            </a:r>
            <a:r>
              <a:rPr lang="en-GB" dirty="0" err="1"/>
              <a:t>organizace</a:t>
            </a:r>
            <a:r>
              <a:rPr lang="en-GB" dirty="0"/>
              <a:t>, v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3D4-CB4C-A027-00D37183970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3D4-CB4C-A027-00D37183970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3D4-CB4C-A027-00D37183970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53D4-CB4C-A027-00D371839703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53D4-CB4C-A027-00D37183970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53D4-CB4C-A027-00D37183970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Sheet1!$B$1241:$B$1243</c:f>
              <c:strCache>
                <c:ptCount val="3"/>
                <c:pt idx="0">
                  <c:v>KÚ</c:v>
                </c:pt>
                <c:pt idx="1">
                  <c:v>OSPOD</c:v>
                </c:pt>
                <c:pt idx="2">
                  <c:v>Nezisková organizace</c:v>
                </c:pt>
              </c:strCache>
            </c:strRef>
          </c:cat>
          <c:val>
            <c:numRef>
              <c:f>Sheet1!$E$1241:$E$1243</c:f>
              <c:numCache>
                <c:formatCode>###0</c:formatCode>
                <c:ptCount val="3"/>
                <c:pt idx="0">
                  <c:v>16.990291262135923</c:v>
                </c:pt>
                <c:pt idx="1">
                  <c:v>44.174757281553397</c:v>
                </c:pt>
                <c:pt idx="2">
                  <c:v>38.834951456310677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3D4-CB4C-A027-00D371839703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cs-CZ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81B-7A44-8ABF-8C3A625B2802}"/>
              </c:ext>
            </c:extLst>
          </c:dPt>
          <c:dPt>
            <c:idx val="1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81B-7A44-8ABF-8C3A625B280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81B-7A44-8ABF-8C3A625B2802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81B-7A44-8ABF-8C3A625B28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Sheet1!$L$151:$L$153</c:f>
              <c:strCache>
                <c:ptCount val="3"/>
                <c:pt idx="0">
                  <c:v>Bottom Box (0-3)</c:v>
                </c:pt>
                <c:pt idx="2">
                  <c:v>Top Box (7-10)</c:v>
                </c:pt>
              </c:strCache>
            </c:strRef>
          </c:cat>
          <c:val>
            <c:numRef>
              <c:f>Sheet1!$M$151:$M$153</c:f>
              <c:numCache>
                <c:formatCode>###0</c:formatCode>
                <c:ptCount val="3"/>
                <c:pt idx="0">
                  <c:v>37.378640776699029</c:v>
                </c:pt>
                <c:pt idx="1">
                  <c:v>22.815533980582522</c:v>
                </c:pt>
                <c:pt idx="2">
                  <c:v>39.805825242718448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1B-7A44-8ABF-8C3A625B2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cs-CZ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/>
              <a:t>POVINNOST PŘÍPRAV PŘI ADRESNÉM SOUHLASU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22329855643044619"/>
          <c:y val="0.30935793473576995"/>
          <c:w val="0.5506251093613298"/>
          <c:h val="0.65746281714785648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5B2-AA41-ACC4-B1B88A39A31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5B2-AA41-ACC4-B1B88A39A3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5B2-AA41-ACC4-B1B88A39A315}"/>
              </c:ext>
            </c:extLst>
          </c:dPt>
          <c:dLbls>
            <c:dLbl>
              <c:idx val="0"/>
              <c:layout>
                <c:manualLayout>
                  <c:x val="0.14444444444444435"/>
                  <c:y val="6.917422317891922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5B2-AA41-ACC4-B1B88A39A315}"/>
                </c:ext>
              </c:extLst>
            </c:dLbl>
            <c:dLbl>
              <c:idx val="1"/>
              <c:layout>
                <c:manualLayout>
                  <c:x val="-0.15000000000000002"/>
                  <c:y val="-2.075226695367614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5B2-AA41-ACC4-B1B88A39A315}"/>
                </c:ext>
              </c:extLst>
            </c:dLbl>
            <c:dLbl>
              <c:idx val="2"/>
              <c:layout>
                <c:manualLayout>
                  <c:x val="0"/>
                  <c:y val="-0.1279723128810029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5B2-AA41-ACC4-B1B88A39A3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Sheet1!$B$813:$B$815</c:f>
              <c:strCache>
                <c:ptCount val="3"/>
                <c:pt idx="0">
                  <c:v>Ano, povinně</c:v>
                </c:pt>
                <c:pt idx="1">
                  <c:v>Ano, dobrovolně</c:v>
                </c:pt>
                <c:pt idx="2">
                  <c:v>Ne</c:v>
                </c:pt>
              </c:strCache>
            </c:strRef>
          </c:cat>
          <c:val>
            <c:numRef>
              <c:f>Sheet1!$E$813:$E$815</c:f>
              <c:numCache>
                <c:formatCode>###0</c:formatCode>
                <c:ptCount val="3"/>
                <c:pt idx="0">
                  <c:v>71.910112359550567</c:v>
                </c:pt>
                <c:pt idx="1">
                  <c:v>26.40449438202247</c:v>
                </c:pt>
                <c:pt idx="2">
                  <c:v>1.6853932584269662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5B2-AA41-ACC4-B1B88A39A3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/>
              <a:t>SOUHLAS SE ZÁKAZEM</a:t>
            </a:r>
            <a:r>
              <a:rPr lang="en-GB" sz="1600" b="1" baseline="0" dirty="0"/>
              <a:t> UMISŤOVÁNÍ DĚTÍ DO ÚSTAVNÍ PÉČE</a:t>
            </a:r>
            <a:endParaRPr lang="en-GB" sz="16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4DC-D148-9424-9EE6C0FC4B3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4DC-D148-9424-9EE6C0FC4B3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4DC-D148-9424-9EE6C0FC4B36}"/>
              </c:ext>
            </c:extLst>
          </c:dPt>
          <c:dLbls>
            <c:dLbl>
              <c:idx val="0"/>
              <c:layout>
                <c:manualLayout>
                  <c:x val="0.14444444444444443"/>
                  <c:y val="-7.434342488272652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DC-D148-9424-9EE6C0FC4B36}"/>
                </c:ext>
              </c:extLst>
            </c:dLbl>
            <c:dLbl>
              <c:idx val="1"/>
              <c:layout>
                <c:manualLayout>
                  <c:x val="0.14444444444444435"/>
                  <c:y val="7.434342488272649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DC-D148-9424-9EE6C0FC4B36}"/>
                </c:ext>
              </c:extLst>
            </c:dLbl>
            <c:dLbl>
              <c:idx val="2"/>
              <c:layout>
                <c:manualLayout>
                  <c:x val="-0.1388888888888889"/>
                  <c:y val="-1.292929128395243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DC-D148-9424-9EE6C0FC4B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Sheet1!$B$887:$B$889</c:f>
              <c:strCache>
                <c:ptCount val="3"/>
                <c:pt idx="0">
                  <c:v>Ano, dětí mladších 3 let</c:v>
                </c:pt>
                <c:pt idx="1">
                  <c:v>Ano, dětí mladších 7 let</c:v>
                </c:pt>
                <c:pt idx="2">
                  <c:v>Ne, zákaz by neměl být uzákoněn</c:v>
                </c:pt>
              </c:strCache>
            </c:strRef>
          </c:cat>
          <c:val>
            <c:numRef>
              <c:f>Sheet1!$E$887:$E$889</c:f>
              <c:numCache>
                <c:formatCode>###0</c:formatCode>
                <c:ptCount val="3"/>
                <c:pt idx="0">
                  <c:v>28.272251308900525</c:v>
                </c:pt>
                <c:pt idx="1">
                  <c:v>23.560209424083769</c:v>
                </c:pt>
                <c:pt idx="2">
                  <c:v>48.167539267015705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4DC-D148-9424-9EE6C0FC4B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/>
              <a:t>ZAVEDENÍ POSTADOPČNÍHO SERVISU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Sheet1!$G$927</c:f>
              <c:strCache>
                <c:ptCount val="1"/>
                <c:pt idx="0">
                  <c:v>Účast by měla být povinná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Sheet1!$H$926:$J$926</c:f>
              <c:strCache>
                <c:ptCount val="3"/>
                <c:pt idx="0">
                  <c:v>Individuální podpora</c:v>
                </c:pt>
                <c:pt idx="1">
                  <c:v>Monitoring</c:v>
                </c:pt>
                <c:pt idx="2">
                  <c:v>Vzdělávání</c:v>
                </c:pt>
              </c:strCache>
            </c:strRef>
          </c:cat>
          <c:val>
            <c:numRef>
              <c:f>Sheet1!$H$927:$J$927</c:f>
              <c:numCache>
                <c:formatCode>###0</c:formatCode>
                <c:ptCount val="3"/>
                <c:pt idx="0">
                  <c:v>21.5</c:v>
                </c:pt>
                <c:pt idx="1">
                  <c:v>46.875</c:v>
                </c:pt>
                <c:pt idx="2">
                  <c:v>31.472081218274113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BE-704A-A797-5DC355569D3B}"/>
            </c:ext>
          </c:extLst>
        </c:ser>
        <c:ser>
          <c:idx val="1"/>
          <c:order val="1"/>
          <c:tx>
            <c:strRef>
              <c:f>Sheet1!$G$928</c:f>
              <c:strCache>
                <c:ptCount val="1"/>
                <c:pt idx="0">
                  <c:v>Účast by měla být dobrovolná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Sheet1!$H$926:$J$926</c:f>
              <c:strCache>
                <c:ptCount val="3"/>
                <c:pt idx="0">
                  <c:v>Individuální podpora</c:v>
                </c:pt>
                <c:pt idx="1">
                  <c:v>Monitoring</c:v>
                </c:pt>
                <c:pt idx="2">
                  <c:v>Vzdělávání</c:v>
                </c:pt>
              </c:strCache>
            </c:strRef>
          </c:cat>
          <c:val>
            <c:numRef>
              <c:f>Sheet1!$H$928:$J$928</c:f>
              <c:numCache>
                <c:formatCode>###0</c:formatCode>
                <c:ptCount val="3"/>
                <c:pt idx="0">
                  <c:v>76</c:v>
                </c:pt>
                <c:pt idx="1">
                  <c:v>42.708333333333329</c:v>
                </c:pt>
                <c:pt idx="2">
                  <c:v>61.928934010152282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BE-704A-A797-5DC355569D3B}"/>
            </c:ext>
          </c:extLst>
        </c:ser>
        <c:ser>
          <c:idx val="2"/>
          <c:order val="2"/>
          <c:tx>
            <c:strRef>
              <c:f>Sheet1!$G$929</c:f>
              <c:strCache>
                <c:ptCount val="1"/>
                <c:pt idx="0">
                  <c:v>Není důvod postadopční servis zavádět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Sheet1!$H$926:$J$926</c:f>
              <c:strCache>
                <c:ptCount val="3"/>
                <c:pt idx="0">
                  <c:v>Individuální podpora</c:v>
                </c:pt>
                <c:pt idx="1">
                  <c:v>Monitoring</c:v>
                </c:pt>
                <c:pt idx="2">
                  <c:v>Vzdělávání</c:v>
                </c:pt>
              </c:strCache>
            </c:strRef>
          </c:cat>
          <c:val>
            <c:numRef>
              <c:f>Sheet1!$H$929:$J$929</c:f>
              <c:numCache>
                <c:formatCode>###0</c:formatCode>
                <c:ptCount val="3"/>
                <c:pt idx="0">
                  <c:v>2.5</c:v>
                </c:pt>
                <c:pt idx="1">
                  <c:v>10.416666666666668</c:v>
                </c:pt>
                <c:pt idx="2">
                  <c:v>6.5989847715736047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BE-704A-A797-5DC355569D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14568368"/>
        <c:axId val="932432384"/>
      </c:barChart>
      <c:catAx>
        <c:axId val="1014568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32432384"/>
        <c:crosses val="autoZero"/>
        <c:auto val="1"/>
        <c:lblAlgn val="ctr"/>
        <c:lblOffset val="100"/>
        <c:noMultiLvlLbl val="0"/>
      </c:catAx>
      <c:valAx>
        <c:axId val="932432384"/>
        <c:scaling>
          <c:orientation val="minMax"/>
          <c:max val="100"/>
        </c:scaling>
        <c:delete val="1"/>
        <c:axPos val="t"/>
        <c:numFmt formatCode="###0" sourceLinked="1"/>
        <c:majorTickMark val="none"/>
        <c:minorTickMark val="none"/>
        <c:tickLblPos val="nextTo"/>
        <c:crossAx val="1014568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2296077573636628"/>
          <c:w val="0.98938236190571749"/>
          <c:h val="0.149261446485855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cs-CZ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/>
              <a:t>DOBA POSKYTOVÁNÍ POSTADOPČNÍHO SERVISU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Sheet1!$G$985</c:f>
              <c:strCache>
                <c:ptCount val="1"/>
                <c:pt idx="0">
                  <c:v>Do 1 roku od osvojení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Sheet1!$H$984:$J$984</c:f>
              <c:strCache>
                <c:ptCount val="3"/>
                <c:pt idx="0">
                  <c:v>Individuální podpora</c:v>
                </c:pt>
                <c:pt idx="1">
                  <c:v>Monitoring</c:v>
                </c:pt>
                <c:pt idx="2">
                  <c:v>Vzdělávání</c:v>
                </c:pt>
              </c:strCache>
            </c:strRef>
          </c:cat>
          <c:val>
            <c:numRef>
              <c:f>Sheet1!$H$985:$J$985</c:f>
              <c:numCache>
                <c:formatCode>###0</c:formatCode>
                <c:ptCount val="3"/>
                <c:pt idx="0">
                  <c:v>6.2827225130890048</c:v>
                </c:pt>
                <c:pt idx="1">
                  <c:v>7.0270270270270272</c:v>
                </c:pt>
                <c:pt idx="2">
                  <c:v>4.3243243243243246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D0-8C44-81D3-905B895EF61B}"/>
            </c:ext>
          </c:extLst>
        </c:ser>
        <c:ser>
          <c:idx val="1"/>
          <c:order val="1"/>
          <c:tx>
            <c:strRef>
              <c:f>Sheet1!$G$986</c:f>
              <c:strCache>
                <c:ptCount val="1"/>
                <c:pt idx="0">
                  <c:v>Do 3 let od osvojení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Sheet1!$H$984:$J$984</c:f>
              <c:strCache>
                <c:ptCount val="3"/>
                <c:pt idx="0">
                  <c:v>Individuální podpora</c:v>
                </c:pt>
                <c:pt idx="1">
                  <c:v>Monitoring</c:v>
                </c:pt>
                <c:pt idx="2">
                  <c:v>Vzdělávání</c:v>
                </c:pt>
              </c:strCache>
            </c:strRef>
          </c:cat>
          <c:val>
            <c:numRef>
              <c:f>Sheet1!$H$986:$J$986</c:f>
              <c:numCache>
                <c:formatCode>###0</c:formatCode>
                <c:ptCount val="3"/>
                <c:pt idx="0">
                  <c:v>18.32460732984293</c:v>
                </c:pt>
                <c:pt idx="1">
                  <c:v>28.108108108108109</c:v>
                </c:pt>
                <c:pt idx="2">
                  <c:v>20.54054054054054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D0-8C44-81D3-905B895EF61B}"/>
            </c:ext>
          </c:extLst>
        </c:ser>
        <c:ser>
          <c:idx val="2"/>
          <c:order val="2"/>
          <c:tx>
            <c:strRef>
              <c:f>Sheet1!$G$987</c:f>
              <c:strCache>
                <c:ptCount val="1"/>
                <c:pt idx="0">
                  <c:v>Do 18 let věku osvojeného dítěte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Sheet1!$H$984:$J$984</c:f>
              <c:strCache>
                <c:ptCount val="3"/>
                <c:pt idx="0">
                  <c:v>Individuální podpora</c:v>
                </c:pt>
                <c:pt idx="1">
                  <c:v>Monitoring</c:v>
                </c:pt>
                <c:pt idx="2">
                  <c:v>Vzdělávání</c:v>
                </c:pt>
              </c:strCache>
            </c:strRef>
          </c:cat>
          <c:val>
            <c:numRef>
              <c:f>Sheet1!$H$987:$J$987</c:f>
              <c:numCache>
                <c:formatCode>###0</c:formatCode>
                <c:ptCount val="3"/>
                <c:pt idx="0">
                  <c:v>72.251308900523554</c:v>
                </c:pt>
                <c:pt idx="1">
                  <c:v>51.891891891891895</c:v>
                </c:pt>
                <c:pt idx="2">
                  <c:v>63.78378378378379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D0-8C44-81D3-905B895EF61B}"/>
            </c:ext>
          </c:extLst>
        </c:ser>
        <c:ser>
          <c:idx val="3"/>
          <c:order val="3"/>
          <c:tx>
            <c:strRef>
              <c:f>Sheet1!$G$988</c:f>
              <c:strCache>
                <c:ptCount val="1"/>
                <c:pt idx="0">
                  <c:v>Není důvod zavádět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Sheet1!$H$984:$J$984</c:f>
              <c:strCache>
                <c:ptCount val="3"/>
                <c:pt idx="0">
                  <c:v>Individuální podpora</c:v>
                </c:pt>
                <c:pt idx="1">
                  <c:v>Monitoring</c:v>
                </c:pt>
                <c:pt idx="2">
                  <c:v>Vzdělávání</c:v>
                </c:pt>
              </c:strCache>
            </c:strRef>
          </c:cat>
          <c:val>
            <c:numRef>
              <c:f>Sheet1!$H$988:$J$988</c:f>
              <c:numCache>
                <c:formatCode>###0</c:formatCode>
                <c:ptCount val="3"/>
                <c:pt idx="0">
                  <c:v>3.1413612565445024</c:v>
                </c:pt>
                <c:pt idx="1">
                  <c:v>12.972972972972974</c:v>
                </c:pt>
                <c:pt idx="2">
                  <c:v>11.351351351351353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D0-8C44-81D3-905B895EF6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14568368"/>
        <c:axId val="932432384"/>
      </c:barChart>
      <c:catAx>
        <c:axId val="1014568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32432384"/>
        <c:crosses val="autoZero"/>
        <c:auto val="1"/>
        <c:lblAlgn val="ctr"/>
        <c:lblOffset val="100"/>
        <c:noMultiLvlLbl val="0"/>
      </c:catAx>
      <c:valAx>
        <c:axId val="932432384"/>
        <c:scaling>
          <c:orientation val="minMax"/>
          <c:max val="100"/>
        </c:scaling>
        <c:delete val="1"/>
        <c:axPos val="t"/>
        <c:numFmt formatCode="###0" sourceLinked="1"/>
        <c:majorTickMark val="none"/>
        <c:minorTickMark val="none"/>
        <c:tickLblPos val="nextTo"/>
        <c:crossAx val="1014568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2296077573636628"/>
          <c:w val="0.99939763202879817"/>
          <c:h val="0.149261446485855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cs-CZ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/>
              <a:t>FINANCOVÁNÍ SLUŽEB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02A-1E48-80EB-54C8495149F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Sheet1!$B$1048:$B$1053</c:f>
              <c:strCache>
                <c:ptCount val="6"/>
                <c:pt idx="0">
                  <c:v>MPSV</c:v>
                </c:pt>
                <c:pt idx="1">
                  <c:v>Krajský úřad</c:v>
                </c:pt>
                <c:pt idx="2">
                  <c:v>Osvojitelská rodina</c:v>
                </c:pt>
                <c:pt idx="3">
                  <c:v>OSPOD</c:v>
                </c:pt>
                <c:pt idx="4">
                  <c:v>Někdo jiný</c:v>
                </c:pt>
                <c:pt idx="5">
                  <c:v>Nevím</c:v>
                </c:pt>
              </c:strCache>
            </c:strRef>
          </c:cat>
          <c:val>
            <c:numRef>
              <c:f>Sheet1!$E$1048:$E$1053</c:f>
              <c:numCache>
                <c:formatCode>###0%</c:formatCode>
                <c:ptCount val="6"/>
                <c:pt idx="0">
                  <c:v>0.66019417475728159</c:v>
                </c:pt>
                <c:pt idx="1">
                  <c:v>0.18446601941747573</c:v>
                </c:pt>
                <c:pt idx="2">
                  <c:v>0.15048543689320387</c:v>
                </c:pt>
                <c:pt idx="3">
                  <c:v>4.8543689320388349E-2</c:v>
                </c:pt>
                <c:pt idx="4">
                  <c:v>4.3689320388349516E-2</c:v>
                </c:pt>
                <c:pt idx="5">
                  <c:v>0.18446601941747573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2A-1E48-80EB-54C8495149F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"/>
        <c:axId val="1033401232"/>
        <c:axId val="1032940352"/>
      </c:barChart>
      <c:catAx>
        <c:axId val="10334012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32940352"/>
        <c:crosses val="autoZero"/>
        <c:auto val="1"/>
        <c:lblAlgn val="ctr"/>
        <c:lblOffset val="100"/>
        <c:noMultiLvlLbl val="0"/>
      </c:catAx>
      <c:valAx>
        <c:axId val="1032940352"/>
        <c:scaling>
          <c:orientation val="minMax"/>
        </c:scaling>
        <c:delete val="1"/>
        <c:axPos val="t"/>
        <c:numFmt formatCode="###0%" sourceLinked="1"/>
        <c:majorTickMark val="none"/>
        <c:minorTickMark val="none"/>
        <c:tickLblPos val="nextTo"/>
        <c:crossAx val="1033401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cs-CZ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/>
              <a:t>POSKYTOVATEL SLUŽEB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50260192475940513"/>
          <c:y val="0.13897083152042838"/>
          <c:w val="0.47239807524059491"/>
          <c:h val="0.8187011197389901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F97-8243-B4B9-644FD9C4F03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Sheet1!$B$1091:$B$1095</c:f>
              <c:strCache>
                <c:ptCount val="5"/>
                <c:pt idx="0">
                  <c:v>Nezisková(é) organizace – zaměřená obecně na náhradní rodinnou péči</c:v>
                </c:pt>
                <c:pt idx="1">
                  <c:v>Nezisková(é) organizace – zaměřená specificky na služby osvojitelům</c:v>
                </c:pt>
                <c:pt idx="2">
                  <c:v>OSPOD</c:v>
                </c:pt>
                <c:pt idx="3">
                  <c:v>Někdo jiný</c:v>
                </c:pt>
                <c:pt idx="4">
                  <c:v>Nevím</c:v>
                </c:pt>
              </c:strCache>
            </c:strRef>
          </c:cat>
          <c:val>
            <c:numRef>
              <c:f>Sheet1!$E$1091:$E$1095</c:f>
              <c:numCache>
                <c:formatCode>###0%</c:formatCode>
                <c:ptCount val="5"/>
                <c:pt idx="0">
                  <c:v>0.58252427184466016</c:v>
                </c:pt>
                <c:pt idx="1">
                  <c:v>0.49514563106796117</c:v>
                </c:pt>
                <c:pt idx="2">
                  <c:v>0.10679611650485436</c:v>
                </c:pt>
                <c:pt idx="3">
                  <c:v>6.3106796116504854E-2</c:v>
                </c:pt>
                <c:pt idx="4">
                  <c:v>6.7961165048543687E-2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97-8243-B4B9-644FD9C4F03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"/>
        <c:axId val="1033401232"/>
        <c:axId val="1032940352"/>
      </c:barChart>
      <c:catAx>
        <c:axId val="10334012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32940352"/>
        <c:crosses val="autoZero"/>
        <c:auto val="1"/>
        <c:lblAlgn val="ctr"/>
        <c:lblOffset val="100"/>
        <c:noMultiLvlLbl val="0"/>
      </c:catAx>
      <c:valAx>
        <c:axId val="1032940352"/>
        <c:scaling>
          <c:orientation val="minMax"/>
        </c:scaling>
        <c:delete val="1"/>
        <c:axPos val="t"/>
        <c:numFmt formatCode="###0%" sourceLinked="1"/>
        <c:majorTickMark val="none"/>
        <c:minorTickMark val="none"/>
        <c:tickLblPos val="nextTo"/>
        <c:crossAx val="1033401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440" dirty="0"/>
              <a:t>JAKÉ JE VAŠE PRACOVNÍ ZAŘAZENÍ?, V %</a:t>
            </a:r>
            <a:endParaRPr lang="en-CZ" sz="144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2287473160042412"/>
          <c:y val="0.17581477528113779"/>
          <c:w val="0.53450144599903227"/>
          <c:h val="0.710603163461790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260-344E-AFDC-C4742D3C592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260-344E-AFDC-C4742D3C592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260-344E-AFDC-C4742D3C592D}"/>
              </c:ext>
            </c:extLst>
          </c:dPt>
          <c:dLbls>
            <c:dLbl>
              <c:idx val="0"/>
              <c:layout>
                <c:manualLayout>
                  <c:x val="0.12152435807171845"/>
                  <c:y val="0.2018207061285049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44904659015953"/>
                      <c:h val="0.285419959188213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260-344E-AFDC-C4742D3C592D}"/>
                </c:ext>
              </c:extLst>
            </c:dLbl>
            <c:dLbl>
              <c:idx val="1"/>
              <c:layout>
                <c:manualLayout>
                  <c:x val="-8.1248091277910273E-2"/>
                  <c:y val="-1.98978160971764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640587840947847"/>
                      <c:h val="0.2392713504797746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260-344E-AFDC-C4742D3C592D}"/>
                </c:ext>
              </c:extLst>
            </c:dLbl>
            <c:dLbl>
              <c:idx val="2"/>
              <c:layout>
                <c:manualLayout>
                  <c:x val="-0.2629870545290966"/>
                  <c:y val="6.6799811183378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673736893161055"/>
                      <c:h val="0.33441133687584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260-344E-AFDC-C4742D3C592D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Sheet1!$B$1276:$B$1278</c:f>
              <c:strCache>
                <c:ptCount val="3"/>
                <c:pt idx="0">
                  <c:v>Ředitel(ka) organizace, vedoucí pracovník (pracovnice)</c:v>
                </c:pt>
                <c:pt idx="1">
                  <c:v>Sociální pracovník (pracovnice) - práce s klienty</c:v>
                </c:pt>
                <c:pt idx="2">
                  <c:v>Úředně-administrativní pracovník (pracovnice) - nepracují s klienty</c:v>
                </c:pt>
              </c:strCache>
            </c:strRef>
          </c:cat>
          <c:val>
            <c:numRef>
              <c:f>Sheet1!$E$1276:$E$1278</c:f>
              <c:numCache>
                <c:formatCode>###0</c:formatCode>
                <c:ptCount val="3"/>
                <c:pt idx="0">
                  <c:v>20.388349514563107</c:v>
                </c:pt>
                <c:pt idx="1">
                  <c:v>75.242718446601941</c:v>
                </c:pt>
                <c:pt idx="2">
                  <c:v>4.3689320388349513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260-344E-AFDC-C4742D3C592D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/>
              <a:t>DÉLKA PROCESU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26246918314372297"/>
          <c:y val="0.27620518649567788"/>
          <c:w val="0.47013248919469425"/>
          <c:h val="0.69397452585456176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B2E-8549-8F86-82624D7CBF9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B2E-8549-8F86-82624D7CBF9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B2E-8549-8F86-82624D7CBF9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B2E-8549-8F86-82624D7CBF9B}"/>
              </c:ext>
            </c:extLst>
          </c:dPt>
          <c:dLbls>
            <c:dLbl>
              <c:idx val="0"/>
              <c:layout>
                <c:manualLayout>
                  <c:x val="0.10597660713398588"/>
                  <c:y val="-8.367440943799213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2E-8549-8F86-82624D7CBF9B}"/>
                </c:ext>
              </c:extLst>
            </c:dLbl>
            <c:dLbl>
              <c:idx val="1"/>
              <c:layout>
                <c:manualLayout>
                  <c:x val="0.17005548586616326"/>
                  <c:y val="-3.274216021486648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2E-8549-8F86-82624D7CBF9B}"/>
                </c:ext>
              </c:extLst>
            </c:dLbl>
            <c:dLbl>
              <c:idx val="2"/>
              <c:layout>
                <c:manualLayout>
                  <c:x val="-0.14787433553579413"/>
                  <c:y val="-3.6380178016518988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B2E-8549-8F86-82624D7CBF9B}"/>
                </c:ext>
              </c:extLst>
            </c:dLbl>
            <c:dLbl>
              <c:idx val="3"/>
              <c:layout>
                <c:manualLayout>
                  <c:x val="-0.19100425303666352"/>
                  <c:y val="-0.1018646416752985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21579561826218"/>
                      <c:h val="0.184102034081638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4B2E-8549-8F86-82624D7CBF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Sheet1!$B$266:$B$269</c:f>
              <c:strCache>
                <c:ptCount val="4"/>
                <c:pt idx="0">
                  <c:v>0 – ½ roku</c:v>
                </c:pt>
                <c:pt idx="1">
                  <c:v>½ - 1 rok</c:v>
                </c:pt>
                <c:pt idx="2">
                  <c:v>1 – 2 roky</c:v>
                </c:pt>
                <c:pt idx="3">
                  <c:v>Déle</c:v>
                </c:pt>
              </c:strCache>
            </c:strRef>
          </c:cat>
          <c:val>
            <c:numRef>
              <c:f>Sheet1!$E$266:$E$269</c:f>
              <c:numCache>
                <c:formatCode>###0</c:formatCode>
                <c:ptCount val="4"/>
                <c:pt idx="0">
                  <c:v>1.5625</c:v>
                </c:pt>
                <c:pt idx="1">
                  <c:v>53.125</c:v>
                </c:pt>
                <c:pt idx="2">
                  <c:v>41.145833333333329</c:v>
                </c:pt>
                <c:pt idx="3">
                  <c:v>4.1666666666666661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B2E-8549-8F86-82624D7CBF9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493375540265285"/>
          <c:y val="0.27256716869402603"/>
          <c:w val="0.47013248919469425"/>
          <c:h val="0.69397452585456176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69E-EF40-AFF7-5DB576103FB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69E-EF40-AFF7-5DB576103FB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69E-EF40-AFF7-5DB576103FB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69E-EF40-AFF7-5DB576103FB7}"/>
              </c:ext>
            </c:extLst>
          </c:dPt>
          <c:dLbls>
            <c:dLbl>
              <c:idx val="0"/>
              <c:layout>
                <c:manualLayout>
                  <c:x val="0.17991377490188276"/>
                  <c:y val="-4.365621361982201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69E-EF40-AFF7-5DB576103FB7}"/>
                </c:ext>
              </c:extLst>
            </c:dLbl>
            <c:dLbl>
              <c:idx val="1"/>
              <c:layout>
                <c:manualLayout>
                  <c:x val="0.28589038203586864"/>
                  <c:y val="0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69E-EF40-AFF7-5DB576103FB7}"/>
                </c:ext>
              </c:extLst>
            </c:dLbl>
            <c:dLbl>
              <c:idx val="2"/>
              <c:layout>
                <c:manualLayout>
                  <c:x val="-0.15773262457151374"/>
                  <c:y val="-0.1055025162479031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69E-EF40-AFF7-5DB576103F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Sheet1!$B$304:$B$306</c:f>
              <c:strCache>
                <c:ptCount val="3"/>
                <c:pt idx="0">
                  <c:v>Dostatečně rychlý</c:v>
                </c:pt>
                <c:pt idx="1">
                  <c:v>Poměrně rychlý, ale potřeboval by ještě zrychlit</c:v>
                </c:pt>
                <c:pt idx="2">
                  <c:v>Pomalý, potřeboval by výrazně zrychlit</c:v>
                </c:pt>
              </c:strCache>
            </c:strRef>
          </c:cat>
          <c:val>
            <c:numRef>
              <c:f>Sheet1!$E$304:$E$306</c:f>
              <c:numCache>
                <c:formatCode>###0</c:formatCode>
                <c:ptCount val="3"/>
                <c:pt idx="0">
                  <c:v>25.414364640883981</c:v>
                </c:pt>
                <c:pt idx="1">
                  <c:v>44.19889502762431</c:v>
                </c:pt>
                <c:pt idx="2">
                  <c:v>30.386740331491712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9E-EF40-AFF7-5DB576103FB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dirty="0" err="1"/>
              <a:t>Přípravy</a:t>
            </a:r>
            <a:r>
              <a:rPr lang="en-GB" sz="1600" dirty="0"/>
              <a:t> </a:t>
            </a:r>
            <a:r>
              <a:rPr lang="en-GB" sz="1600" dirty="0" err="1"/>
              <a:t>samostatné</a:t>
            </a:r>
            <a:r>
              <a:rPr lang="en-GB" sz="1600" dirty="0"/>
              <a:t> vs. </a:t>
            </a:r>
          </a:p>
          <a:p>
            <a:pPr>
              <a:defRPr sz="1600"/>
            </a:pPr>
            <a:r>
              <a:rPr lang="en-GB" sz="1600" dirty="0"/>
              <a:t>s </a:t>
            </a:r>
            <a:r>
              <a:rPr lang="en-GB" sz="1600" dirty="0" err="1"/>
              <a:t>pěstouny</a:t>
            </a:r>
            <a:endParaRPr lang="en-GB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268-E14A-B564-BAA08E9623E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268-E14A-B564-BAA08E9623E1}"/>
              </c:ext>
            </c:extLst>
          </c:dPt>
          <c:dLbls>
            <c:dLbl>
              <c:idx val="0"/>
              <c:layout>
                <c:manualLayout>
                  <c:x val="-6.1387354205033762E-3"/>
                  <c:y val="-7.17592592592592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10588110187884"/>
                      <c:h val="0.4684029600466608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268-E14A-B564-BAA08E9623E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A268-E14A-B564-BAA08E9623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Sheet1!$B$341:$B$342</c:f>
              <c:strCache>
                <c:ptCount val="2"/>
                <c:pt idx="0">
                  <c:v>Probíhají současně s přípravou pěstounů</c:v>
                </c:pt>
                <c:pt idx="1">
                  <c:v>Probíhají odděleně</c:v>
                </c:pt>
              </c:strCache>
            </c:strRef>
          </c:cat>
          <c:val>
            <c:numRef>
              <c:f>Sheet1!$E$341:$E$342</c:f>
              <c:numCache>
                <c:formatCode>###0</c:formatCode>
                <c:ptCount val="2"/>
                <c:pt idx="0">
                  <c:v>65.605095541401269</c:v>
                </c:pt>
                <c:pt idx="1">
                  <c:v>34.394904458598724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268-E14A-B564-BAA08E9623E1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dirty="0" err="1"/>
              <a:t>Možnost</a:t>
            </a:r>
            <a:r>
              <a:rPr lang="en-GB" sz="1600" dirty="0"/>
              <a:t> </a:t>
            </a:r>
            <a:r>
              <a:rPr lang="en-GB" sz="1600" dirty="0" err="1"/>
              <a:t>výběru</a:t>
            </a:r>
            <a:r>
              <a:rPr lang="en-GB" sz="1600" dirty="0"/>
              <a:t> </a:t>
            </a:r>
            <a:r>
              <a:rPr lang="en-GB" sz="1600" dirty="0" err="1"/>
              <a:t>poskytovatele</a:t>
            </a:r>
            <a:r>
              <a:rPr lang="en-GB" sz="1600" dirty="0"/>
              <a:t> </a:t>
            </a:r>
            <a:r>
              <a:rPr lang="en-GB" sz="1600" dirty="0" err="1"/>
              <a:t>přípravy</a:t>
            </a:r>
            <a:endParaRPr lang="en-GB" sz="1600" dirty="0"/>
          </a:p>
        </c:rich>
      </c:tx>
      <c:layout>
        <c:manualLayout>
          <c:xMode val="edge"/>
          <c:yMode val="edge"/>
          <c:x val="0.18054995673065488"/>
          <c:y val="0.126364645993160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33322505957473547"/>
          <c:y val="0.34764477845151032"/>
          <c:w val="0.36688237304253729"/>
          <c:h val="0.5281571042069359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971-284E-B28D-431890302D6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971-284E-B28D-431890302D6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971-284E-B28D-431890302D6B}"/>
              </c:ext>
            </c:extLst>
          </c:dPt>
          <c:dLbls>
            <c:dLbl>
              <c:idx val="0"/>
              <c:layout>
                <c:manualLayout>
                  <c:x val="-1.2084124843510583E-7"/>
                  <c:y val="-3.874455199614027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874605453323853"/>
                      <c:h val="0.365410853373400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971-284E-B28D-431890302D6B}"/>
                </c:ext>
              </c:extLst>
            </c:dLbl>
            <c:dLbl>
              <c:idx val="1"/>
              <c:layout>
                <c:manualLayout>
                  <c:x val="-2.1485573971761818E-2"/>
                  <c:y val="6.69023096502135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484549237975089"/>
                      <c:h val="0.333759129032773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971-284E-B28D-431890302D6B}"/>
                </c:ext>
              </c:extLst>
            </c:dLbl>
            <c:dLbl>
              <c:idx val="2"/>
              <c:layout>
                <c:manualLayout>
                  <c:x val="3.0694885515001233E-3"/>
                  <c:y val="-4.68427735884548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744444444444446"/>
                      <c:h val="0.433393569684190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971-284E-B28D-431890302D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Sheet1!$B$377:$B$379</c:f>
              <c:strCache>
                <c:ptCount val="3"/>
                <c:pt idx="0">
                  <c:v>Ano, žadatelé si mohou vybrat poskytovatele třeba i v jiném kraji</c:v>
                </c:pt>
                <c:pt idx="1">
                  <c:v>Ano, žadatelé si mohou vybrat poskytovatele, ale pouze v našem kraji</c:v>
                </c:pt>
                <c:pt idx="2">
                  <c:v>Ne, žadatelé si sami nemohou vybrat poskytovatele</c:v>
                </c:pt>
              </c:strCache>
            </c:strRef>
          </c:cat>
          <c:val>
            <c:numRef>
              <c:f>Sheet1!$E$377:$E$379</c:f>
              <c:numCache>
                <c:formatCode>###0</c:formatCode>
                <c:ptCount val="3"/>
                <c:pt idx="0">
                  <c:v>9.5890410958904102</c:v>
                </c:pt>
                <c:pt idx="1">
                  <c:v>8.2191780821917799</c:v>
                </c:pt>
                <c:pt idx="2">
                  <c:v>82.191780821917803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971-284E-B28D-431890302D6B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55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dirty="0" err="1"/>
              <a:t>Přípravy</a:t>
            </a:r>
            <a:r>
              <a:rPr lang="en-GB" sz="1600" dirty="0"/>
              <a:t> “</a:t>
            </a:r>
            <a:r>
              <a:rPr lang="en-GB" sz="1600" dirty="0" err="1"/>
              <a:t>druhožadatelů</a:t>
            </a:r>
            <a:r>
              <a:rPr lang="en-GB" sz="1600" dirty="0"/>
              <a:t>”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31661023622047246"/>
          <c:y val="0.32056576261300673"/>
          <c:w val="0.35844619422572177"/>
          <c:h val="0.5974103237095362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A44-1048-8086-05FFC49F8A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A44-1048-8086-05FFC49F8A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A44-1048-8086-05FFC49F8A7A}"/>
              </c:ext>
            </c:extLst>
          </c:dPt>
          <c:dLbls>
            <c:dLbl>
              <c:idx val="0"/>
              <c:layout>
                <c:manualLayout>
                  <c:x val="1.1111111111111009E-2"/>
                  <c:y val="-9.259259259259343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837510936132985"/>
                      <c:h val="0.46472222222222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A44-1048-8086-05FFC49F8A7A}"/>
                </c:ext>
              </c:extLst>
            </c:dLbl>
            <c:dLbl>
              <c:idx val="1"/>
              <c:layout>
                <c:manualLayout>
                  <c:x val="5.2777777777777785E-2"/>
                  <c:y val="0.260464785651793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583333333333334"/>
                      <c:h val="0.419772163896179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A44-1048-8086-05FFC49F8A7A}"/>
                </c:ext>
              </c:extLst>
            </c:dLbl>
            <c:dLbl>
              <c:idx val="2"/>
              <c:layout>
                <c:manualLayout>
                  <c:x val="-1.1111111111111112E-2"/>
                  <c:y val="7.4074074074074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A44-1048-8086-05FFC49F8A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Sheet1!$B$414:$B$416</c:f>
              <c:strCache>
                <c:ptCount val="3"/>
                <c:pt idx="0">
                  <c:v>Individuálně, „na míru“ dle potřeb druhožadatelů</c:v>
                </c:pt>
                <c:pt idx="1">
                  <c:v>Účastní se stejných příprav jako prvožadatelé</c:v>
                </c:pt>
                <c:pt idx="2">
                  <c:v>Příprav se neúčastní</c:v>
                </c:pt>
              </c:strCache>
            </c:strRef>
          </c:cat>
          <c:val>
            <c:numRef>
              <c:f>Sheet1!$E$414:$E$416</c:f>
              <c:numCache>
                <c:formatCode>###0</c:formatCode>
                <c:ptCount val="3"/>
                <c:pt idx="0">
                  <c:v>68.421052631578945</c:v>
                </c:pt>
                <c:pt idx="1">
                  <c:v>18.796992481203006</c:v>
                </c:pt>
                <c:pt idx="2">
                  <c:v>12.781954887218044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A44-1048-8086-05FFC49F8A7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dirty="0" err="1"/>
              <a:t>Postadopční</a:t>
            </a:r>
            <a:r>
              <a:rPr lang="en-GB" sz="1600" dirty="0"/>
              <a:t> </a:t>
            </a:r>
            <a:r>
              <a:rPr lang="en-GB" sz="1600" dirty="0" err="1"/>
              <a:t>servis</a:t>
            </a:r>
            <a:r>
              <a:rPr lang="en-GB" sz="1600" dirty="0"/>
              <a:t> v </a:t>
            </a:r>
            <a:r>
              <a:rPr lang="en-GB" sz="1600" dirty="0" err="1"/>
              <a:t>kraj</a:t>
            </a:r>
            <a:r>
              <a:rPr lang="cs-CZ" sz="1600" dirty="0"/>
              <a:t>ích</a:t>
            </a:r>
            <a:endParaRPr lang="en-GB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558-2847-90FC-3A7AE777022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558-2847-90FC-3A7AE7770228}"/>
              </c:ext>
            </c:extLst>
          </c:dPt>
          <c:dLbls>
            <c:dLbl>
              <c:idx val="0"/>
              <c:layout>
                <c:manualLayout>
                  <c:x val="2.5000000000000001E-2"/>
                  <c:y val="-0.133072225663159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58-2847-90FC-3A7AE777022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558-2847-90FC-3A7AE7770228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Sheet1!$B$451:$B$452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Sheet1!$E$451:$E$452</c:f>
              <c:numCache>
                <c:formatCode>###0</c:formatCode>
                <c:ptCount val="2"/>
                <c:pt idx="0">
                  <c:v>57.971014492753625</c:v>
                </c:pt>
                <c:pt idx="1">
                  <c:v>42.028985507246375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558-2847-90FC-3A7AE7770228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0.05625</cdr:x>
      <cdr:y>0.11411</cdr:y>
    </cdr:from>
    <cdr:to>
      <cdr:x>0.41191</cdr:x>
      <cdr:y>0.1936</cdr:y>
    </cdr:to>
    <cdr:sp macro="" textlink="">
      <cdr:nvSpPr>
        <cdr:cNvPr id="2" name="TextBox 15">
          <a:extLst xmlns:a="http://schemas.openxmlformats.org/drawingml/2006/main">
            <a:ext uri="{FF2B5EF4-FFF2-40B4-BE49-F238E27FC236}">
              <a16:creationId xmlns:a16="http://schemas.microsoft.com/office/drawing/2014/main" id="{B55D37E6-F47B-634F-AF15-DDC6ABEC87B2}"/>
            </a:ext>
          </a:extLst>
        </cdr:cNvPr>
        <cdr:cNvSpPr txBox="1"/>
      </cdr:nvSpPr>
      <cdr:spPr>
        <a:xfrm xmlns:a="http://schemas.openxmlformats.org/drawingml/2006/main">
          <a:off x="257175" y="441843"/>
          <a:ext cx="162608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CZ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CZ" sz="1400" i="1" dirty="0">
              <a:solidFill>
                <a:srgbClr val="C00000"/>
              </a:solidFill>
            </a:rPr>
            <a:t>+Častěji NO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512E6-C0AB-5E49-B0C6-C5C1EEFD9413}" type="datetimeFigureOut">
              <a:rPr lang="en-CZ" smtClean="0"/>
              <a:t>09/09/2020</a:t>
            </a:fld>
            <a:endParaRPr lang="en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1C59D-986B-724B-B7BA-89F5B0774C04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369339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Z" sz="1200" dirty="0"/>
              <a:t>Délka procesu osvojování (od podání žádosti do rozhodnutí o ne/zařazení do evidence) trvá jen výjimečně do půl roku (2 %), podle více než poloviny pracovníků je obvyklá doba do 1 roku.</a:t>
            </a:r>
          </a:p>
          <a:p>
            <a:r>
              <a:rPr lang="en-CZ" sz="1200" dirty="0"/>
              <a:t>Téměř </a:t>
            </a:r>
            <a:r>
              <a:rPr lang="cs-CZ" sz="1200" dirty="0"/>
              <a:t>3/4</a:t>
            </a:r>
            <a:r>
              <a:rPr lang="en-CZ" sz="1200" dirty="0"/>
              <a:t> pracovníků se shodnou, že proces osvojování by se měl zrychlit, 30 % pracovníků pak považuje za nutné dokonce jeho výrazné zrychlení.</a:t>
            </a:r>
          </a:p>
          <a:p>
            <a:r>
              <a:rPr lang="en-CZ" sz="1200" dirty="0"/>
              <a:t>Zástupci neziskových organizací vnímají proces osvojení častěji jako delší a takový, který je potřeba výrazně zrychlit.</a:t>
            </a:r>
          </a:p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C59D-986B-724B-B7BA-89F5B0774C04}" type="slidenum">
              <a:rPr lang="en-CZ" smtClean="0"/>
              <a:t>6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2680528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Z" sz="1200" dirty="0"/>
              <a:t>Pracovníci jsou rozděleni na dvě téměř stejné skupiny v názoru na to, zda má osvojitelská rodina blíže k biologické, nebo pěstounské rodině.</a:t>
            </a:r>
          </a:p>
          <a:p>
            <a:r>
              <a:rPr lang="en-CZ" sz="1200" dirty="0"/>
              <a:t>Zástupci OSPOD se častěji kloní k podobnosti s biologickou rodinou, zatímco zástupci neziskových organizací častěji k podobnosti s pěstouny.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C59D-986B-724B-B7BA-89F5B0774C04}" type="slidenum">
              <a:rPr lang="en-CZ" smtClean="0"/>
              <a:t>16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6676950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/>
              <a:t>Výrazná většina (72 %) pracovníků považuje za vhodné, aby rodiče, kteří si osvojí dítě na základě tzv. adresného souhlasu, měli povinnost absolvovat přípravu pro žadatele.</a:t>
            </a:r>
          </a:p>
          <a:p>
            <a:r>
              <a:rPr lang="cs-CZ" sz="1200" dirty="0"/>
              <a:t>Zástupci neziskových organizací jsou mírně častěji zastánci povinných příprav, zatímco zástupci OSPOD mírně častěji nepovinných příprav.</a:t>
            </a:r>
            <a:endParaRPr lang="en-CZ" sz="1200" dirty="0"/>
          </a:p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C59D-986B-724B-B7BA-89F5B0774C04}" type="slidenum">
              <a:rPr lang="en-CZ" smtClean="0"/>
              <a:t>17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9756384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/>
              <a:t>Více než 1/2 pracovníků (52 %) sdílí názor, že by v ČR měl být uzákoněn zákaz umisťování dětí do ústavní péče. </a:t>
            </a:r>
          </a:p>
          <a:p>
            <a:r>
              <a:rPr lang="cs-CZ" sz="1200" dirty="0"/>
              <a:t>28 % pracovníků souhlasí se zákazem umisťování dětí mladších 3 let, 24 % pracovníků souhlasí se zákazem umisťování dětí mladších 7 let.</a:t>
            </a:r>
          </a:p>
          <a:p>
            <a:r>
              <a:rPr lang="cs-CZ" sz="1200" dirty="0"/>
              <a:t>Proti uzákonění zákazu umisťování dětí jsou významně častěji pracovníci OSPOD, než pracovníci neziskových organizací a krajských úřadů. </a:t>
            </a:r>
            <a:endParaRPr lang="en-CZ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C59D-986B-724B-B7BA-89F5B0774C04}" type="slidenum">
              <a:rPr lang="en-CZ" smtClean="0"/>
              <a:t>18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304015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/>
              <a:t>Většina pracovníků souhlasí se zavedením </a:t>
            </a:r>
            <a:r>
              <a:rPr lang="cs-CZ" sz="1200" dirty="0" err="1"/>
              <a:t>postadopční</a:t>
            </a:r>
            <a:r>
              <a:rPr lang="cs-CZ" sz="1200" dirty="0"/>
              <a:t> péče v jejich kraji (minimálně 9 z 10 pracovníků). Jako povinný by pro osvojitele zavedlo 47 % monitoring, 31 % vzdělávání a  22 % individuální podporu.</a:t>
            </a:r>
          </a:p>
          <a:p>
            <a:r>
              <a:rPr lang="cs-CZ" sz="1200" dirty="0"/>
              <a:t>U všech služeb převládá mezi pracovníky názor, že by měly být poskytovány až do věku 18 let osvojeného dítěte.</a:t>
            </a:r>
            <a:endParaRPr lang="en-CZ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C59D-986B-724B-B7BA-89F5B0774C04}" type="slidenum">
              <a:rPr lang="en-CZ" smtClean="0"/>
              <a:t>19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849959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/>
              <a:t>Nejvíce pracovníků (66 %) očekává financování </a:t>
            </a:r>
            <a:r>
              <a:rPr lang="cs-CZ" sz="1200" dirty="0" err="1"/>
              <a:t>postadopčních</a:t>
            </a:r>
            <a:r>
              <a:rPr lang="cs-CZ" sz="1200" dirty="0"/>
              <a:t> služeb od MPSV.</a:t>
            </a:r>
          </a:p>
          <a:p>
            <a:r>
              <a:rPr lang="cs-CZ" sz="1200" dirty="0"/>
              <a:t>Za vhodného poskytovatele </a:t>
            </a:r>
            <a:r>
              <a:rPr lang="cs-CZ" sz="1200" dirty="0" err="1"/>
              <a:t>postadopčních</a:t>
            </a:r>
            <a:r>
              <a:rPr lang="cs-CZ" sz="1200" dirty="0"/>
              <a:t> služeb vnímá 58 % pracovníků neziskové organizace zaměřené obecně na náhradní rodinnou péči, 50 % pracovníků neziskovou organizaci zaměřenou specificky na služby osvojitelům.</a:t>
            </a:r>
            <a:endParaRPr lang="en-CZ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C59D-986B-724B-B7BA-89F5B0774C04}" type="slidenum">
              <a:rPr lang="en-CZ" smtClean="0"/>
              <a:t>20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577971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Z" sz="1200" dirty="0"/>
              <a:t>Podle valné většiny pracovníků (82 %) žadatelé o osvojení nemají možnost vybrat si poskytovatele příprav.</a:t>
            </a:r>
          </a:p>
          <a:p>
            <a:r>
              <a:rPr lang="en-CZ" sz="1200" dirty="0"/>
              <a:t>Nejčastější je společná příprava osvojitelů s pěstouny, takto probíhá dle 2/3 pracovníků.</a:t>
            </a:r>
          </a:p>
          <a:p>
            <a:r>
              <a:rPr lang="en-CZ" sz="1200" dirty="0"/>
              <a:t>Druhožadatel</a:t>
            </a:r>
            <a:r>
              <a:rPr lang="cs-CZ" sz="1200" dirty="0" err="1"/>
              <a:t>é</a:t>
            </a:r>
            <a:r>
              <a:rPr lang="en-CZ" sz="1200" dirty="0"/>
              <a:t> mají nejčastěji individuálně koncipovanou přípravu (68 %), jen v nižší míře se příprav vůbec neúčastní (13 %).</a:t>
            </a:r>
          </a:p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C59D-986B-724B-B7BA-89F5B0774C04}" type="slidenum">
              <a:rPr lang="en-CZ" smtClean="0"/>
              <a:t>7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043898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Z" sz="1200" dirty="0"/>
              <a:t>O existenci postadopčního servisu v krají</a:t>
            </a:r>
            <a:r>
              <a:rPr lang="cs-CZ" sz="1200" dirty="0"/>
              <a:t>ch</a:t>
            </a:r>
            <a:r>
              <a:rPr lang="en-CZ" sz="1200" dirty="0"/>
              <a:t> ví 58 % pracovníků.</a:t>
            </a:r>
          </a:p>
          <a:p>
            <a:r>
              <a:rPr lang="en-CZ" sz="1200" dirty="0"/>
              <a:t>Nejčastějším poskytovatelem postadopčního servisu jsou neziskové organizace obecně zaměřené na náhradní rodinnou péči (70 %), 31 % pracovníků uvedlo neziskovou organizaci specificky zaměřenou na osvojitele, 24 % pracovníků uvedlo OSPOD.</a:t>
            </a:r>
          </a:p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C59D-986B-724B-B7BA-89F5B0774C04}" type="slidenum">
              <a:rPr lang="en-CZ" smtClean="0"/>
              <a:t>8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927935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Z" sz="1200" dirty="0"/>
              <a:t>Dle nadpoloviční většiny pracovníků je postadopční servis poskytován na základě metodiky (56 %), dle </a:t>
            </a:r>
            <a:r>
              <a:rPr lang="cs-CZ" sz="1200" dirty="0"/>
              <a:t>1/4</a:t>
            </a:r>
            <a:r>
              <a:rPr lang="en-CZ" sz="1200" dirty="0"/>
              <a:t> bez meto</a:t>
            </a:r>
            <a:r>
              <a:rPr lang="cs-CZ" sz="1200" dirty="0"/>
              <a:t>d</a:t>
            </a:r>
            <a:r>
              <a:rPr lang="en-CZ" sz="1200" dirty="0"/>
              <a:t>iky a podle 1/5 jak kdy.</a:t>
            </a:r>
          </a:p>
          <a:p>
            <a:r>
              <a:rPr lang="en-CZ" sz="1200" dirty="0"/>
              <a:t>Osvojitelům je poskytováno nejčastěji poradenství (uvedlo 89 % pracovníků), setkávání osvojitelských rodin (59</a:t>
            </a:r>
            <a:r>
              <a:rPr lang="cs-CZ" sz="1200" dirty="0"/>
              <a:t> </a:t>
            </a:r>
            <a:r>
              <a:rPr lang="en-CZ" sz="1200" dirty="0"/>
              <a:t>%), terapie (55 %) a nejméně často vzdělání (36 %).</a:t>
            </a:r>
          </a:p>
          <a:p>
            <a:r>
              <a:rPr lang="en-CZ" sz="1200" dirty="0"/>
              <a:t>Velký podíl pracovníků nemá přehled o tom, jak je postadopční servis financován (39 %), významná část (23 %) zmiňuje jiné, často vícezdrojové financování.</a:t>
            </a:r>
          </a:p>
          <a:p>
            <a:r>
              <a:rPr lang="en-CZ" sz="1200" dirty="0"/>
              <a:t>Nejčastěji je zmiňováno MPSV (31 % pracovníků).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C59D-986B-724B-B7BA-89F5B0774C04}" type="slidenum">
              <a:rPr lang="en-CZ" smtClean="0"/>
              <a:t>9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4279859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Z" sz="1200" dirty="0"/>
              <a:t>Více než 3/5 pracovníků vnímají nedostatek podpůrných služeb pro osvojitele (61 %).</a:t>
            </a:r>
          </a:p>
          <a:p>
            <a:r>
              <a:rPr lang="en-CZ" sz="1200" dirty="0"/>
              <a:t>Více než polovina (54 %) pracovníků hodnotí systém poskytování služeb osvojtelům současně kladně </a:t>
            </a:r>
            <a:r>
              <a:rPr lang="en-GB" sz="1200" dirty="0" err="1"/>
              <a:t>i</a:t>
            </a:r>
            <a:r>
              <a:rPr lang="en-CZ" sz="1200" dirty="0"/>
              <a:t> záporně (v něčem vyhovuje, v něčem ne). Zbytek se dělí na dvě stejně velké poloviny: 23 % vnímá systém jako vyhovující, 23 % jako nevyhovující.</a:t>
            </a:r>
          </a:p>
          <a:p>
            <a:r>
              <a:rPr lang="en-CZ" sz="1200" dirty="0"/>
              <a:t>Zástupci neziskových organizací vnímají častěji nedostatek podpůrných služeb a mají častěji výhrady k systému poskytování služeb pěstounům.</a:t>
            </a:r>
          </a:p>
          <a:p>
            <a:r>
              <a:rPr lang="en-CZ" sz="1200" dirty="0"/>
              <a:t>Ve všech krajích převládá názor, že systém služeb potřebuje alespoň v něčem zlepšit. Více než 1/3 pracovníků hodnotí systém jako alespoň částečně nevyhovující v Karlovarském, Libereckém, Olomouckém, Zlínském a Jihomoravském kraji (nejvyšší podíl odpovědí převážně a zcela nevyhovuje).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C59D-986B-724B-B7BA-89F5B0774C04}" type="slidenum">
              <a:rPr lang="en-CZ" smtClean="0"/>
              <a:t>10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613248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/>
              <a:t>Většina pracovníků uvádí jako využívaný počátek lhůty pro vyslovení nezájmu biologických rodičů o narozené dítě „podepsání souhlasu“ (65 %). </a:t>
            </a:r>
          </a:p>
          <a:p>
            <a:r>
              <a:rPr lang="cs-CZ" sz="1200" dirty="0"/>
              <a:t>Téměř 1/5 pracovníků (18 %) poukazuje na nejednotnost postupu jednotlivých soudů i OSPOD.</a:t>
            </a:r>
            <a:endParaRPr lang="en-CZ" sz="1200" dirty="0"/>
          </a:p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C59D-986B-724B-B7BA-89F5B0774C04}" type="slidenum">
              <a:rPr lang="en-CZ" smtClean="0"/>
              <a:t>11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342015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/>
              <a:t>Nadpoloviční část pracovníků (54 %) nemá přehled o tom, jak často je v jejich kraji využíván adresný souhlas k osvojení dítěte.</a:t>
            </a:r>
          </a:p>
          <a:p>
            <a:r>
              <a:rPr lang="en-CZ" sz="1200" dirty="0"/>
              <a:t>Podle těch, kteří informaci mají, se adresný souhlas nepoužívá často – cca </a:t>
            </a:r>
            <a:r>
              <a:rPr lang="cs-CZ" sz="1200" dirty="0"/>
              <a:t>1/2</a:t>
            </a:r>
            <a:r>
              <a:rPr lang="en-CZ" sz="1200" dirty="0"/>
              <a:t> odpověděla “občas”, cca </a:t>
            </a:r>
            <a:r>
              <a:rPr lang="cs-CZ" sz="1200" dirty="0"/>
              <a:t>1/2</a:t>
            </a:r>
            <a:r>
              <a:rPr lang="en-CZ" sz="1200" dirty="0"/>
              <a:t> odpověděla </a:t>
            </a:r>
            <a:r>
              <a:rPr lang="cs-CZ" sz="1200" dirty="0"/>
              <a:t>„</a:t>
            </a:r>
            <a:r>
              <a:rPr lang="en-CZ" sz="1200" dirty="0"/>
              <a:t>téměř vůbec</a:t>
            </a:r>
            <a:r>
              <a:rPr lang="cs-CZ" sz="1200" dirty="0"/>
              <a:t>“</a:t>
            </a:r>
            <a:r>
              <a:rPr lang="en-CZ" sz="1200" dirty="0"/>
              <a:t>.</a:t>
            </a:r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C59D-986B-724B-B7BA-89F5B0774C04}" type="slidenum">
              <a:rPr lang="en-CZ" smtClean="0"/>
              <a:t>12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807176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/>
              <a:t>Necelá 1/2 pracovníků (44 %) nemá informaci o frekvenci zneužívání prohlášení o biologickém otcovství pro osvojení dítěte.</a:t>
            </a:r>
          </a:p>
          <a:p>
            <a:r>
              <a:rPr lang="cs-CZ" sz="1200" dirty="0"/>
              <a:t>Z těch, kteří informaci mají, 77 % uvádí, že alespoň občas ke zneužití dojde. 7 % pracovníků pak uvádí, že ke zneužití dochází často.</a:t>
            </a:r>
          </a:p>
          <a:p>
            <a:r>
              <a:rPr lang="cs-CZ" sz="1200" dirty="0"/>
              <a:t>Pracovníci OSPOD vnímají problém v nižší míře než pracovníci neziskových organizací a katastrálních úřadů.</a:t>
            </a:r>
            <a:endParaRPr lang="en-CZ" sz="1200" dirty="0"/>
          </a:p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C59D-986B-724B-B7BA-89F5B0774C04}" type="slidenum">
              <a:rPr lang="en-CZ" smtClean="0"/>
              <a:t>13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525403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Z" sz="1200" dirty="0"/>
              <a:t>Pracovníci se na základním vnímání institutu osvojení ve většině relativně shodnou: pro 55 % jde jednoznačně o naplnění zájmů dítěte, pro 28 % by osvojitelská rodina rozhodně měla zůstat v kontaktu se systémem SPO, podle 42 % osvojení určitě nekončí právním aktem osvojení a podle 45 % osvojitelské rodiny rozhodně potřebují specifické podpůrné služby. </a:t>
            </a:r>
          </a:p>
          <a:p>
            <a:r>
              <a:rPr lang="en-CZ" sz="1200" dirty="0"/>
              <a:t>Zástupci neziskových organizací akcentují potřebu podpůrných služeb a kontakt se systémem SPO o něco častěji.</a:t>
            </a:r>
          </a:p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C59D-986B-724B-B7BA-89F5B0774C04}" type="slidenum">
              <a:rPr lang="en-CZ" smtClean="0"/>
              <a:t>15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793870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E20FF-1B29-FC40-A1ED-C39B2790A7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52104F-D06E-AE41-97B1-A5A6DA12BB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6A82DE-04C2-2048-8BB3-A72AE0363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C886-F716-4389-BAF4-288F4192C2FB}" type="datetime1">
              <a:rPr lang="LID4096" smtClean="0"/>
              <a:t>09/09/2020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8E267-D7AE-944D-AAAD-E1AB8AC7A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Financováno Nadací Sirius</a:t>
            </a:r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8B105-FB32-6940-BCA0-3104316FB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97EEC-9033-9D4C-A978-DDF22BE7B9DB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590068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F031C-9B4C-E643-A108-1D108CA5C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CD26B5-29AD-E04C-8316-EC7FC58A2F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8F27E-C913-FF4D-88AA-254338E9C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6FBD4-7CFC-4224-8D6C-A57ABA8811DF}" type="datetime1">
              <a:rPr lang="LID4096" smtClean="0"/>
              <a:t>09/09/2020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6D27C-B5E6-B042-B9C8-EA105D8EE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Financováno Nadací Sirius</a:t>
            </a:r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17B173-A44D-F74D-9B98-9FCF530F4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97EEC-9033-9D4C-A978-DDF22BE7B9DB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299873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BA0AFE-68CD-E94D-BD47-FEFCEAA87E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E289FD-1CFC-7547-82F4-C05E0D3A8C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8BBC8-6AF2-E24E-ADF5-5FFBB085A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D59B8-09AD-4ABB-BAB5-CBD10961DAD5}" type="datetime1">
              <a:rPr lang="LID4096" smtClean="0"/>
              <a:t>09/09/2020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29E8B-075E-0542-9694-4F256B657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Financováno Nadací Sirius</a:t>
            </a:r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0DA55-1C30-1F4B-96BA-36AFAEBF7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97EEC-9033-9D4C-A978-DDF22BE7B9DB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749144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B9DFF-1859-9549-B843-9E9E63A4D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192BB-6EB5-9A4B-AD55-707D58943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68CC13-67DB-5F44-8114-419B5D02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188BF-6014-4AF3-A0F5-6407CEA65E21}" type="datetime1">
              <a:rPr lang="LID4096" smtClean="0"/>
              <a:t>09/09/2020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2FD6F-D725-8646-9D8C-92FECB89A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Financováno Nadací Sirius</a:t>
            </a:r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632BE-2B81-C84B-BB5C-3D9420BA8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97EEC-9033-9D4C-A978-DDF22BE7B9DB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42201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2B2AE-DB52-8A48-A9A5-C20325C79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8A32BF-40A9-604C-8546-0B737A86B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E2ED1-0E90-4B43-903D-DFDA57F04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D85CE-AF8E-4495-9CA8-1F0FEB72A5B0}" type="datetime1">
              <a:rPr lang="LID4096" smtClean="0"/>
              <a:t>09/09/2020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F4D7E-F70D-C446-8AF8-E889605E8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Financováno Nadací Sirius</a:t>
            </a:r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5A082-9BCE-6843-BCB9-2D470C132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97EEC-9033-9D4C-A978-DDF22BE7B9DB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413321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3C21F-4808-C048-A8AB-3F8D4EB0F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CA879-AC89-BB4A-8292-FC4EBEDE76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7588BD-CA5E-E942-91AE-D6232CDBA5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866D06-736D-8C4A-997A-BC50DBD9A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15F39-61EA-4FF2-A0FD-DF2AC23FC386}" type="datetime1">
              <a:rPr lang="LID4096" smtClean="0"/>
              <a:t>09/09/2020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E03C00-0D8E-C040-A09C-8BC760697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Financováno Nadací Sirius</a:t>
            </a:r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7A6D0-1544-3B47-B5F2-F2963BD04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97EEC-9033-9D4C-A978-DDF22BE7B9DB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711213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FAF26-E1AB-F443-BEC3-19A8D77E3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643E02-149D-234F-95FD-5A9792F18E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9A726B-92B0-5F45-92E2-E746FD449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D96A60-4286-644E-9E4F-80C44260F7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5AD9BB-07DF-F240-90D3-84A4084FC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0CD92D-9E76-4D41-AA1B-3776D40B9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CCF2-194B-4A69-B909-79611993B03C}" type="datetime1">
              <a:rPr lang="LID4096" smtClean="0"/>
              <a:t>09/09/2020</a:t>
            </a:fld>
            <a:endParaRPr lang="en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B5BE3B-83F6-3A4B-9C59-D9A999E5B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Financováno Nadací Sirius</a:t>
            </a:r>
            <a:endParaRPr lang="en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419A7A-FDEA-084B-96C5-667AC647B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97EEC-9033-9D4C-A978-DDF22BE7B9DB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308160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41434-C9DD-004F-9A71-B6A400B72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90322B-6540-5346-9EDB-D6D040783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3E2A-04D5-4274-8898-8B82D872919F}" type="datetime1">
              <a:rPr lang="LID4096" smtClean="0"/>
              <a:t>09/09/2020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95169A-A925-1849-9943-C16ACA2F9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Financováno Nadací Sirius</a:t>
            </a:r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24898A-9E7C-6B40-9DA1-0CBDFF150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97EEC-9033-9D4C-A978-DDF22BE7B9DB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465503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3D631C-0147-BC47-9644-F4359DC0B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9573-68C7-40ED-A35B-D64BF735D284}" type="datetime1">
              <a:rPr lang="LID4096" smtClean="0"/>
              <a:t>09/09/2020</a:t>
            </a:fld>
            <a:endParaRPr lang="en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65EFB6-F4A8-D941-8845-950A63A27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Financováno Nadací Sirius</a:t>
            </a:r>
            <a:endParaRPr lang="en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455EE2-FFD4-4C43-BDE5-6521D8D3D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97EEC-9033-9D4C-A978-DDF22BE7B9DB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11652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C6AE0-9DFC-4B43-9CB4-F941A5BAC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201E0-48F8-044A-8B1E-A1721FA01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302025-E345-9E4F-8C92-D15F5A0B2E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01BA68-491B-234B-BCC8-8DFC84EF6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B3A3B-C2B4-433C-BA4A-B33918FAD0E7}" type="datetime1">
              <a:rPr lang="LID4096" smtClean="0"/>
              <a:t>09/09/2020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B42FA6-83B1-B446-9453-59DD70583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Financováno Nadací Sirius</a:t>
            </a:r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010EBC-482F-9247-85A0-DA574B829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97EEC-9033-9D4C-A978-DDF22BE7B9DB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499157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5A1D8-6116-C14A-95F1-F160EED09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297B72-2612-B048-86F1-D30E29CCD9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B04D1B-2F02-5444-81A4-D18251CBEC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11C017-76D7-004E-95E7-762E14771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B619-DBA9-45CC-87D0-B8C7E5C1B3DC}" type="datetime1">
              <a:rPr lang="LID4096" smtClean="0"/>
              <a:t>09/09/2020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399A4-7A4A-FD4B-A766-EAD0C7B7F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Financováno Nadací Sirius</a:t>
            </a:r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D103F5-A5BC-C941-874C-44E9D2C91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97EEC-9033-9D4C-A978-DDF22BE7B9DB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982567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A36664-E03A-084B-81D8-CE93563AF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1C92D6-0B4C-6C4B-8B60-3A8AF3841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92BD8-7DA4-AE4D-A30D-69C28A1574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268B1-4643-4063-919D-29D8AD4C031D}" type="datetime1">
              <a:rPr lang="LID4096" smtClean="0"/>
              <a:t>09/09/2020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70C80-FE80-1B44-BB00-0D20C4AE5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Financováno Nadací Sirius</a:t>
            </a:r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CA350-ABCA-DB42-9624-9B011037CB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97EEC-9033-9D4C-A978-DDF22BE7B9DB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14217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chart" Target="../charts/chart13.xml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chart" Target="../charts/chart14.xml"/><Relationship Id="rId9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chart" Target="../charts/char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24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26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chart" Target="../charts/chart4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7" Type="http://schemas.openxmlformats.org/officeDocument/2006/relationships/image" Target="../media/image12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chart" Target="../charts/chart1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>
            <a:extLst>
              <a:ext uri="{FF2B5EF4-FFF2-40B4-BE49-F238E27FC236}">
                <a16:creationId xmlns:a16="http://schemas.microsoft.com/office/drawing/2014/main" id="{2643BE6C-86B7-4AB9-91E8-9B5DB45AC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88" y="0"/>
            <a:ext cx="12188825" cy="4242816"/>
          </a:xfrm>
          <a:prstGeom prst="rect">
            <a:avLst/>
          </a:prstGeom>
          <a:solidFill>
            <a:srgbClr val="FF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5CED82-2BCB-1740-9B5E-BFFA791A0E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026" y="713196"/>
            <a:ext cx="9605948" cy="1401931"/>
          </a:xfrm>
        </p:spPr>
        <p:txBody>
          <a:bodyPr>
            <a:normAutofit fontScale="90000"/>
          </a:bodyPr>
          <a:lstStyle/>
          <a:p>
            <a:br>
              <a:rPr lang="cs-CZ" sz="5400" dirty="0">
                <a:solidFill>
                  <a:srgbClr val="FFFFFF"/>
                </a:solidFill>
              </a:rPr>
            </a:br>
            <a:r>
              <a:rPr lang="cs-CZ" sz="5400" dirty="0">
                <a:solidFill>
                  <a:srgbClr val="FFFFFF"/>
                </a:solidFill>
              </a:rPr>
              <a:t>O</a:t>
            </a:r>
            <a:r>
              <a:rPr lang="en-GB" sz="5400" dirty="0" err="1">
                <a:solidFill>
                  <a:srgbClr val="FFFFFF"/>
                </a:solidFill>
              </a:rPr>
              <a:t>svojení</a:t>
            </a:r>
            <a:endParaRPr lang="en-CZ" sz="54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A9062C-8ABA-4F42-9EED-5781E628A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7239" y="2522496"/>
            <a:ext cx="8937522" cy="1059373"/>
          </a:xfrm>
        </p:spPr>
        <p:txBody>
          <a:bodyPr>
            <a:normAutofit/>
          </a:bodyPr>
          <a:lstStyle/>
          <a:p>
            <a:r>
              <a:rPr lang="en-GB" dirty="0" err="1">
                <a:solidFill>
                  <a:srgbClr val="FFFFFF"/>
                </a:solidFill>
              </a:rPr>
              <a:t>Výsledky</a:t>
            </a:r>
            <a:r>
              <a:rPr lang="en-GB" dirty="0">
                <a:solidFill>
                  <a:srgbClr val="FFFFFF"/>
                </a:solidFill>
              </a:rPr>
              <a:t> on-line </a:t>
            </a:r>
            <a:r>
              <a:rPr lang="en-GB" dirty="0" err="1">
                <a:solidFill>
                  <a:srgbClr val="FFFFFF"/>
                </a:solidFill>
              </a:rPr>
              <a:t>dotazování</a:t>
            </a:r>
            <a:r>
              <a:rPr lang="en-GB" dirty="0">
                <a:solidFill>
                  <a:srgbClr val="FFFFFF"/>
                </a:solidFill>
              </a:rPr>
              <a:t> </a:t>
            </a:r>
            <a:r>
              <a:rPr lang="en-GB" dirty="0" err="1">
                <a:solidFill>
                  <a:srgbClr val="FFFFFF"/>
                </a:solidFill>
              </a:rPr>
              <a:t>mezi</a:t>
            </a:r>
            <a:r>
              <a:rPr lang="en-GB" dirty="0">
                <a:solidFill>
                  <a:srgbClr val="FFFFFF"/>
                </a:solidFill>
              </a:rPr>
              <a:t> </a:t>
            </a:r>
            <a:r>
              <a:rPr lang="en-GB" dirty="0" err="1">
                <a:solidFill>
                  <a:srgbClr val="FFFFFF"/>
                </a:solidFill>
              </a:rPr>
              <a:t>pracovníky</a:t>
            </a:r>
            <a:r>
              <a:rPr lang="en-GB" dirty="0">
                <a:solidFill>
                  <a:srgbClr val="FFFFFF"/>
                </a:solidFill>
              </a:rPr>
              <a:t> OSPOD, NRP a KÚ </a:t>
            </a:r>
          </a:p>
          <a:p>
            <a:r>
              <a:rPr lang="en-GB" dirty="0">
                <a:solidFill>
                  <a:srgbClr val="FFFFFF"/>
                </a:solidFill>
              </a:rPr>
              <a:t>v </a:t>
            </a:r>
            <a:r>
              <a:rPr lang="en-GB" dirty="0" err="1">
                <a:solidFill>
                  <a:srgbClr val="FFFFFF"/>
                </a:solidFill>
              </a:rPr>
              <a:t>jednotlivých</a:t>
            </a:r>
            <a:r>
              <a:rPr lang="en-GB" dirty="0">
                <a:solidFill>
                  <a:srgbClr val="FFFFFF"/>
                </a:solidFill>
              </a:rPr>
              <a:t> </a:t>
            </a:r>
            <a:r>
              <a:rPr lang="en-GB" dirty="0" err="1">
                <a:solidFill>
                  <a:srgbClr val="FFFFFF"/>
                </a:solidFill>
              </a:rPr>
              <a:t>krajích</a:t>
            </a:r>
            <a:endParaRPr lang="en-CZ" dirty="0">
              <a:solidFill>
                <a:srgbClr val="FFFFFF"/>
              </a:solidFill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574C57A-74EE-46F0-A503-D8755AB891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2204" y="4837643"/>
            <a:ext cx="1440000" cy="1440000"/>
          </a:xfrm>
          <a:prstGeom prst="rect">
            <a:avLst/>
          </a:prstGeom>
        </p:spPr>
      </p:pic>
      <p:pic>
        <p:nvPicPr>
          <p:cNvPr id="8" name="Obrázek 7" descr="logo_nadace">
            <a:extLst>
              <a:ext uri="{FF2B5EF4-FFF2-40B4-BE49-F238E27FC236}">
                <a16:creationId xmlns:a16="http://schemas.microsoft.com/office/drawing/2014/main" id="{6839D0A5-0A64-494F-8F29-D577D845194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776" y="4801109"/>
            <a:ext cx="1946448" cy="147653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75C8B7E5-D2BA-4EC5-AA74-91C133D7190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77" y="4801110"/>
            <a:ext cx="2568314" cy="14765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1263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FCC1B-2DA2-9A4E-BCCA-E7BF37C5C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Podpůrné služby</a:t>
            </a:r>
          </a:p>
        </p:txBody>
      </p:sp>
      <p:sp>
        <p:nvSpPr>
          <p:cNvPr id="4" name="Footer Placeholder 11">
            <a:extLst>
              <a:ext uri="{FF2B5EF4-FFF2-40B4-BE49-F238E27FC236}">
                <a16:creationId xmlns:a16="http://schemas.microsoft.com/office/drawing/2014/main" id="{ABF40A3A-5D69-114B-AFB0-91F049A49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083040" cy="365125"/>
          </a:xfrm>
        </p:spPr>
        <p:txBody>
          <a:bodyPr/>
          <a:lstStyle/>
          <a:p>
            <a:pPr algn="l"/>
            <a:r>
              <a:rPr lang="en-GB"/>
              <a:t>Financováno Nadací Sirius</a:t>
            </a:r>
            <a:endParaRPr lang="en-CZ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BB27B24-2335-B149-8953-A47310B8E4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3728438"/>
              </p:ext>
            </p:extLst>
          </p:nvPr>
        </p:nvGraphicFramePr>
        <p:xfrm>
          <a:off x="581025" y="1818440"/>
          <a:ext cx="4572000" cy="3871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86AC095-1B30-7A41-9751-73815A6322A6}"/>
              </a:ext>
            </a:extLst>
          </p:cNvPr>
          <p:cNvSpPr txBox="1"/>
          <p:nvPr/>
        </p:nvSpPr>
        <p:spPr>
          <a:xfrm>
            <a:off x="2188368" y="3246367"/>
            <a:ext cx="135731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sz="3200" b="1" dirty="0">
                <a:solidFill>
                  <a:schemeClr val="accent2"/>
                </a:solidFill>
              </a:rPr>
              <a:t>61 %</a:t>
            </a:r>
          </a:p>
          <a:p>
            <a:pPr algn="ctr"/>
            <a:r>
              <a:rPr lang="cs-CZ" sz="1100" b="1" dirty="0">
                <a:solidFill>
                  <a:schemeClr val="accent2"/>
                </a:solidFill>
              </a:rPr>
              <a:t>pracovníků vnímá nedostatek podpůrných služeb pro osvojitele</a:t>
            </a:r>
            <a:endParaRPr lang="en-CZ" sz="1100" b="1" dirty="0">
              <a:solidFill>
                <a:schemeClr val="accent2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E1E707F-3E54-C045-89BB-8EE3DEB12E5E}"/>
              </a:ext>
            </a:extLst>
          </p:cNvPr>
          <p:cNvSpPr txBox="1"/>
          <p:nvPr/>
        </p:nvSpPr>
        <p:spPr>
          <a:xfrm>
            <a:off x="845797" y="99584"/>
            <a:ext cx="4943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Dle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Vašich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zkušeností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mají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osvojitelské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rodiny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Vašem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kraji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dostatek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podpůrných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služeb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? </a:t>
            </a:r>
          </a:p>
          <a:p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Jak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celkově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hodnotíte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systém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poskytování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služeb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osvojitelům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Vašem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kraji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E667277-40E2-0B44-8AAA-49E9617AA055}"/>
              </a:ext>
            </a:extLst>
          </p:cNvPr>
          <p:cNvGrpSpPr/>
          <p:nvPr/>
        </p:nvGrpSpPr>
        <p:grpSpPr>
          <a:xfrm>
            <a:off x="6015275" y="1818440"/>
            <a:ext cx="5950585" cy="4764350"/>
            <a:chOff x="6015275" y="1818440"/>
            <a:chExt cx="5950585" cy="4764350"/>
          </a:xfrm>
        </p:grpSpPr>
        <p:graphicFrame>
          <p:nvGraphicFramePr>
            <p:cNvPr id="8" name="Chart 7">
              <a:extLst>
                <a:ext uri="{FF2B5EF4-FFF2-40B4-BE49-F238E27FC236}">
                  <a16:creationId xmlns:a16="http://schemas.microsoft.com/office/drawing/2014/main" id="{BDE1CBAC-6624-BE42-89B6-9BDA6D4380AC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366811125"/>
                </p:ext>
              </p:extLst>
            </p:nvPr>
          </p:nvGraphicFramePr>
          <p:xfrm>
            <a:off x="6094888" y="1818440"/>
            <a:ext cx="5394800" cy="31846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AF3A6CE-9AC5-7346-A2BF-D17F73A4CE35}"/>
                </a:ext>
              </a:extLst>
            </p:cNvPr>
            <p:cNvSpPr txBox="1"/>
            <p:nvPr/>
          </p:nvSpPr>
          <p:spPr>
            <a:xfrm>
              <a:off x="6230776" y="4920418"/>
              <a:ext cx="1357313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Z" sz="3200" b="1" dirty="0">
                  <a:solidFill>
                    <a:schemeClr val="accent2"/>
                  </a:solidFill>
                </a:rPr>
                <a:t>23 %</a:t>
              </a:r>
            </a:p>
            <a:p>
              <a:pPr algn="ctr"/>
              <a:r>
                <a:rPr lang="cs-CZ" sz="1100" b="1" dirty="0">
                  <a:solidFill>
                    <a:schemeClr val="accent2"/>
                  </a:solidFill>
                </a:rPr>
                <a:t>vyhovuje</a:t>
              </a:r>
              <a:endParaRPr lang="en-CZ" sz="1100" b="1" dirty="0">
                <a:solidFill>
                  <a:schemeClr val="accent2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FBCC255-9181-6B49-B4C1-E7D28E0DAE15}"/>
                </a:ext>
              </a:extLst>
            </p:cNvPr>
            <p:cNvSpPr txBox="1"/>
            <p:nvPr/>
          </p:nvSpPr>
          <p:spPr>
            <a:xfrm>
              <a:off x="10132375" y="4920418"/>
              <a:ext cx="1357313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Z" sz="3200" b="1" dirty="0">
                  <a:solidFill>
                    <a:schemeClr val="accent6">
                      <a:lumMod val="75000"/>
                    </a:schemeClr>
                  </a:solidFill>
                </a:rPr>
                <a:t>23 %</a:t>
              </a:r>
            </a:p>
            <a:p>
              <a:pPr algn="ctr"/>
              <a:r>
                <a:rPr lang="cs-CZ" sz="1100" b="1" dirty="0">
                  <a:solidFill>
                    <a:schemeClr val="accent6">
                      <a:lumMod val="75000"/>
                    </a:schemeClr>
                  </a:solidFill>
                </a:rPr>
                <a:t>nevyhovuje</a:t>
              </a:r>
              <a:endParaRPr lang="en-CZ" sz="11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pic>
          <p:nvPicPr>
            <p:cNvPr id="13" name="Graphic 12" descr="Filter">
              <a:extLst>
                <a:ext uri="{FF2B5EF4-FFF2-40B4-BE49-F238E27FC236}">
                  <a16:creationId xmlns:a16="http://schemas.microsoft.com/office/drawing/2014/main" id="{299A19D4-AFE0-8343-95E7-03BEC992D87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015275" y="4218182"/>
              <a:ext cx="1547337" cy="914400"/>
            </a:xfrm>
            <a:prstGeom prst="rect">
              <a:avLst/>
            </a:prstGeom>
          </p:spPr>
        </p:pic>
        <p:pic>
          <p:nvPicPr>
            <p:cNvPr id="14" name="Graphic 13" descr="Filter">
              <a:extLst>
                <a:ext uri="{FF2B5EF4-FFF2-40B4-BE49-F238E27FC236}">
                  <a16:creationId xmlns:a16="http://schemas.microsoft.com/office/drawing/2014/main" id="{B690FBE1-7202-C142-A762-E349A5F8C7B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9973151" y="4211714"/>
              <a:ext cx="1547337" cy="914400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605BD24-0E68-6B40-990C-AE4195C91456}"/>
                </a:ext>
              </a:extLst>
            </p:cNvPr>
            <p:cNvSpPr txBox="1"/>
            <p:nvPr/>
          </p:nvSpPr>
          <p:spPr>
            <a:xfrm>
              <a:off x="10339777" y="3620129"/>
              <a:ext cx="162608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Z" sz="1400" i="1" dirty="0">
                  <a:solidFill>
                    <a:srgbClr val="C00000"/>
                  </a:solidFill>
                </a:rPr>
                <a:t>+Častěji NO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0C9D8EF-8FC2-8149-8FC8-222D24C9367F}"/>
                </a:ext>
              </a:extLst>
            </p:cNvPr>
            <p:cNvSpPr txBox="1"/>
            <p:nvPr/>
          </p:nvSpPr>
          <p:spPr>
            <a:xfrm>
              <a:off x="8761480" y="6059570"/>
              <a:ext cx="31565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Z" sz="1400" i="1" dirty="0">
                  <a:solidFill>
                    <a:srgbClr val="C00000"/>
                  </a:solidFill>
                </a:rPr>
                <a:t>Více než 1/3: Karlovarský, Liberecký, Olomoucký, Zlínský, Jihomoravský kraj.</a:t>
              </a:r>
            </a:p>
          </p:txBody>
        </p:sp>
        <p:pic>
          <p:nvPicPr>
            <p:cNvPr id="6" name="Graphic 5" descr="Back">
              <a:extLst>
                <a:ext uri="{FF2B5EF4-FFF2-40B4-BE49-F238E27FC236}">
                  <a16:creationId xmlns:a16="http://schemas.microsoft.com/office/drawing/2014/main" id="{5CFFE7E8-853B-B046-96E3-9FE113670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031288" y="4987739"/>
              <a:ext cx="1266802" cy="11878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795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FCC1B-2DA2-9A4E-BCCA-E7BF37C5C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Nezájem biologických rodičů</a:t>
            </a:r>
          </a:p>
        </p:txBody>
      </p:sp>
      <p:sp>
        <p:nvSpPr>
          <p:cNvPr id="4" name="Footer Placeholder 11">
            <a:extLst>
              <a:ext uri="{FF2B5EF4-FFF2-40B4-BE49-F238E27FC236}">
                <a16:creationId xmlns:a16="http://schemas.microsoft.com/office/drawing/2014/main" id="{ABF40A3A-5D69-114B-AFB0-91F049A49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083040" cy="365125"/>
          </a:xfrm>
        </p:spPr>
        <p:txBody>
          <a:bodyPr/>
          <a:lstStyle/>
          <a:p>
            <a:pPr algn="l"/>
            <a:r>
              <a:rPr lang="en-GB"/>
              <a:t>Financováno Nadací Sirius</a:t>
            </a:r>
            <a:endParaRPr lang="en-CZ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EA466BF-9363-E74A-92B4-3AF183C2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457287"/>
              </p:ext>
            </p:extLst>
          </p:nvPr>
        </p:nvGraphicFramePr>
        <p:xfrm>
          <a:off x="3670775" y="2074112"/>
          <a:ext cx="4848225" cy="405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E0ED7D8-FAE0-9E4D-87D5-1253CC52E0B7}"/>
              </a:ext>
            </a:extLst>
          </p:cNvPr>
          <p:cNvSpPr txBox="1"/>
          <p:nvPr/>
        </p:nvSpPr>
        <p:spPr>
          <a:xfrm>
            <a:off x="845797" y="99584"/>
            <a:ext cx="58737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Jakým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způsobem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je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Vašem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kraji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počítána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lhůta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pro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vyslovení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nezájmu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biologických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rodičů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o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narozené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dítě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F0BEC80-653F-C04F-8AF8-9D02811DD6AC}"/>
              </a:ext>
            </a:extLst>
          </p:cNvPr>
          <p:cNvGrpSpPr/>
          <p:nvPr/>
        </p:nvGrpSpPr>
        <p:grpSpPr>
          <a:xfrm>
            <a:off x="7131140" y="6012909"/>
            <a:ext cx="688585" cy="118853"/>
            <a:chOff x="7123119" y="5232866"/>
            <a:chExt cx="688585" cy="118853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44CEDDA-6C30-BA45-BEAB-901A1170E9E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1364333">
              <a:off x="7123119" y="5232866"/>
              <a:ext cx="656500" cy="4854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BAE90E7-1E8D-C14C-A144-516939FAA5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55204" y="5303175"/>
              <a:ext cx="656500" cy="48544"/>
            </a:xfrm>
            <a:prstGeom prst="rect">
              <a:avLst/>
            </a:prstGeom>
          </p:spPr>
        </p:pic>
      </p:grpSp>
      <p:pic>
        <p:nvPicPr>
          <p:cNvPr id="17" name="Graphic 16" descr="Construction Barricade">
            <a:extLst>
              <a:ext uri="{FF2B5EF4-FFF2-40B4-BE49-F238E27FC236}">
                <a16:creationId xmlns:a16="http://schemas.microsoft.com/office/drawing/2014/main" id="{C5D51028-5E02-1245-BF04-7369DF0521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64229" y="2545179"/>
            <a:ext cx="914400" cy="9144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A5F993E-9879-AA4A-91BC-9B7333EA1599}"/>
              </a:ext>
            </a:extLst>
          </p:cNvPr>
          <p:cNvSpPr txBox="1"/>
          <p:nvPr/>
        </p:nvSpPr>
        <p:spPr>
          <a:xfrm>
            <a:off x="2204362" y="3411816"/>
            <a:ext cx="19024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i="1" dirty="0">
                <a:solidFill>
                  <a:srgbClr val="C00000"/>
                </a:solidFill>
              </a:rPr>
              <a:t>Nejednostnost postupu jednotlivých soudů </a:t>
            </a:r>
            <a:r>
              <a:rPr lang="en-GB" sz="1400" i="1" dirty="0" err="1">
                <a:solidFill>
                  <a:srgbClr val="C00000"/>
                </a:solidFill>
              </a:rPr>
              <a:t>i</a:t>
            </a:r>
            <a:r>
              <a:rPr lang="en-CZ" sz="1400" i="1" dirty="0">
                <a:solidFill>
                  <a:srgbClr val="C00000"/>
                </a:solidFill>
              </a:rPr>
              <a:t> OSPOD!</a:t>
            </a:r>
          </a:p>
        </p:txBody>
      </p:sp>
    </p:spTree>
    <p:extLst>
      <p:ext uri="{BB962C8B-B14F-4D97-AF65-F5344CB8AC3E}">
        <p14:creationId xmlns:p14="http://schemas.microsoft.com/office/powerpoint/2010/main" val="1998798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FCC1B-2DA2-9A4E-BCCA-E7BF37C5C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Adresný souhlas</a:t>
            </a:r>
          </a:p>
        </p:txBody>
      </p:sp>
      <p:sp>
        <p:nvSpPr>
          <p:cNvPr id="4" name="Footer Placeholder 11">
            <a:extLst>
              <a:ext uri="{FF2B5EF4-FFF2-40B4-BE49-F238E27FC236}">
                <a16:creationId xmlns:a16="http://schemas.microsoft.com/office/drawing/2014/main" id="{ABF40A3A-5D69-114B-AFB0-91F049A49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083040" cy="365125"/>
          </a:xfrm>
        </p:spPr>
        <p:txBody>
          <a:bodyPr/>
          <a:lstStyle/>
          <a:p>
            <a:pPr algn="l"/>
            <a:r>
              <a:rPr lang="en-GB"/>
              <a:t>Financováno Nadací Sirius</a:t>
            </a:r>
            <a:endParaRPr lang="en-CZ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3887BE6-4384-D14D-9B2C-D6618B8DFC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7224628"/>
              </p:ext>
            </p:extLst>
          </p:nvPr>
        </p:nvGraphicFramePr>
        <p:xfrm>
          <a:off x="3093720" y="1975507"/>
          <a:ext cx="4572000" cy="394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9CF17C1-0A47-B14A-AE9C-B78171A46092}"/>
              </a:ext>
            </a:extLst>
          </p:cNvPr>
          <p:cNvSpPr txBox="1"/>
          <p:nvPr/>
        </p:nvSpPr>
        <p:spPr>
          <a:xfrm>
            <a:off x="4701063" y="3947182"/>
            <a:ext cx="135731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sz="3200" b="1" dirty="0">
                <a:solidFill>
                  <a:schemeClr val="accent2"/>
                </a:solidFill>
              </a:rPr>
              <a:t>46 %</a:t>
            </a:r>
          </a:p>
          <a:p>
            <a:pPr algn="ctr"/>
            <a:r>
              <a:rPr lang="cs-CZ" sz="1100" b="1" dirty="0">
                <a:solidFill>
                  <a:schemeClr val="accent2"/>
                </a:solidFill>
              </a:rPr>
              <a:t>pracovníků má informaci o frekvenci  využívání</a:t>
            </a:r>
            <a:endParaRPr lang="en-CZ" sz="1100" b="1" dirty="0">
              <a:solidFill>
                <a:schemeClr val="accent2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D9FCFB-CEA7-0C45-BA3D-9E2CB0BD4E6B}"/>
              </a:ext>
            </a:extLst>
          </p:cNvPr>
          <p:cNvSpPr txBox="1"/>
          <p:nvPr/>
        </p:nvSpPr>
        <p:spPr>
          <a:xfrm>
            <a:off x="6499244" y="2970313"/>
            <a:ext cx="1626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i="1" dirty="0">
                <a:solidFill>
                  <a:srgbClr val="C00000"/>
                </a:solidFill>
              </a:rPr>
              <a:t>+Častěji NO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06B34D-6630-1140-B12D-7E81B0E89CC3}"/>
              </a:ext>
            </a:extLst>
          </p:cNvPr>
          <p:cNvSpPr txBox="1"/>
          <p:nvPr/>
        </p:nvSpPr>
        <p:spPr>
          <a:xfrm>
            <a:off x="845797" y="99584"/>
            <a:ext cx="40815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Jak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často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je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Vašem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kraji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využíván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tzv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adresný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souhlas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k 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osvojení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dítěte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789774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FCC1B-2DA2-9A4E-BCCA-E7BF37C5C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Prohlášení o biologickém otcovství</a:t>
            </a:r>
          </a:p>
        </p:txBody>
      </p:sp>
      <p:sp>
        <p:nvSpPr>
          <p:cNvPr id="4" name="Footer Placeholder 11">
            <a:extLst>
              <a:ext uri="{FF2B5EF4-FFF2-40B4-BE49-F238E27FC236}">
                <a16:creationId xmlns:a16="http://schemas.microsoft.com/office/drawing/2014/main" id="{ABF40A3A-5D69-114B-AFB0-91F049A49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083040" cy="365125"/>
          </a:xfrm>
        </p:spPr>
        <p:txBody>
          <a:bodyPr/>
          <a:lstStyle/>
          <a:p>
            <a:pPr algn="l"/>
            <a:r>
              <a:rPr lang="en-GB"/>
              <a:t>Financováno Nadací Sirius</a:t>
            </a:r>
            <a:endParaRPr lang="en-CZ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E0FEB84-ABDE-A44B-87CA-2BFF05680F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9836945"/>
              </p:ext>
            </p:extLst>
          </p:nvPr>
        </p:nvGraphicFramePr>
        <p:xfrm>
          <a:off x="327659" y="2063750"/>
          <a:ext cx="5458779" cy="4109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7405BFE-3AEE-1044-9012-F59D31C020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9724459"/>
              </p:ext>
            </p:extLst>
          </p:nvPr>
        </p:nvGraphicFramePr>
        <p:xfrm>
          <a:off x="6210299" y="2063750"/>
          <a:ext cx="5458779" cy="4109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Right Arrow 7">
            <a:extLst>
              <a:ext uri="{FF2B5EF4-FFF2-40B4-BE49-F238E27FC236}">
                <a16:creationId xmlns:a16="http://schemas.microsoft.com/office/drawing/2014/main" id="{F3DB1590-1CF1-2249-8565-79263176FABE}"/>
              </a:ext>
            </a:extLst>
          </p:cNvPr>
          <p:cNvSpPr/>
          <p:nvPr/>
        </p:nvSpPr>
        <p:spPr>
          <a:xfrm>
            <a:off x="5410202" y="4118302"/>
            <a:ext cx="962025" cy="40163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Z" sz="1100" dirty="0">
                <a:solidFill>
                  <a:schemeClr val="tx1"/>
                </a:solidFill>
              </a:rPr>
              <a:t>Ti, co vědí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FB8FFF-A82E-274F-BA8B-E789C470FCF6}"/>
              </a:ext>
            </a:extLst>
          </p:cNvPr>
          <p:cNvSpPr txBox="1"/>
          <p:nvPr/>
        </p:nvSpPr>
        <p:spPr>
          <a:xfrm>
            <a:off x="2378391" y="3874174"/>
            <a:ext cx="135731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sz="3200" b="1" dirty="0">
                <a:solidFill>
                  <a:schemeClr val="accent2"/>
                </a:solidFill>
              </a:rPr>
              <a:t>56 %</a:t>
            </a:r>
          </a:p>
          <a:p>
            <a:pPr algn="ctr"/>
            <a:r>
              <a:rPr lang="cs-CZ" sz="1100" b="1" dirty="0">
                <a:solidFill>
                  <a:schemeClr val="accent2"/>
                </a:solidFill>
              </a:rPr>
              <a:t>pracovníků má informaci o frekvenci  využívání</a:t>
            </a:r>
            <a:endParaRPr lang="en-CZ" sz="1100" b="1" dirty="0">
              <a:solidFill>
                <a:schemeClr val="accent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BCDCFF-8F09-054B-B818-76AB061A6406}"/>
              </a:ext>
            </a:extLst>
          </p:cNvPr>
          <p:cNvSpPr txBox="1"/>
          <p:nvPr/>
        </p:nvSpPr>
        <p:spPr>
          <a:xfrm>
            <a:off x="7155968" y="3121223"/>
            <a:ext cx="1626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i="1" dirty="0">
                <a:solidFill>
                  <a:srgbClr val="C00000"/>
                </a:solidFill>
              </a:rPr>
              <a:t>+Častěji OSPOD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16DD16-9419-1D41-8771-364B370A2BE9}"/>
              </a:ext>
            </a:extLst>
          </p:cNvPr>
          <p:cNvSpPr txBox="1"/>
          <p:nvPr/>
        </p:nvSpPr>
        <p:spPr>
          <a:xfrm>
            <a:off x="845797" y="99584"/>
            <a:ext cx="105432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Myslíte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že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Vašem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kraji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bývá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zneužíváno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tzv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prohlášení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o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biologickém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otcovství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kdy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se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muž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který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není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biologickým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otcem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narozeného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dítěte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prohlásí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za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jeho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otce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biologická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matka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se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dítěte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zřekne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a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dítě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později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adoptuje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partnerka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manželka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muže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který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se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prohlásil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za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otce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dítěte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)? 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Pokud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ano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, jak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často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? </a:t>
            </a:r>
          </a:p>
        </p:txBody>
      </p:sp>
      <p:pic>
        <p:nvPicPr>
          <p:cNvPr id="12" name="Graphic 11" descr="Comment Important">
            <a:extLst>
              <a:ext uri="{FF2B5EF4-FFF2-40B4-BE49-F238E27FC236}">
                <a16:creationId xmlns:a16="http://schemas.microsoft.com/office/drawing/2014/main" id="{EA633638-FD0B-B246-8A9A-6740A80F4E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270250" y="3861921"/>
            <a:ext cx="914400" cy="9144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57C10B9-51C8-5B4F-8BB9-9D23E35E59E0}"/>
              </a:ext>
            </a:extLst>
          </p:cNvPr>
          <p:cNvSpPr txBox="1"/>
          <p:nvPr/>
        </p:nvSpPr>
        <p:spPr>
          <a:xfrm>
            <a:off x="10371608" y="4657201"/>
            <a:ext cx="16260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i="1" dirty="0">
                <a:solidFill>
                  <a:srgbClr val="C00000"/>
                </a:solidFill>
              </a:rPr>
              <a:t>Dle 77 % alespoň občas ke zneužití dochází!</a:t>
            </a:r>
          </a:p>
        </p:txBody>
      </p:sp>
    </p:spTree>
    <p:extLst>
      <p:ext uri="{BB962C8B-B14F-4D97-AF65-F5344CB8AC3E}">
        <p14:creationId xmlns:p14="http://schemas.microsoft.com/office/powerpoint/2010/main" val="3739320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643BE6C-86B7-4AB9-91E8-9B5DB45AC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88" y="0"/>
            <a:ext cx="12188825" cy="42428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4AF427-F7D2-4A49-B511-947E88B8AF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026" y="713195"/>
            <a:ext cx="9605948" cy="2318665"/>
          </a:xfrm>
        </p:spPr>
        <p:txBody>
          <a:bodyPr>
            <a:normAutofit/>
          </a:bodyPr>
          <a:lstStyle/>
          <a:p>
            <a:r>
              <a:rPr lang="en-CZ" sz="4400" dirty="0">
                <a:solidFill>
                  <a:srgbClr val="FFFFFF"/>
                </a:solidFill>
              </a:rPr>
              <a:t>Vnímání institutu osvojení a problematiky osvojitelů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37927D-DBE4-1447-964F-F7C46A47E6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7240" y="3031860"/>
            <a:ext cx="8937522" cy="1059373"/>
          </a:xfrm>
        </p:spPr>
        <p:txBody>
          <a:bodyPr>
            <a:normAutofit/>
          </a:bodyPr>
          <a:lstStyle/>
          <a:p>
            <a:endParaRPr lang="en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83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DA6D9B3E-F710-5448-89B1-A3F875BC3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100203"/>
              </p:ext>
            </p:extLst>
          </p:nvPr>
        </p:nvGraphicFramePr>
        <p:xfrm>
          <a:off x="3468687" y="1918591"/>
          <a:ext cx="5252402" cy="38858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52402">
                  <a:extLst>
                    <a:ext uri="{9D8B030D-6E8A-4147-A177-3AD203B41FA5}">
                      <a16:colId xmlns:a16="http://schemas.microsoft.com/office/drawing/2014/main" val="2711379870"/>
                    </a:ext>
                  </a:extLst>
                </a:gridCol>
              </a:tblGrid>
              <a:tr h="904475">
                <a:tc>
                  <a:txBody>
                    <a:bodyPr/>
                    <a:lstStyle/>
                    <a:p>
                      <a:endParaRPr lang="en-CZ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656907"/>
                  </a:ext>
                </a:extLst>
              </a:tr>
              <a:tr h="1038471">
                <a:tc>
                  <a:txBody>
                    <a:bodyPr/>
                    <a:lstStyle/>
                    <a:p>
                      <a:endParaRPr lang="en-CZ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098975"/>
                  </a:ext>
                </a:extLst>
              </a:tr>
              <a:tr h="904475">
                <a:tc>
                  <a:txBody>
                    <a:bodyPr/>
                    <a:lstStyle/>
                    <a:p>
                      <a:endParaRPr lang="en-CZ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35820"/>
                  </a:ext>
                </a:extLst>
              </a:tr>
              <a:tr h="1038471">
                <a:tc>
                  <a:txBody>
                    <a:bodyPr/>
                    <a:lstStyle/>
                    <a:p>
                      <a:endParaRPr lang="en-CZ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972210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C6FCC1B-2DA2-9A4E-BCCA-E7BF37C5C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Vnímání institutu osvojení I.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4B22456-C207-1044-9FFB-14B85EBCF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083040" cy="365125"/>
          </a:xfrm>
        </p:spPr>
        <p:txBody>
          <a:bodyPr/>
          <a:lstStyle/>
          <a:p>
            <a:pPr algn="l"/>
            <a:r>
              <a:rPr lang="en-GB"/>
              <a:t>Financováno Nadací Sirius</a:t>
            </a:r>
            <a:endParaRPr lang="en-CZ" dirty="0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5D06B7E8-6836-CA49-957A-27AD362A0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469830"/>
              </p:ext>
            </p:extLst>
          </p:nvPr>
        </p:nvGraphicFramePr>
        <p:xfrm>
          <a:off x="327659" y="1918591"/>
          <a:ext cx="3141028" cy="38858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1028">
                  <a:extLst>
                    <a:ext uri="{9D8B030D-6E8A-4147-A177-3AD203B41FA5}">
                      <a16:colId xmlns:a16="http://schemas.microsoft.com/office/drawing/2014/main" val="2711379870"/>
                    </a:ext>
                  </a:extLst>
                </a:gridCol>
              </a:tblGrid>
              <a:tr h="904475">
                <a:tc>
                  <a:txBody>
                    <a:bodyPr/>
                    <a:lstStyle/>
                    <a:p>
                      <a:pPr algn="r"/>
                      <a:r>
                        <a:rPr lang="en-GB" sz="1400" dirty="0" err="1"/>
                        <a:t>Smyslem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osvojení</a:t>
                      </a:r>
                      <a:r>
                        <a:rPr lang="en-GB" sz="1400" dirty="0"/>
                        <a:t> je </a:t>
                      </a:r>
                      <a:r>
                        <a:rPr lang="en-GB" sz="1400" b="1" dirty="0" err="1"/>
                        <a:t>především</a:t>
                      </a:r>
                      <a:r>
                        <a:rPr lang="en-GB" sz="1400" b="1" dirty="0"/>
                        <a:t> </a:t>
                      </a:r>
                      <a:r>
                        <a:rPr lang="en-GB" sz="1400" b="1" dirty="0" err="1"/>
                        <a:t>naplnění</a:t>
                      </a:r>
                      <a:r>
                        <a:rPr lang="en-GB" sz="1400" b="1" dirty="0"/>
                        <a:t> </a:t>
                      </a:r>
                      <a:r>
                        <a:rPr lang="en-GB" sz="1400" b="1" dirty="0" err="1"/>
                        <a:t>zájmů</a:t>
                      </a:r>
                      <a:r>
                        <a:rPr lang="en-GB" sz="1400" b="1" dirty="0"/>
                        <a:t> </a:t>
                      </a:r>
                      <a:r>
                        <a:rPr lang="en-GB" sz="1400" b="1" dirty="0" err="1"/>
                        <a:t>dítěte</a:t>
                      </a:r>
                      <a:endParaRPr lang="en-CZ" sz="1400" b="1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656907"/>
                  </a:ext>
                </a:extLst>
              </a:tr>
              <a:tr h="1038471">
                <a:tc>
                  <a:txBody>
                    <a:bodyPr/>
                    <a:lstStyle/>
                    <a:p>
                      <a:pPr algn="r"/>
                      <a:r>
                        <a:rPr lang="en-GB" sz="1400" dirty="0"/>
                        <a:t>Po </a:t>
                      </a:r>
                      <a:r>
                        <a:rPr lang="en-GB" sz="1400" dirty="0" err="1"/>
                        <a:t>osvojení</a:t>
                      </a:r>
                      <a:r>
                        <a:rPr lang="en-GB" sz="1400" dirty="0"/>
                        <a:t> se </a:t>
                      </a:r>
                      <a:r>
                        <a:rPr lang="en-GB" sz="1400" dirty="0" err="1"/>
                        <a:t>adoptivní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rodina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stává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běžnou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rodinou</a:t>
                      </a:r>
                      <a:r>
                        <a:rPr lang="en-GB" sz="1400" dirty="0"/>
                        <a:t> a </a:t>
                      </a:r>
                      <a:r>
                        <a:rPr lang="en-GB" sz="1400" dirty="0" err="1"/>
                        <a:t>nemusí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zůstávat</a:t>
                      </a:r>
                      <a:r>
                        <a:rPr lang="en-GB" sz="1400" dirty="0"/>
                        <a:t> </a:t>
                      </a:r>
                    </a:p>
                    <a:p>
                      <a:pPr algn="r"/>
                      <a:r>
                        <a:rPr lang="en-GB" sz="1400" dirty="0"/>
                        <a:t>v </a:t>
                      </a:r>
                      <a:r>
                        <a:rPr lang="en-GB" sz="1400" dirty="0" err="1"/>
                        <a:t>kontaktu</a:t>
                      </a:r>
                      <a:r>
                        <a:rPr lang="en-GB" sz="1400" dirty="0"/>
                        <a:t> se </a:t>
                      </a:r>
                      <a:r>
                        <a:rPr lang="en-GB" sz="1400" dirty="0" err="1"/>
                        <a:t>systémem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sociálně</a:t>
                      </a:r>
                      <a:r>
                        <a:rPr lang="cs-CZ" sz="1400" dirty="0"/>
                        <a:t>-</a:t>
                      </a:r>
                      <a:r>
                        <a:rPr lang="en-GB" sz="1400" dirty="0" err="1"/>
                        <a:t>právní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ochrany</a:t>
                      </a:r>
                      <a:endParaRPr lang="en-CZ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098975"/>
                  </a:ext>
                </a:extLst>
              </a:tr>
              <a:tr h="904475">
                <a:tc>
                  <a:txBody>
                    <a:bodyPr/>
                    <a:lstStyle/>
                    <a:p>
                      <a:pPr algn="r"/>
                      <a:r>
                        <a:rPr lang="en-GB" sz="1400" dirty="0" err="1"/>
                        <a:t>Osvojení</a:t>
                      </a:r>
                      <a:r>
                        <a:rPr lang="en-GB" sz="1400" dirty="0"/>
                        <a:t> je </a:t>
                      </a:r>
                      <a:r>
                        <a:rPr lang="en-GB" sz="1400" dirty="0" err="1"/>
                        <a:t>proces</a:t>
                      </a:r>
                      <a:r>
                        <a:rPr lang="en-GB" sz="1400" dirty="0"/>
                        <a:t>, </a:t>
                      </a:r>
                      <a:r>
                        <a:rPr lang="en-GB" sz="1400" dirty="0" err="1"/>
                        <a:t>který</a:t>
                      </a:r>
                      <a:r>
                        <a:rPr lang="en-GB" sz="1400" dirty="0"/>
                        <a:t> </a:t>
                      </a:r>
                      <a:r>
                        <a:rPr lang="en-GB" sz="1400" b="1" dirty="0" err="1"/>
                        <a:t>NEkončí</a:t>
                      </a:r>
                      <a:r>
                        <a:rPr lang="en-GB" sz="1400" b="1" dirty="0"/>
                        <a:t> </a:t>
                      </a:r>
                      <a:r>
                        <a:rPr lang="en-GB" sz="1400" b="1" dirty="0" err="1"/>
                        <a:t>právním</a:t>
                      </a:r>
                      <a:r>
                        <a:rPr lang="en-GB" sz="1400" b="1" dirty="0"/>
                        <a:t> </a:t>
                      </a:r>
                      <a:r>
                        <a:rPr lang="en-GB" sz="1400" b="1" dirty="0" err="1"/>
                        <a:t>aktem</a:t>
                      </a:r>
                      <a:r>
                        <a:rPr lang="en-GB" sz="1400" b="1" dirty="0"/>
                        <a:t> </a:t>
                      </a:r>
                      <a:r>
                        <a:rPr lang="en-GB" sz="1400" b="1" dirty="0" err="1"/>
                        <a:t>osvojení</a:t>
                      </a:r>
                      <a:endParaRPr lang="en-CZ" sz="1400" b="1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35820"/>
                  </a:ext>
                </a:extLst>
              </a:tr>
              <a:tr h="1038471">
                <a:tc>
                  <a:txBody>
                    <a:bodyPr/>
                    <a:lstStyle/>
                    <a:p>
                      <a:pPr algn="r"/>
                      <a:r>
                        <a:rPr lang="en-GB" sz="1400" dirty="0" err="1"/>
                        <a:t>Osvojitelským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rodinám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dostačují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standardní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podpůrné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služby</a:t>
                      </a:r>
                      <a:r>
                        <a:rPr lang="en-GB" sz="1400" dirty="0"/>
                        <a:t>, </a:t>
                      </a:r>
                      <a:r>
                        <a:rPr lang="en-GB" sz="1400" dirty="0" err="1"/>
                        <a:t>jejich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potřeby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jsou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srovnatelné</a:t>
                      </a:r>
                      <a:r>
                        <a:rPr lang="en-GB" sz="1400" dirty="0"/>
                        <a:t> s </a:t>
                      </a:r>
                      <a:r>
                        <a:rPr lang="en-GB" sz="1400" dirty="0" err="1"/>
                        <a:t>potřebami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biologických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rodin</a:t>
                      </a:r>
                      <a:endParaRPr lang="en-CZ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972210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92D28873-93DD-0647-AD9D-A70E29E749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071329"/>
              </p:ext>
            </p:extLst>
          </p:nvPr>
        </p:nvGraphicFramePr>
        <p:xfrm>
          <a:off x="8721089" y="1918591"/>
          <a:ext cx="3141028" cy="38858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1028">
                  <a:extLst>
                    <a:ext uri="{9D8B030D-6E8A-4147-A177-3AD203B41FA5}">
                      <a16:colId xmlns:a16="http://schemas.microsoft.com/office/drawing/2014/main" val="2711379870"/>
                    </a:ext>
                  </a:extLst>
                </a:gridCol>
              </a:tblGrid>
              <a:tr h="904475">
                <a:tc>
                  <a:txBody>
                    <a:bodyPr/>
                    <a:lstStyle/>
                    <a:p>
                      <a:r>
                        <a:rPr lang="en-GB" sz="1400" dirty="0" err="1"/>
                        <a:t>Smyslem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osvojení</a:t>
                      </a:r>
                      <a:r>
                        <a:rPr lang="en-GB" sz="1400" dirty="0"/>
                        <a:t> je </a:t>
                      </a:r>
                      <a:r>
                        <a:rPr lang="en-GB" sz="1400" dirty="0" err="1"/>
                        <a:t>především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naplnění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zájmů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adoptivních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rodičů</a:t>
                      </a:r>
                      <a:endParaRPr lang="en-CZ" sz="140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656907"/>
                  </a:ext>
                </a:extLst>
              </a:tr>
              <a:tr h="1038471">
                <a:tc>
                  <a:txBody>
                    <a:bodyPr/>
                    <a:lstStyle/>
                    <a:p>
                      <a:r>
                        <a:rPr lang="en-GB" sz="1400" dirty="0"/>
                        <a:t>I po </a:t>
                      </a:r>
                      <a:r>
                        <a:rPr lang="en-GB" sz="1400" dirty="0" err="1"/>
                        <a:t>osvojení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má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adoptivní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rodina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speciální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potřeby</a:t>
                      </a:r>
                      <a:r>
                        <a:rPr lang="en-GB" sz="1400" dirty="0"/>
                        <a:t> a </a:t>
                      </a:r>
                      <a:r>
                        <a:rPr lang="en-GB" sz="1400" b="1" dirty="0" err="1"/>
                        <a:t>měla</a:t>
                      </a:r>
                      <a:r>
                        <a:rPr lang="en-GB" sz="1400" b="1" dirty="0"/>
                        <a:t> by </a:t>
                      </a:r>
                      <a:r>
                        <a:rPr lang="en-GB" sz="1400" b="1" dirty="0" err="1"/>
                        <a:t>zůstat</a:t>
                      </a:r>
                      <a:r>
                        <a:rPr lang="en-GB" sz="1400" b="1" dirty="0"/>
                        <a:t> </a:t>
                      </a:r>
                    </a:p>
                    <a:p>
                      <a:r>
                        <a:rPr lang="en-GB" sz="1400" b="1" dirty="0"/>
                        <a:t>v </a:t>
                      </a:r>
                      <a:r>
                        <a:rPr lang="en-GB" sz="1400" b="1" dirty="0" err="1"/>
                        <a:t>kontaktu</a:t>
                      </a:r>
                      <a:r>
                        <a:rPr lang="en-GB" sz="1400" b="1" dirty="0"/>
                        <a:t> se </a:t>
                      </a:r>
                      <a:r>
                        <a:rPr lang="en-GB" sz="1400" b="1" dirty="0" err="1"/>
                        <a:t>systémem</a:t>
                      </a:r>
                      <a:r>
                        <a:rPr lang="en-GB" sz="1400" b="1" dirty="0"/>
                        <a:t> SPO</a:t>
                      </a:r>
                      <a:endParaRPr lang="en-CZ" sz="14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098975"/>
                  </a:ext>
                </a:extLst>
              </a:tr>
              <a:tr h="904475">
                <a:tc>
                  <a:txBody>
                    <a:bodyPr/>
                    <a:lstStyle/>
                    <a:p>
                      <a:r>
                        <a:rPr lang="en-GB" sz="1400" dirty="0" err="1"/>
                        <a:t>Osvojení</a:t>
                      </a:r>
                      <a:r>
                        <a:rPr lang="en-GB" sz="1400" dirty="0"/>
                        <a:t> je </a:t>
                      </a:r>
                      <a:r>
                        <a:rPr lang="en-GB" sz="1400" dirty="0" err="1"/>
                        <a:t>proces</a:t>
                      </a:r>
                      <a:r>
                        <a:rPr lang="en-GB" sz="1400" dirty="0"/>
                        <a:t>, </a:t>
                      </a:r>
                      <a:r>
                        <a:rPr lang="en-GB" sz="1400" dirty="0" err="1"/>
                        <a:t>který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končí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právním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aktem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osvojení</a:t>
                      </a:r>
                      <a:endParaRPr lang="en-CZ" sz="140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35820"/>
                  </a:ext>
                </a:extLst>
              </a:tr>
              <a:tr h="1038471">
                <a:tc>
                  <a:txBody>
                    <a:bodyPr/>
                    <a:lstStyle/>
                    <a:p>
                      <a:r>
                        <a:rPr lang="en-GB" sz="1400" dirty="0" err="1"/>
                        <a:t>Osvojitelské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rodiny</a:t>
                      </a:r>
                      <a:r>
                        <a:rPr lang="en-GB" sz="1400" dirty="0"/>
                        <a:t> </a:t>
                      </a:r>
                      <a:r>
                        <a:rPr lang="en-GB" sz="1400" b="1" dirty="0" err="1"/>
                        <a:t>potřebují</a:t>
                      </a:r>
                      <a:r>
                        <a:rPr lang="en-GB" sz="1400" b="1" dirty="0"/>
                        <a:t> </a:t>
                      </a:r>
                      <a:r>
                        <a:rPr lang="en-GB" sz="1400" b="1" dirty="0" err="1"/>
                        <a:t>specifické</a:t>
                      </a:r>
                      <a:r>
                        <a:rPr lang="en-GB" sz="1400" b="1" dirty="0"/>
                        <a:t> </a:t>
                      </a:r>
                      <a:r>
                        <a:rPr lang="en-GB" sz="1400" b="1" dirty="0" err="1"/>
                        <a:t>podpůrné</a:t>
                      </a:r>
                      <a:r>
                        <a:rPr lang="en-GB" sz="1400" b="1" dirty="0"/>
                        <a:t> </a:t>
                      </a:r>
                      <a:r>
                        <a:rPr lang="en-GB" sz="1400" b="1" dirty="0" err="1"/>
                        <a:t>služby</a:t>
                      </a:r>
                      <a:r>
                        <a:rPr lang="en-GB" sz="1400" dirty="0"/>
                        <a:t>, </a:t>
                      </a:r>
                      <a:r>
                        <a:rPr lang="en-GB" sz="1400" dirty="0" err="1"/>
                        <a:t>protože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jejich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potřeby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jsou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specifické</a:t>
                      </a:r>
                      <a:endParaRPr lang="en-CZ" sz="14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972210"/>
                  </a:ext>
                </a:extLst>
              </a:tr>
            </a:tbl>
          </a:graphicData>
        </a:graphic>
      </p:graphicFrame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9DD117AB-3BCD-1F46-883F-DE282285CC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2538105"/>
              </p:ext>
            </p:extLst>
          </p:nvPr>
        </p:nvGraphicFramePr>
        <p:xfrm>
          <a:off x="3304539" y="1788098"/>
          <a:ext cx="6140450" cy="4146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431CD12-9658-C446-B3B0-656D05C0F235}"/>
              </a:ext>
            </a:extLst>
          </p:cNvPr>
          <p:cNvCxnSpPr>
            <a:cxnSpLocks/>
          </p:cNvCxnSpPr>
          <p:nvPr/>
        </p:nvCxnSpPr>
        <p:spPr>
          <a:xfrm>
            <a:off x="6040122" y="1918591"/>
            <a:ext cx="0" cy="3885892"/>
          </a:xfrm>
          <a:prstGeom prst="line">
            <a:avLst/>
          </a:prstGeom>
          <a:ln w="127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9763C57B-BFF2-2546-9AEA-B3BF22D4AE71}"/>
              </a:ext>
            </a:extLst>
          </p:cNvPr>
          <p:cNvSpPr txBox="1"/>
          <p:nvPr/>
        </p:nvSpPr>
        <p:spPr>
          <a:xfrm>
            <a:off x="3693799" y="2252918"/>
            <a:ext cx="57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b="1" dirty="0">
                <a:solidFill>
                  <a:schemeClr val="bg1"/>
                </a:solidFill>
                <a:highlight>
                  <a:srgbClr val="FF0000"/>
                </a:highlight>
              </a:rPr>
              <a:t>55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789995-128D-B543-88DF-202F5AC6336C}"/>
              </a:ext>
            </a:extLst>
          </p:cNvPr>
          <p:cNvSpPr txBox="1"/>
          <p:nvPr/>
        </p:nvSpPr>
        <p:spPr>
          <a:xfrm>
            <a:off x="5468622" y="2252918"/>
            <a:ext cx="57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b="1" dirty="0">
                <a:solidFill>
                  <a:schemeClr val="bg1"/>
                </a:solidFill>
              </a:rPr>
              <a:t>17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A3ABAD5-9C8B-B640-BA0F-18A991486984}"/>
              </a:ext>
            </a:extLst>
          </p:cNvPr>
          <p:cNvSpPr txBox="1"/>
          <p:nvPr/>
        </p:nvSpPr>
        <p:spPr>
          <a:xfrm>
            <a:off x="5187954" y="3224468"/>
            <a:ext cx="57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A11B1E9-3FB2-1F49-B8A2-194F6D1BF69A}"/>
              </a:ext>
            </a:extLst>
          </p:cNvPr>
          <p:cNvSpPr txBox="1"/>
          <p:nvPr/>
        </p:nvSpPr>
        <p:spPr>
          <a:xfrm>
            <a:off x="5549904" y="3222028"/>
            <a:ext cx="57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711E728-0F9F-AC4C-A355-394CD2D08B89}"/>
              </a:ext>
            </a:extLst>
          </p:cNvPr>
          <p:cNvSpPr txBox="1"/>
          <p:nvPr/>
        </p:nvSpPr>
        <p:spPr>
          <a:xfrm>
            <a:off x="6928483" y="3222028"/>
            <a:ext cx="57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b="1" dirty="0">
                <a:solidFill>
                  <a:schemeClr val="bg1"/>
                </a:solidFill>
              </a:rPr>
              <a:t>38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36AE8CC-806F-FA4A-9CDE-E34EE22E090A}"/>
              </a:ext>
            </a:extLst>
          </p:cNvPr>
          <p:cNvSpPr txBox="1"/>
          <p:nvPr/>
        </p:nvSpPr>
        <p:spPr>
          <a:xfrm>
            <a:off x="7819714" y="3222027"/>
            <a:ext cx="57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b="1" dirty="0">
                <a:solidFill>
                  <a:schemeClr val="bg1"/>
                </a:solidFill>
                <a:highlight>
                  <a:srgbClr val="FF0000"/>
                </a:highlight>
              </a:rPr>
              <a:t>28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527AFD1-3673-EB47-8CA2-557308907015}"/>
              </a:ext>
            </a:extLst>
          </p:cNvPr>
          <p:cNvSpPr txBox="1"/>
          <p:nvPr/>
        </p:nvSpPr>
        <p:spPr>
          <a:xfrm>
            <a:off x="6018854" y="2250478"/>
            <a:ext cx="57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824AB3E-453F-B240-B9E4-B64A0B6186D8}"/>
              </a:ext>
            </a:extLst>
          </p:cNvPr>
          <p:cNvSpPr txBox="1"/>
          <p:nvPr/>
        </p:nvSpPr>
        <p:spPr>
          <a:xfrm>
            <a:off x="6171254" y="2254288"/>
            <a:ext cx="57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5E22ED7-0D33-584A-8900-48E6702392F5}"/>
              </a:ext>
            </a:extLst>
          </p:cNvPr>
          <p:cNvSpPr txBox="1"/>
          <p:nvPr/>
        </p:nvSpPr>
        <p:spPr>
          <a:xfrm>
            <a:off x="3883030" y="4178338"/>
            <a:ext cx="57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b="1" dirty="0">
                <a:solidFill>
                  <a:schemeClr val="bg1"/>
                </a:solidFill>
                <a:highlight>
                  <a:srgbClr val="FF0000"/>
                </a:highlight>
              </a:rPr>
              <a:t>42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27308C7-F306-C44E-B601-B17B68BD3E90}"/>
              </a:ext>
            </a:extLst>
          </p:cNvPr>
          <p:cNvSpPr txBox="1"/>
          <p:nvPr/>
        </p:nvSpPr>
        <p:spPr>
          <a:xfrm>
            <a:off x="5220344" y="4178338"/>
            <a:ext cx="57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b="1" dirty="0">
                <a:solidFill>
                  <a:schemeClr val="bg1"/>
                </a:solidFill>
              </a:rPr>
              <a:t>25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7B833C-DA15-3C40-BEBA-904BA94868A8}"/>
              </a:ext>
            </a:extLst>
          </p:cNvPr>
          <p:cNvSpPr txBox="1"/>
          <p:nvPr/>
        </p:nvSpPr>
        <p:spPr>
          <a:xfrm>
            <a:off x="6102039" y="4180298"/>
            <a:ext cx="57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4B576A4-5CC7-A645-BD49-E5B0E14FF7A0}"/>
              </a:ext>
            </a:extLst>
          </p:cNvPr>
          <p:cNvSpPr txBox="1"/>
          <p:nvPr/>
        </p:nvSpPr>
        <p:spPr>
          <a:xfrm>
            <a:off x="6403029" y="4184108"/>
            <a:ext cx="57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B08071C-FF23-AD4E-8FE7-033CA6A63955}"/>
              </a:ext>
            </a:extLst>
          </p:cNvPr>
          <p:cNvSpPr txBox="1"/>
          <p:nvPr/>
        </p:nvSpPr>
        <p:spPr>
          <a:xfrm>
            <a:off x="5431795" y="5155068"/>
            <a:ext cx="57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A644917-8C2C-DB47-B200-49D6ED5D2763}"/>
              </a:ext>
            </a:extLst>
          </p:cNvPr>
          <p:cNvSpPr txBox="1"/>
          <p:nvPr/>
        </p:nvSpPr>
        <p:spPr>
          <a:xfrm>
            <a:off x="5652775" y="5158878"/>
            <a:ext cx="57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C1D521D-1FC6-5341-9D3B-CB619FEEFCE9}"/>
              </a:ext>
            </a:extLst>
          </p:cNvPr>
          <p:cNvSpPr txBox="1"/>
          <p:nvPr/>
        </p:nvSpPr>
        <p:spPr>
          <a:xfrm>
            <a:off x="6688779" y="5154185"/>
            <a:ext cx="57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b="1" dirty="0">
                <a:solidFill>
                  <a:schemeClr val="bg1"/>
                </a:solidFill>
              </a:rPr>
              <a:t>31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2DC4748-151F-BD49-B99A-E233C17C1897}"/>
              </a:ext>
            </a:extLst>
          </p:cNvPr>
          <p:cNvSpPr txBox="1"/>
          <p:nvPr/>
        </p:nvSpPr>
        <p:spPr>
          <a:xfrm>
            <a:off x="8141184" y="5157530"/>
            <a:ext cx="57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b="1" dirty="0">
                <a:solidFill>
                  <a:schemeClr val="bg1"/>
                </a:solidFill>
                <a:highlight>
                  <a:srgbClr val="FF0000"/>
                </a:highlight>
              </a:rPr>
              <a:t>45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ACDA85F-2409-D04E-9A19-D62AF274FB95}"/>
              </a:ext>
            </a:extLst>
          </p:cNvPr>
          <p:cNvSpPr txBox="1"/>
          <p:nvPr/>
        </p:nvSpPr>
        <p:spPr>
          <a:xfrm>
            <a:off x="4141740" y="5808293"/>
            <a:ext cx="57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b="1" dirty="0">
                <a:solidFill>
                  <a:schemeClr val="accent2"/>
                </a:solidFill>
              </a:rPr>
              <a:t>+++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C69744E-0103-A94B-8768-93F35456EC2F}"/>
              </a:ext>
            </a:extLst>
          </p:cNvPr>
          <p:cNvSpPr txBox="1"/>
          <p:nvPr/>
        </p:nvSpPr>
        <p:spPr>
          <a:xfrm>
            <a:off x="5171143" y="5808293"/>
            <a:ext cx="57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b="1" dirty="0">
                <a:solidFill>
                  <a:schemeClr val="accent1"/>
                </a:solidFill>
              </a:rPr>
              <a:t>++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62C3DF4-B41B-0C4A-91D8-6F5822538323}"/>
              </a:ext>
            </a:extLst>
          </p:cNvPr>
          <p:cNvSpPr txBox="1"/>
          <p:nvPr/>
        </p:nvSpPr>
        <p:spPr>
          <a:xfrm>
            <a:off x="7619757" y="5801057"/>
            <a:ext cx="57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b="1" dirty="0">
                <a:solidFill>
                  <a:schemeClr val="accent4"/>
                </a:solidFill>
              </a:rPr>
              <a:t>+++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4CBF416-8C1F-064A-AB71-DDAAD4A112CA}"/>
              </a:ext>
            </a:extLst>
          </p:cNvPr>
          <p:cNvSpPr txBox="1"/>
          <p:nvPr/>
        </p:nvSpPr>
        <p:spPr>
          <a:xfrm>
            <a:off x="6590354" y="5804538"/>
            <a:ext cx="57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b="1" dirty="0">
                <a:solidFill>
                  <a:schemeClr val="accent3"/>
                </a:solidFill>
              </a:rPr>
              <a:t>++</a:t>
            </a:r>
          </a:p>
        </p:txBody>
      </p:sp>
      <p:sp>
        <p:nvSpPr>
          <p:cNvPr id="43" name="Left-right Arrow 42">
            <a:extLst>
              <a:ext uri="{FF2B5EF4-FFF2-40B4-BE49-F238E27FC236}">
                <a16:creationId xmlns:a16="http://schemas.microsoft.com/office/drawing/2014/main" id="{A74ACC8C-E4E6-1144-9031-E29FBD55E785}"/>
              </a:ext>
            </a:extLst>
          </p:cNvPr>
          <p:cNvSpPr/>
          <p:nvPr/>
        </p:nvSpPr>
        <p:spPr>
          <a:xfrm>
            <a:off x="5741049" y="5934585"/>
            <a:ext cx="555954" cy="80010"/>
          </a:xfrm>
          <a:prstGeom prst="left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59A93C0-1445-9545-B5A5-DD0847C30B81}"/>
              </a:ext>
            </a:extLst>
          </p:cNvPr>
          <p:cNvSpPr txBox="1"/>
          <p:nvPr/>
        </p:nvSpPr>
        <p:spPr>
          <a:xfrm>
            <a:off x="6830090" y="2905672"/>
            <a:ext cx="1626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i="1" dirty="0">
                <a:solidFill>
                  <a:srgbClr val="C00000"/>
                </a:solidFill>
              </a:rPr>
              <a:t>+Častěji NO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F2F494B-8442-E941-ABEC-00319F78DD48}"/>
              </a:ext>
            </a:extLst>
          </p:cNvPr>
          <p:cNvSpPr txBox="1"/>
          <p:nvPr/>
        </p:nvSpPr>
        <p:spPr>
          <a:xfrm>
            <a:off x="6884200" y="4869804"/>
            <a:ext cx="1626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i="1" dirty="0">
                <a:solidFill>
                  <a:srgbClr val="C00000"/>
                </a:solidFill>
              </a:rPr>
              <a:t>+Častěji NO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3E74CE9-9403-CF4E-B2B8-4B79B9306BEA}"/>
              </a:ext>
            </a:extLst>
          </p:cNvPr>
          <p:cNvSpPr txBox="1"/>
          <p:nvPr/>
        </p:nvSpPr>
        <p:spPr>
          <a:xfrm>
            <a:off x="3638949" y="1989403"/>
            <a:ext cx="23392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100" i="1" dirty="0">
                <a:solidFill>
                  <a:srgbClr val="C00000"/>
                </a:solidFill>
              </a:rPr>
              <a:t>+Častěji Jihomoravský, Středočeský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A5F7EF9-C964-5245-B518-10692C66B971}"/>
              </a:ext>
            </a:extLst>
          </p:cNvPr>
          <p:cNvSpPr txBox="1"/>
          <p:nvPr/>
        </p:nvSpPr>
        <p:spPr>
          <a:xfrm>
            <a:off x="6149653" y="3542976"/>
            <a:ext cx="23392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100" i="1" dirty="0">
                <a:solidFill>
                  <a:srgbClr val="C00000"/>
                </a:solidFill>
              </a:rPr>
              <a:t>+Častěji Královéhradecký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B93AD19-B664-FA4B-907A-F9A86F74DB4A}"/>
              </a:ext>
            </a:extLst>
          </p:cNvPr>
          <p:cNvSpPr txBox="1"/>
          <p:nvPr/>
        </p:nvSpPr>
        <p:spPr>
          <a:xfrm>
            <a:off x="6319869" y="5470530"/>
            <a:ext cx="23392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100" i="1" dirty="0">
                <a:solidFill>
                  <a:srgbClr val="C00000"/>
                </a:solidFill>
              </a:rPr>
              <a:t>+Častěji Královéhradecký, Praha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270C1A6-B60F-8248-AEDE-378A55CAC163}"/>
              </a:ext>
            </a:extLst>
          </p:cNvPr>
          <p:cNvSpPr txBox="1"/>
          <p:nvPr/>
        </p:nvSpPr>
        <p:spPr>
          <a:xfrm>
            <a:off x="845797" y="99584"/>
            <a:ext cx="100735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Který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z 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následujících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výroků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lépe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vyjadřuje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Váš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názor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na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osvojení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? V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každém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řádku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označte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jednu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z 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možností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(+++/+/-/+/+++) –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čím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blíže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k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danému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výroku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se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nachází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tím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více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s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ním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souhlasíte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. 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AC67E3B-CA11-5948-9969-96EA51AF437F}"/>
              </a:ext>
            </a:extLst>
          </p:cNvPr>
          <p:cNvGrpSpPr/>
          <p:nvPr/>
        </p:nvGrpSpPr>
        <p:grpSpPr>
          <a:xfrm rot="21110305">
            <a:off x="7759274" y="3521776"/>
            <a:ext cx="688585" cy="118853"/>
            <a:chOff x="7123119" y="5232866"/>
            <a:chExt cx="688585" cy="118853"/>
          </a:xfrm>
        </p:grpSpPr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70FE2307-8CA9-6F4C-9382-26FE70A92F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1364333">
              <a:off x="7123119" y="5232866"/>
              <a:ext cx="656500" cy="48544"/>
            </a:xfrm>
            <a:prstGeom prst="rect">
              <a:avLst/>
            </a:prstGeom>
          </p:spPr>
        </p:pic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351488D5-E9E7-5D4E-9D1A-36B4D3597E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55204" y="5303175"/>
              <a:ext cx="656500" cy="485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31822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FCC1B-2DA2-9A4E-BCCA-E7BF37C5C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Vnímání institutu osvojení II.</a:t>
            </a:r>
          </a:p>
        </p:txBody>
      </p:sp>
      <p:sp>
        <p:nvSpPr>
          <p:cNvPr id="4" name="Footer Placeholder 11">
            <a:extLst>
              <a:ext uri="{FF2B5EF4-FFF2-40B4-BE49-F238E27FC236}">
                <a16:creationId xmlns:a16="http://schemas.microsoft.com/office/drawing/2014/main" id="{ABF40A3A-5D69-114B-AFB0-91F049A49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083040" cy="365125"/>
          </a:xfrm>
        </p:spPr>
        <p:txBody>
          <a:bodyPr/>
          <a:lstStyle/>
          <a:p>
            <a:pPr algn="l"/>
            <a:r>
              <a:rPr lang="en-GB"/>
              <a:t>Financováno Nadací Sirius</a:t>
            </a:r>
            <a:endParaRPr lang="en-CZ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92A0420-C162-EC4D-8ED7-83577E7E69BA}"/>
              </a:ext>
            </a:extLst>
          </p:cNvPr>
          <p:cNvGrpSpPr/>
          <p:nvPr/>
        </p:nvGrpSpPr>
        <p:grpSpPr>
          <a:xfrm>
            <a:off x="2117901" y="2170798"/>
            <a:ext cx="7730729" cy="3629025"/>
            <a:chOff x="2499122" y="2057399"/>
            <a:chExt cx="7730729" cy="3629025"/>
          </a:xfrm>
        </p:grpSpPr>
        <p:graphicFrame>
          <p:nvGraphicFramePr>
            <p:cNvPr id="3" name="Chart 2">
              <a:extLst>
                <a:ext uri="{FF2B5EF4-FFF2-40B4-BE49-F238E27FC236}">
                  <a16:creationId xmlns:a16="http://schemas.microsoft.com/office/drawing/2014/main" id="{26A60145-0FEF-6748-9D13-766A848E0FA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53545192"/>
                </p:ext>
              </p:extLst>
            </p:nvPr>
          </p:nvGraphicFramePr>
          <p:xfrm>
            <a:off x="3809999" y="2057399"/>
            <a:ext cx="5033963" cy="36290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" name="Triangle 4">
              <a:extLst>
                <a:ext uri="{FF2B5EF4-FFF2-40B4-BE49-F238E27FC236}">
                  <a16:creationId xmlns:a16="http://schemas.microsoft.com/office/drawing/2014/main" id="{BCE08CCA-0AE5-684A-9A2B-0142687E5E83}"/>
                </a:ext>
              </a:extLst>
            </p:cNvPr>
            <p:cNvSpPr/>
            <p:nvPr/>
          </p:nvSpPr>
          <p:spPr>
            <a:xfrm rot="5400000">
              <a:off x="7943850" y="3729036"/>
              <a:ext cx="414338" cy="28575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Z"/>
            </a:p>
          </p:txBody>
        </p:sp>
        <p:sp>
          <p:nvSpPr>
            <p:cNvPr id="6" name="Triangle 5">
              <a:extLst>
                <a:ext uri="{FF2B5EF4-FFF2-40B4-BE49-F238E27FC236}">
                  <a16:creationId xmlns:a16="http://schemas.microsoft.com/office/drawing/2014/main" id="{1D858501-2C68-474D-8369-3B45197EBF6D}"/>
                </a:ext>
              </a:extLst>
            </p:cNvPr>
            <p:cNvSpPr/>
            <p:nvPr/>
          </p:nvSpPr>
          <p:spPr>
            <a:xfrm rot="16200000">
              <a:off x="4267200" y="3729036"/>
              <a:ext cx="414338" cy="285750"/>
            </a:xfrm>
            <a:prstGeom prst="triangl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Z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75D85A6-949B-A849-9320-D28F7DF8137E}"/>
                </a:ext>
              </a:extLst>
            </p:cNvPr>
            <p:cNvSpPr txBox="1"/>
            <p:nvPr/>
          </p:nvSpPr>
          <p:spPr>
            <a:xfrm>
              <a:off x="8501063" y="3702634"/>
              <a:ext cx="17287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solidFill>
                    <a:schemeClr val="accent1"/>
                  </a:solidFill>
                </a:rPr>
                <a:t>P</a:t>
              </a:r>
              <a:r>
                <a:rPr lang="en-CZ" sz="1600" dirty="0">
                  <a:solidFill>
                    <a:schemeClr val="accent1"/>
                  </a:solidFill>
                </a:rPr>
                <a:t>ěstounská rodina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67EBA26-54FD-134E-ACDB-47B1F7BC756A}"/>
                </a:ext>
              </a:extLst>
            </p:cNvPr>
            <p:cNvSpPr txBox="1"/>
            <p:nvPr/>
          </p:nvSpPr>
          <p:spPr>
            <a:xfrm>
              <a:off x="2499122" y="3702634"/>
              <a:ext cx="17287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err="1">
                  <a:solidFill>
                    <a:schemeClr val="accent1">
                      <a:lumMod val="50000"/>
                    </a:schemeClr>
                  </a:solidFill>
                </a:rPr>
                <a:t>Biologická</a:t>
              </a:r>
              <a:r>
                <a:rPr lang="en-CZ" sz="1600" dirty="0">
                  <a:solidFill>
                    <a:schemeClr val="accent1">
                      <a:lumMod val="50000"/>
                    </a:schemeClr>
                  </a:solidFill>
                </a:rPr>
                <a:t> rodina</a:t>
              </a:r>
            </a:p>
          </p:txBody>
        </p:sp>
      </p:grp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EE0B1BF-0E26-104E-969A-AC258F1CC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802655"/>
              </p:ext>
            </p:extLst>
          </p:nvPr>
        </p:nvGraphicFramePr>
        <p:xfrm>
          <a:off x="8025407" y="6280151"/>
          <a:ext cx="3614149" cy="36512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28559">
                  <a:extLst>
                    <a:ext uri="{9D8B030D-6E8A-4147-A177-3AD203B41FA5}">
                      <a16:colId xmlns:a16="http://schemas.microsoft.com/office/drawing/2014/main" val="1736004259"/>
                    </a:ext>
                  </a:extLst>
                </a:gridCol>
                <a:gridCol w="328559">
                  <a:extLst>
                    <a:ext uri="{9D8B030D-6E8A-4147-A177-3AD203B41FA5}">
                      <a16:colId xmlns:a16="http://schemas.microsoft.com/office/drawing/2014/main" val="3694308906"/>
                    </a:ext>
                  </a:extLst>
                </a:gridCol>
                <a:gridCol w="328559">
                  <a:extLst>
                    <a:ext uri="{9D8B030D-6E8A-4147-A177-3AD203B41FA5}">
                      <a16:colId xmlns:a16="http://schemas.microsoft.com/office/drawing/2014/main" val="1881966016"/>
                    </a:ext>
                  </a:extLst>
                </a:gridCol>
                <a:gridCol w="328559">
                  <a:extLst>
                    <a:ext uri="{9D8B030D-6E8A-4147-A177-3AD203B41FA5}">
                      <a16:colId xmlns:a16="http://schemas.microsoft.com/office/drawing/2014/main" val="2760135535"/>
                    </a:ext>
                  </a:extLst>
                </a:gridCol>
                <a:gridCol w="328559">
                  <a:extLst>
                    <a:ext uri="{9D8B030D-6E8A-4147-A177-3AD203B41FA5}">
                      <a16:colId xmlns:a16="http://schemas.microsoft.com/office/drawing/2014/main" val="3137162910"/>
                    </a:ext>
                  </a:extLst>
                </a:gridCol>
                <a:gridCol w="328559">
                  <a:extLst>
                    <a:ext uri="{9D8B030D-6E8A-4147-A177-3AD203B41FA5}">
                      <a16:colId xmlns:a16="http://schemas.microsoft.com/office/drawing/2014/main" val="4030581519"/>
                    </a:ext>
                  </a:extLst>
                </a:gridCol>
                <a:gridCol w="328559">
                  <a:extLst>
                    <a:ext uri="{9D8B030D-6E8A-4147-A177-3AD203B41FA5}">
                      <a16:colId xmlns:a16="http://schemas.microsoft.com/office/drawing/2014/main" val="2485357630"/>
                    </a:ext>
                  </a:extLst>
                </a:gridCol>
                <a:gridCol w="328559">
                  <a:extLst>
                    <a:ext uri="{9D8B030D-6E8A-4147-A177-3AD203B41FA5}">
                      <a16:colId xmlns:a16="http://schemas.microsoft.com/office/drawing/2014/main" val="579585172"/>
                    </a:ext>
                  </a:extLst>
                </a:gridCol>
                <a:gridCol w="328559">
                  <a:extLst>
                    <a:ext uri="{9D8B030D-6E8A-4147-A177-3AD203B41FA5}">
                      <a16:colId xmlns:a16="http://schemas.microsoft.com/office/drawing/2014/main" val="3059256790"/>
                    </a:ext>
                  </a:extLst>
                </a:gridCol>
                <a:gridCol w="328559">
                  <a:extLst>
                    <a:ext uri="{9D8B030D-6E8A-4147-A177-3AD203B41FA5}">
                      <a16:colId xmlns:a16="http://schemas.microsoft.com/office/drawing/2014/main" val="3706915263"/>
                    </a:ext>
                  </a:extLst>
                </a:gridCol>
                <a:gridCol w="328559">
                  <a:extLst>
                    <a:ext uri="{9D8B030D-6E8A-4147-A177-3AD203B41FA5}">
                      <a16:colId xmlns:a16="http://schemas.microsoft.com/office/drawing/2014/main" val="242731056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n-CZ" sz="1000" b="0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 b="0" dirty="0"/>
                        <a:t>4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 b="0" dirty="0"/>
                        <a:t>5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 b="0" dirty="0"/>
                        <a:t>6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 b="0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 b="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 b="0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 b="0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91977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B2BEF899-E019-CA49-9452-BC0172E9D362}"/>
              </a:ext>
            </a:extLst>
          </p:cNvPr>
          <p:cNvSpPr txBox="1"/>
          <p:nvPr/>
        </p:nvSpPr>
        <p:spPr>
          <a:xfrm>
            <a:off x="8149590" y="5995830"/>
            <a:ext cx="1771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Bottom Box (0-3)</a:t>
            </a:r>
            <a:endParaRPr lang="en-CZ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29290EE-9B32-1F41-A762-F761BF2B2DEA}"/>
              </a:ext>
            </a:extLst>
          </p:cNvPr>
          <p:cNvSpPr txBox="1"/>
          <p:nvPr/>
        </p:nvSpPr>
        <p:spPr>
          <a:xfrm>
            <a:off x="10467975" y="6004483"/>
            <a:ext cx="1533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Top Box (7-10)</a:t>
            </a:r>
            <a:endParaRPr lang="en-CZ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755A85-E997-E44F-BBB2-FFF7C18933DE}"/>
              </a:ext>
            </a:extLst>
          </p:cNvPr>
          <p:cNvSpPr txBox="1"/>
          <p:nvPr/>
        </p:nvSpPr>
        <p:spPr>
          <a:xfrm>
            <a:off x="4433431" y="1978809"/>
            <a:ext cx="3603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b="1" dirty="0"/>
              <a:t>ČEMU JE OSVOJITELSKÁ RODINA BLIŽŠÍ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781F37-3401-5A46-AF1A-BEBFC8A14A38}"/>
              </a:ext>
            </a:extLst>
          </p:cNvPr>
          <p:cNvSpPr txBox="1"/>
          <p:nvPr/>
        </p:nvSpPr>
        <p:spPr>
          <a:xfrm>
            <a:off x="8222547" y="4164300"/>
            <a:ext cx="1626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i="1" dirty="0">
                <a:solidFill>
                  <a:srgbClr val="C00000"/>
                </a:solidFill>
              </a:rPr>
              <a:t>+Častěji NO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55D37E6-F47B-634F-AF15-DDC6ABEC87B2}"/>
              </a:ext>
            </a:extLst>
          </p:cNvPr>
          <p:cNvSpPr txBox="1"/>
          <p:nvPr/>
        </p:nvSpPr>
        <p:spPr>
          <a:xfrm>
            <a:off x="2220606" y="4160143"/>
            <a:ext cx="1626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i="1" dirty="0">
                <a:solidFill>
                  <a:srgbClr val="C00000"/>
                </a:solidFill>
              </a:rPr>
              <a:t>+Častěji OSPOD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6E4D2BB-E344-0D41-BDE5-335FCFBA76CD}"/>
              </a:ext>
            </a:extLst>
          </p:cNvPr>
          <p:cNvSpPr txBox="1"/>
          <p:nvPr/>
        </p:nvSpPr>
        <p:spPr>
          <a:xfrm>
            <a:off x="845797" y="99584"/>
            <a:ext cx="5740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Kam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byste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zařadil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(a)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osvojitelskou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rodinu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na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následující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škále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? Je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blíže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pěstounské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nebo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biologické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rodině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(0 =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jako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pěstounská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rodina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, 10 =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jako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biologická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rodina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56583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FCC1B-2DA2-9A4E-BCCA-E7BF37C5C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Adresný souhlas a přípravy</a:t>
            </a:r>
          </a:p>
        </p:txBody>
      </p:sp>
      <p:sp>
        <p:nvSpPr>
          <p:cNvPr id="4" name="Footer Placeholder 11">
            <a:extLst>
              <a:ext uri="{FF2B5EF4-FFF2-40B4-BE49-F238E27FC236}">
                <a16:creationId xmlns:a16="http://schemas.microsoft.com/office/drawing/2014/main" id="{ABF40A3A-5D69-114B-AFB0-91F049A49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083040" cy="365125"/>
          </a:xfrm>
        </p:spPr>
        <p:txBody>
          <a:bodyPr/>
          <a:lstStyle/>
          <a:p>
            <a:pPr algn="l"/>
            <a:r>
              <a:rPr lang="en-GB"/>
              <a:t>Financováno Nadací Sirius</a:t>
            </a:r>
            <a:endParaRPr lang="en-CZ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80136D1-7B75-EC44-9173-53F1A665BE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6206161"/>
              </p:ext>
            </p:extLst>
          </p:nvPr>
        </p:nvGraphicFramePr>
        <p:xfrm>
          <a:off x="3469500" y="1902686"/>
          <a:ext cx="4572000" cy="3829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72E6AE9-38D9-0946-9232-04A709406BD9}"/>
              </a:ext>
            </a:extLst>
          </p:cNvPr>
          <p:cNvSpPr txBox="1"/>
          <p:nvPr/>
        </p:nvSpPr>
        <p:spPr>
          <a:xfrm>
            <a:off x="4905631" y="3817211"/>
            <a:ext cx="169973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sz="3200" b="1" dirty="0">
                <a:solidFill>
                  <a:schemeClr val="accent2"/>
                </a:solidFill>
              </a:rPr>
              <a:t>72 %</a:t>
            </a:r>
          </a:p>
          <a:p>
            <a:pPr algn="ctr"/>
            <a:r>
              <a:rPr lang="cs-CZ" sz="1100" b="1" dirty="0">
                <a:solidFill>
                  <a:schemeClr val="accent2"/>
                </a:solidFill>
              </a:rPr>
              <a:t>pracovníků souhlasí, že by přípravou měli procházet také osvojitelé na základě adresného souhlasu</a:t>
            </a:r>
            <a:endParaRPr lang="en-CZ" sz="1100" b="1" dirty="0">
              <a:solidFill>
                <a:schemeClr val="accent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C531C6-8185-8D44-9BA3-FD9A66D4CCDA}"/>
              </a:ext>
            </a:extLst>
          </p:cNvPr>
          <p:cNvSpPr txBox="1"/>
          <p:nvPr/>
        </p:nvSpPr>
        <p:spPr>
          <a:xfrm>
            <a:off x="6974535" y="5363173"/>
            <a:ext cx="1626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i="1" dirty="0">
                <a:solidFill>
                  <a:srgbClr val="C00000"/>
                </a:solidFill>
              </a:rPr>
              <a:t>+Častěji NO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8610D9-B5C6-5A4D-B6E9-364A62EEA513}"/>
              </a:ext>
            </a:extLst>
          </p:cNvPr>
          <p:cNvSpPr txBox="1"/>
          <p:nvPr/>
        </p:nvSpPr>
        <p:spPr>
          <a:xfrm>
            <a:off x="3208108" y="3903174"/>
            <a:ext cx="1626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i="1" dirty="0">
                <a:solidFill>
                  <a:srgbClr val="C00000"/>
                </a:solidFill>
              </a:rPr>
              <a:t>+Častěji OSPOD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4984AB-4E77-A347-81C3-CB9D6EB7C7BE}"/>
              </a:ext>
            </a:extLst>
          </p:cNvPr>
          <p:cNvSpPr txBox="1"/>
          <p:nvPr/>
        </p:nvSpPr>
        <p:spPr>
          <a:xfrm>
            <a:off x="845797" y="99584"/>
            <a:ext cx="7443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Domníváte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se,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že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v 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případě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osvojení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na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základě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adresného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souhlasu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, by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měli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osvojitelé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procházet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přípravou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obdobně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jako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ostatní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žadatelé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342701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FCC1B-2DA2-9A4E-BCCA-E7BF37C5C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Umisťování dětí do ústavní péče</a:t>
            </a:r>
          </a:p>
        </p:txBody>
      </p:sp>
      <p:sp>
        <p:nvSpPr>
          <p:cNvPr id="4" name="Footer Placeholder 11">
            <a:extLst>
              <a:ext uri="{FF2B5EF4-FFF2-40B4-BE49-F238E27FC236}">
                <a16:creationId xmlns:a16="http://schemas.microsoft.com/office/drawing/2014/main" id="{ABF40A3A-5D69-114B-AFB0-91F049A49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083040" cy="365125"/>
          </a:xfrm>
        </p:spPr>
        <p:txBody>
          <a:bodyPr/>
          <a:lstStyle/>
          <a:p>
            <a:pPr algn="l"/>
            <a:r>
              <a:rPr lang="en-GB"/>
              <a:t>Financováno Nadací Sirius</a:t>
            </a:r>
            <a:endParaRPr lang="en-CZ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F8C7EFB-3641-2644-8B4C-027A491410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4801289"/>
              </p:ext>
            </p:extLst>
          </p:nvPr>
        </p:nvGraphicFramePr>
        <p:xfrm>
          <a:off x="3734844" y="1844457"/>
          <a:ext cx="4572000" cy="4166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F258389-C6D2-E64B-B300-B76B76D63B3C}"/>
              </a:ext>
            </a:extLst>
          </p:cNvPr>
          <p:cNvSpPr txBox="1"/>
          <p:nvPr/>
        </p:nvSpPr>
        <p:spPr>
          <a:xfrm>
            <a:off x="5341075" y="3618369"/>
            <a:ext cx="135731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sz="3200" b="1" dirty="0">
                <a:solidFill>
                  <a:schemeClr val="accent2"/>
                </a:solidFill>
              </a:rPr>
              <a:t>52 %</a:t>
            </a:r>
          </a:p>
          <a:p>
            <a:pPr algn="ctr"/>
            <a:r>
              <a:rPr lang="cs-CZ" sz="1100" b="1" dirty="0">
                <a:solidFill>
                  <a:schemeClr val="accent2"/>
                </a:solidFill>
              </a:rPr>
              <a:t>pracovníků souhlasí se zákazem umisťování dětí do ústavní péče</a:t>
            </a:r>
            <a:endParaRPr lang="en-CZ" sz="1100" b="1" dirty="0">
              <a:solidFill>
                <a:schemeClr val="accent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B22ADB-5412-9D49-9EB9-C22C9EDD3596}"/>
              </a:ext>
            </a:extLst>
          </p:cNvPr>
          <p:cNvSpPr txBox="1"/>
          <p:nvPr/>
        </p:nvSpPr>
        <p:spPr>
          <a:xfrm>
            <a:off x="3208900" y="4513899"/>
            <a:ext cx="1626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i="1" dirty="0">
                <a:solidFill>
                  <a:srgbClr val="C00000"/>
                </a:solidFill>
              </a:rPr>
              <a:t>+Častěji OSPOD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F59C88-D232-D24E-96EC-E0140379F490}"/>
              </a:ext>
            </a:extLst>
          </p:cNvPr>
          <p:cNvSpPr txBox="1"/>
          <p:nvPr/>
        </p:nvSpPr>
        <p:spPr>
          <a:xfrm>
            <a:off x="845797" y="99584"/>
            <a:ext cx="41120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Měl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by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podle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Vás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být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v ČR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uzákoněn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zákaz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umisťování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dětí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do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ústavní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péče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41332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FCC1B-2DA2-9A4E-BCCA-E7BF37C5C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Postadopční servis - výhled I.</a:t>
            </a:r>
          </a:p>
        </p:txBody>
      </p:sp>
      <p:sp>
        <p:nvSpPr>
          <p:cNvPr id="4" name="Footer Placeholder 11">
            <a:extLst>
              <a:ext uri="{FF2B5EF4-FFF2-40B4-BE49-F238E27FC236}">
                <a16:creationId xmlns:a16="http://schemas.microsoft.com/office/drawing/2014/main" id="{ABF40A3A-5D69-114B-AFB0-91F049A49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083040" cy="365125"/>
          </a:xfrm>
        </p:spPr>
        <p:txBody>
          <a:bodyPr/>
          <a:lstStyle/>
          <a:p>
            <a:pPr algn="l"/>
            <a:r>
              <a:rPr lang="en-GB"/>
              <a:t>Financováno Nadací Sirius</a:t>
            </a:r>
            <a:endParaRPr lang="en-CZ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68EC15B-1092-9B4A-B888-361C496969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7871895"/>
              </p:ext>
            </p:extLst>
          </p:nvPr>
        </p:nvGraphicFramePr>
        <p:xfrm>
          <a:off x="340185" y="1690688"/>
          <a:ext cx="5262564" cy="3203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5532E556-212E-6343-ACCF-ABE0DE6FD1EA}"/>
              </a:ext>
            </a:extLst>
          </p:cNvPr>
          <p:cNvGrpSpPr/>
          <p:nvPr/>
        </p:nvGrpSpPr>
        <p:grpSpPr>
          <a:xfrm rot="21110305">
            <a:off x="3613159" y="2670005"/>
            <a:ext cx="688585" cy="118853"/>
            <a:chOff x="7123119" y="5232866"/>
            <a:chExt cx="688585" cy="118853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D5AF690-95D9-6D49-AD84-6261705B1A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1364333">
              <a:off x="7123119" y="5232866"/>
              <a:ext cx="656500" cy="4854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BD458C4-DF99-534E-8897-13B02A65F15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55204" y="5303175"/>
              <a:ext cx="656500" cy="48544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4447347-7E79-9345-A24E-CE4F24075468}"/>
              </a:ext>
            </a:extLst>
          </p:cNvPr>
          <p:cNvGrpSpPr/>
          <p:nvPr/>
        </p:nvGrpSpPr>
        <p:grpSpPr>
          <a:xfrm rot="21110305">
            <a:off x="3765559" y="4073698"/>
            <a:ext cx="688585" cy="118853"/>
            <a:chOff x="7123119" y="5232866"/>
            <a:chExt cx="688585" cy="118853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AC63EEB0-2D45-4948-B34D-E81334CDC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1364333">
              <a:off x="7123119" y="5232866"/>
              <a:ext cx="656500" cy="48544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2DFD6353-1E22-3F4B-AE9F-E14267B6BAF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55204" y="5303175"/>
              <a:ext cx="656500" cy="48544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8B193E6-4980-E545-87AF-B45057E6B287}"/>
              </a:ext>
            </a:extLst>
          </p:cNvPr>
          <p:cNvGrpSpPr/>
          <p:nvPr/>
        </p:nvGrpSpPr>
        <p:grpSpPr>
          <a:xfrm rot="21110305">
            <a:off x="2319298" y="3342440"/>
            <a:ext cx="688585" cy="118853"/>
            <a:chOff x="7123119" y="5232866"/>
            <a:chExt cx="688585" cy="118853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6013C00B-4781-E746-A05B-B977F3C1F5B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1364333">
              <a:off x="7123119" y="5232866"/>
              <a:ext cx="656500" cy="48544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204C6070-8501-D042-A117-A7F7D646EB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55204" y="5303175"/>
              <a:ext cx="656500" cy="48544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0C5288D-6A46-7B4E-A357-DCADD0B61092}"/>
              </a:ext>
            </a:extLst>
          </p:cNvPr>
          <p:cNvGrpSpPr/>
          <p:nvPr/>
        </p:nvGrpSpPr>
        <p:grpSpPr>
          <a:xfrm>
            <a:off x="6589251" y="3152775"/>
            <a:ext cx="5262564" cy="3203575"/>
            <a:chOff x="6589251" y="3152775"/>
            <a:chExt cx="5262564" cy="3203575"/>
          </a:xfrm>
        </p:grpSpPr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24C3F7D4-8F0F-C846-8DB5-A0E9DE730E4A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16162366"/>
                </p:ext>
              </p:extLst>
            </p:nvPr>
          </p:nvGraphicFramePr>
          <p:xfrm>
            <a:off x="6589251" y="3152775"/>
            <a:ext cx="5262564" cy="32035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A54CC94-14D5-BB4E-B670-79ECB55B2E4C}"/>
                </a:ext>
              </a:extLst>
            </p:cNvPr>
            <p:cNvGrpSpPr/>
            <p:nvPr/>
          </p:nvGrpSpPr>
          <p:grpSpPr>
            <a:xfrm>
              <a:off x="9141313" y="6140805"/>
              <a:ext cx="688585" cy="118853"/>
              <a:chOff x="7123119" y="5232866"/>
              <a:chExt cx="688585" cy="118853"/>
            </a:xfrm>
          </p:grpSpPr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2C9B17DF-F676-8D40-864B-7472692E5B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21364333">
                <a:off x="7123119" y="5232866"/>
                <a:ext cx="656500" cy="48544"/>
              </a:xfrm>
              <a:prstGeom prst="rect">
                <a:avLst/>
              </a:prstGeom>
            </p:spPr>
          </p:pic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460E18A4-7C2F-144B-A233-FAEFCEC5CA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55204" y="5303175"/>
                <a:ext cx="656500" cy="48544"/>
              </a:xfrm>
              <a:prstGeom prst="rect">
                <a:avLst/>
              </a:prstGeom>
            </p:spPr>
          </p:pic>
        </p:grp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A9198B3A-3D92-D048-AD5D-C8B6F7EBFEB8}"/>
              </a:ext>
            </a:extLst>
          </p:cNvPr>
          <p:cNvSpPr txBox="1"/>
          <p:nvPr/>
        </p:nvSpPr>
        <p:spPr>
          <a:xfrm>
            <a:off x="845797" y="99584"/>
            <a:ext cx="10150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Jaký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je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Váš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názor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na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zavedení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postadopčního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servisu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pro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osvojitelské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rodiny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Vašem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kraji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služby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by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poskytovala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vybraná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specializovaná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organizace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)?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Měla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by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být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účast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pro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osvojitele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povinná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A po jak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dlouhou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dobu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by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měly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být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postadopční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služby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poskytovány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614609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FF93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6FCC1B-2DA2-9A4E-BCCA-E7BF37C5C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pPr algn="ctr"/>
            <a:r>
              <a:rPr lang="en-US" sz="2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 výzkumu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F24924-5FC3-394A-B595-372C6D368C2D}"/>
              </a:ext>
            </a:extLst>
          </p:cNvPr>
          <p:cNvSpPr txBox="1"/>
          <p:nvPr/>
        </p:nvSpPr>
        <p:spPr>
          <a:xfrm>
            <a:off x="643468" y="2638043"/>
            <a:ext cx="3363974" cy="34156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Dotazování</a:t>
            </a:r>
            <a:r>
              <a:rPr lang="en-US" sz="2000" dirty="0"/>
              <a:t> </a:t>
            </a:r>
            <a:r>
              <a:rPr lang="en-US" sz="2000" dirty="0" err="1"/>
              <a:t>prostřednictvím</a:t>
            </a:r>
            <a:r>
              <a:rPr lang="en-US" sz="2000" dirty="0"/>
              <a:t> online </a:t>
            </a:r>
            <a:r>
              <a:rPr lang="en-US" sz="2000" dirty="0" err="1"/>
              <a:t>dotazníku</a:t>
            </a:r>
            <a:r>
              <a:rPr lang="en-US" sz="2000" dirty="0"/>
              <a:t> </a:t>
            </a:r>
            <a:r>
              <a:rPr lang="en-US" sz="2000" dirty="0" err="1"/>
              <a:t>probíhalo</a:t>
            </a:r>
            <a:r>
              <a:rPr lang="en-US" sz="2000" dirty="0"/>
              <a:t>      v </a:t>
            </a:r>
            <a:r>
              <a:rPr lang="en-US" sz="2000" dirty="0" err="1"/>
              <a:t>období</a:t>
            </a:r>
            <a:r>
              <a:rPr lang="en-US" sz="2000" dirty="0"/>
              <a:t> od </a:t>
            </a:r>
            <a:r>
              <a:rPr lang="en-US" sz="2000" dirty="0" err="1"/>
              <a:t>března</a:t>
            </a:r>
            <a:r>
              <a:rPr lang="en-US" sz="2000" dirty="0"/>
              <a:t> 2019 do </a:t>
            </a:r>
            <a:r>
              <a:rPr lang="en-US" sz="2000" dirty="0" err="1"/>
              <a:t>dubna</a:t>
            </a:r>
            <a:r>
              <a:rPr lang="en-US" sz="2000" dirty="0"/>
              <a:t> 2020.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Celkem</a:t>
            </a:r>
            <a:r>
              <a:rPr lang="en-US" sz="2000" dirty="0"/>
              <a:t> </a:t>
            </a:r>
            <a:r>
              <a:rPr lang="en-US" sz="2000" dirty="0" err="1"/>
              <a:t>odpovědělo</a:t>
            </a:r>
            <a:r>
              <a:rPr lang="en-US" sz="2000" dirty="0"/>
              <a:t> 206 </a:t>
            </a:r>
            <a:r>
              <a:rPr lang="en-US" sz="2000" dirty="0" err="1"/>
              <a:t>pracovnic</a:t>
            </a:r>
            <a:r>
              <a:rPr lang="en-US" sz="2000" dirty="0"/>
              <a:t>/</a:t>
            </a:r>
            <a:r>
              <a:rPr lang="en-US" sz="2000" dirty="0" err="1"/>
              <a:t>pracovníků</a:t>
            </a:r>
            <a:r>
              <a:rPr lang="en-US" sz="2000" dirty="0"/>
              <a:t> z </a:t>
            </a:r>
            <a:r>
              <a:rPr lang="en-US" sz="2000" dirty="0" err="1"/>
              <a:t>oblasti</a:t>
            </a:r>
            <a:r>
              <a:rPr lang="en-US" sz="2000" dirty="0"/>
              <a:t> </a:t>
            </a:r>
            <a:r>
              <a:rPr lang="en-US" sz="2000" dirty="0" err="1"/>
              <a:t>náhradní</a:t>
            </a:r>
            <a:r>
              <a:rPr lang="en-US" sz="2000" dirty="0"/>
              <a:t> </a:t>
            </a:r>
            <a:r>
              <a:rPr lang="en-US" sz="2000" dirty="0" err="1"/>
              <a:t>rodinné</a:t>
            </a:r>
            <a:r>
              <a:rPr lang="en-US" sz="2000" dirty="0"/>
              <a:t> </a:t>
            </a:r>
            <a:r>
              <a:rPr lang="en-US" sz="2000" dirty="0" err="1"/>
              <a:t>péče</a:t>
            </a:r>
            <a:r>
              <a:rPr lang="en-US" sz="2000" dirty="0"/>
              <a:t> (</a:t>
            </a:r>
            <a:r>
              <a:rPr lang="cs-CZ" sz="2000" dirty="0"/>
              <a:t>k</a:t>
            </a:r>
            <a:r>
              <a:rPr lang="en-US" sz="2000" dirty="0" err="1"/>
              <a:t>rajské</a:t>
            </a:r>
            <a:r>
              <a:rPr lang="en-US" sz="2000" dirty="0"/>
              <a:t> </a:t>
            </a:r>
            <a:r>
              <a:rPr lang="en-US" sz="2000" dirty="0" err="1"/>
              <a:t>úřady</a:t>
            </a:r>
            <a:r>
              <a:rPr lang="en-US" sz="2000" dirty="0"/>
              <a:t>, OSPOD, </a:t>
            </a:r>
            <a:r>
              <a:rPr lang="en-US" sz="2000" dirty="0" err="1"/>
              <a:t>neziskové</a:t>
            </a:r>
            <a:r>
              <a:rPr lang="en-US" sz="2000" dirty="0"/>
              <a:t> </a:t>
            </a:r>
            <a:r>
              <a:rPr lang="en-US" sz="2000" dirty="0" err="1"/>
              <a:t>organizace</a:t>
            </a:r>
            <a:r>
              <a:rPr lang="en-US" sz="2000" dirty="0"/>
              <a:t>) z 14 </a:t>
            </a:r>
            <a:r>
              <a:rPr lang="en-US" sz="2000" dirty="0" err="1"/>
              <a:t>krajů</a:t>
            </a:r>
            <a:r>
              <a:rPr lang="en-US" sz="2000" dirty="0"/>
              <a:t> ČR. </a:t>
            </a: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C2A46E05-4AF4-064E-973A-9429CC0AC5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7149615"/>
              </p:ext>
            </p:extLst>
          </p:nvPr>
        </p:nvGraphicFramePr>
        <p:xfrm>
          <a:off x="5297763" y="643467"/>
          <a:ext cx="6250769" cy="5410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9F0128-25E4-457C-9A7F-A1260BB0D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Financováno Nadací Sirius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1879670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FCC1B-2DA2-9A4E-BCCA-E7BF37C5C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Postadopční servis - výhled II.</a:t>
            </a:r>
          </a:p>
        </p:txBody>
      </p:sp>
      <p:sp>
        <p:nvSpPr>
          <p:cNvPr id="4" name="Footer Placeholder 11">
            <a:extLst>
              <a:ext uri="{FF2B5EF4-FFF2-40B4-BE49-F238E27FC236}">
                <a16:creationId xmlns:a16="http://schemas.microsoft.com/office/drawing/2014/main" id="{ABF40A3A-5D69-114B-AFB0-91F049A49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083040" cy="365125"/>
          </a:xfrm>
        </p:spPr>
        <p:txBody>
          <a:bodyPr/>
          <a:lstStyle/>
          <a:p>
            <a:pPr algn="l"/>
            <a:r>
              <a:rPr lang="en-GB" dirty="0" err="1"/>
              <a:t>Financováno</a:t>
            </a:r>
            <a:r>
              <a:rPr lang="en-GB" dirty="0"/>
              <a:t> </a:t>
            </a:r>
            <a:r>
              <a:rPr lang="en-GB" dirty="0" err="1"/>
              <a:t>Nadací</a:t>
            </a:r>
            <a:r>
              <a:rPr lang="en-GB" dirty="0"/>
              <a:t> Sirius</a:t>
            </a:r>
            <a:endParaRPr lang="en-CZ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3A41A83-3755-6443-9C6C-D276F45B81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8488457"/>
              </p:ext>
            </p:extLst>
          </p:nvPr>
        </p:nvGraphicFramePr>
        <p:xfrm>
          <a:off x="646747" y="2108984"/>
          <a:ext cx="4572000" cy="3300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D2F06E4-A294-9943-8E07-32E2EF92F023}"/>
              </a:ext>
            </a:extLst>
          </p:cNvPr>
          <p:cNvSpPr txBox="1"/>
          <p:nvPr/>
        </p:nvSpPr>
        <p:spPr>
          <a:xfrm>
            <a:off x="845797" y="99584"/>
            <a:ext cx="3735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Kdo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by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měl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podle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Vás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postadopční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servis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financovat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? </a:t>
            </a:r>
          </a:p>
          <a:p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Kdo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by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měl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podle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Vás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Vašem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kraji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postadopční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servis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poskytovat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A16AD70-6EEB-514E-862A-E6A755C7B967}"/>
              </a:ext>
            </a:extLst>
          </p:cNvPr>
          <p:cNvGrpSpPr/>
          <p:nvPr/>
        </p:nvGrpSpPr>
        <p:grpSpPr>
          <a:xfrm rot="21110305">
            <a:off x="4716667" y="2985897"/>
            <a:ext cx="688585" cy="118853"/>
            <a:chOff x="7123119" y="5232866"/>
            <a:chExt cx="688585" cy="118853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8F09B9BA-F45F-B241-A16C-83258B49C9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1364333">
              <a:off x="7123119" y="5232866"/>
              <a:ext cx="656500" cy="48544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5947F563-91A6-9444-92B5-105DC6B8A4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55204" y="5303175"/>
              <a:ext cx="656500" cy="48544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842024C-D4A1-EB49-B87F-EF4F82CC1FBD}"/>
              </a:ext>
            </a:extLst>
          </p:cNvPr>
          <p:cNvGrpSpPr/>
          <p:nvPr/>
        </p:nvGrpSpPr>
        <p:grpSpPr>
          <a:xfrm>
            <a:off x="6781800" y="2108984"/>
            <a:ext cx="4588683" cy="3300412"/>
            <a:chOff x="6781800" y="2108984"/>
            <a:chExt cx="4588683" cy="3300412"/>
          </a:xfrm>
        </p:grpSpPr>
        <p:graphicFrame>
          <p:nvGraphicFramePr>
            <p:cNvPr id="8" name="Chart 7">
              <a:extLst>
                <a:ext uri="{FF2B5EF4-FFF2-40B4-BE49-F238E27FC236}">
                  <a16:creationId xmlns:a16="http://schemas.microsoft.com/office/drawing/2014/main" id="{95CC21EA-36CC-2341-A896-1622FEB82E77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116599157"/>
                </p:ext>
              </p:extLst>
            </p:nvPr>
          </p:nvGraphicFramePr>
          <p:xfrm>
            <a:off x="6781800" y="2108984"/>
            <a:ext cx="4572000" cy="330041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A08C4F0A-C74E-214E-914C-B6F1A376BAA8}"/>
                </a:ext>
              </a:extLst>
            </p:cNvPr>
            <p:cNvGrpSpPr/>
            <p:nvPr/>
          </p:nvGrpSpPr>
          <p:grpSpPr>
            <a:xfrm rot="21110305">
              <a:off x="10681898" y="2915245"/>
              <a:ext cx="688585" cy="118853"/>
              <a:chOff x="7123119" y="5232866"/>
              <a:chExt cx="688585" cy="118853"/>
            </a:xfrm>
          </p:grpSpPr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76406B41-89E5-D04C-A7E5-E148490A1F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21364333">
                <a:off x="7123119" y="5232866"/>
                <a:ext cx="656500" cy="48544"/>
              </a:xfrm>
              <a:prstGeom prst="rect">
                <a:avLst/>
              </a:prstGeom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5EBC11CD-BA00-CC4C-9474-D22F105F4A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55204" y="5303175"/>
                <a:ext cx="656500" cy="48544"/>
              </a:xfrm>
              <a:prstGeom prst="rect">
                <a:avLst/>
              </a:prstGeom>
            </p:spPr>
          </p:pic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CDE8024-377F-9B40-B406-AB7CFD3BB13E}"/>
                </a:ext>
              </a:extLst>
            </p:cNvPr>
            <p:cNvGrpSpPr/>
            <p:nvPr/>
          </p:nvGrpSpPr>
          <p:grpSpPr>
            <a:xfrm rot="21110305">
              <a:off x="10496095" y="3451227"/>
              <a:ext cx="688585" cy="118853"/>
              <a:chOff x="7123119" y="5232866"/>
              <a:chExt cx="688585" cy="118853"/>
            </a:xfrm>
          </p:grpSpPr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48D599F-C17A-DE4E-9610-7C357CA4B3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21364333">
                <a:off x="7123119" y="5232866"/>
                <a:ext cx="656500" cy="48544"/>
              </a:xfrm>
              <a:prstGeom prst="rect">
                <a:avLst/>
              </a:prstGeom>
            </p:spPr>
          </p:pic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9EB1A89B-AC3C-1A42-B887-E8DB4959A8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55204" y="5303175"/>
                <a:ext cx="656500" cy="48544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20249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23A58148-D452-4F6F-A2FE-EED968DE1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386463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6FCC1B-2DA2-9A4E-BCCA-E7BF37C5C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724" y="3433763"/>
            <a:ext cx="3197013" cy="27432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Shrnutí hlavních zjištění</a:t>
            </a:r>
            <a:endParaRPr lang="en-US" sz="48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Graphic 4" descr="CheckList">
            <a:extLst>
              <a:ext uri="{FF2B5EF4-FFF2-40B4-BE49-F238E27FC236}">
                <a16:creationId xmlns:a16="http://schemas.microsoft.com/office/drawing/2014/main" id="{8E80E6F6-3B63-2C48-8F9C-C2268E8AC6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02271" y="2122544"/>
            <a:ext cx="914400" cy="914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36DD8E9-9672-424E-B327-A6DF0C2DEB14}"/>
              </a:ext>
            </a:extLst>
          </p:cNvPr>
          <p:cNvSpPr txBox="1"/>
          <p:nvPr/>
        </p:nvSpPr>
        <p:spPr>
          <a:xfrm>
            <a:off x="4330719" y="641615"/>
            <a:ext cx="7289799" cy="5533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Pro </a:t>
            </a:r>
            <a:r>
              <a:rPr lang="en-US" sz="1700" dirty="0" err="1"/>
              <a:t>vytvoření</a:t>
            </a:r>
            <a:r>
              <a:rPr lang="en-US" sz="1700" dirty="0"/>
              <a:t> </a:t>
            </a:r>
            <a:r>
              <a:rPr lang="en-US" sz="1700" dirty="0" err="1"/>
              <a:t>konsenzu</a:t>
            </a:r>
            <a:r>
              <a:rPr lang="en-US" sz="1700" dirty="0"/>
              <a:t>, jak k </a:t>
            </a:r>
            <a:r>
              <a:rPr lang="en-US" sz="1700" dirty="0" err="1"/>
              <a:t>osvojitelským</a:t>
            </a:r>
            <a:r>
              <a:rPr lang="en-US" sz="1700" dirty="0"/>
              <a:t> </a:t>
            </a:r>
            <a:r>
              <a:rPr lang="en-US" sz="1700" dirty="0" err="1"/>
              <a:t>rodinám</a:t>
            </a:r>
            <a:r>
              <a:rPr lang="en-US" sz="1700" dirty="0"/>
              <a:t> </a:t>
            </a:r>
            <a:r>
              <a:rPr lang="en-US" sz="1700" dirty="0" err="1"/>
              <a:t>přistupovat</a:t>
            </a:r>
            <a:r>
              <a:rPr lang="en-US" sz="1700" dirty="0"/>
              <a:t>, </a:t>
            </a:r>
            <a:r>
              <a:rPr lang="en-US" sz="1700" b="1" dirty="0"/>
              <a:t>je </a:t>
            </a:r>
            <a:r>
              <a:rPr lang="en-US" sz="1700" b="1" dirty="0" err="1"/>
              <a:t>potřeba</a:t>
            </a:r>
            <a:r>
              <a:rPr lang="en-US" sz="1700" b="1" dirty="0"/>
              <a:t> </a:t>
            </a:r>
            <a:r>
              <a:rPr lang="en-US" sz="1700" b="1" dirty="0" err="1"/>
              <a:t>najít</a:t>
            </a:r>
            <a:r>
              <a:rPr lang="en-US" sz="1700" b="1" dirty="0"/>
              <a:t> </a:t>
            </a:r>
            <a:r>
              <a:rPr lang="en-US" sz="1700" b="1" dirty="0" err="1"/>
              <a:t>shodu</a:t>
            </a:r>
            <a:r>
              <a:rPr lang="en-US" sz="1700" b="1" dirty="0"/>
              <a:t> v </a:t>
            </a:r>
            <a:r>
              <a:rPr lang="en-US" sz="1700" b="1" dirty="0" err="1"/>
              <a:t>jejich</a:t>
            </a:r>
            <a:r>
              <a:rPr lang="en-US" sz="1700" b="1" dirty="0"/>
              <a:t> </a:t>
            </a:r>
            <a:r>
              <a:rPr lang="en-US" sz="1700" b="1" dirty="0" err="1"/>
              <a:t>vnímání</a:t>
            </a:r>
            <a:r>
              <a:rPr lang="en-US" sz="1700" b="1" dirty="0"/>
              <a:t>.</a:t>
            </a:r>
          </a:p>
          <a:p>
            <a:pPr marL="685800" lvl="2">
              <a:lnSpc>
                <a:spcPct val="90000"/>
              </a:lnSpc>
              <a:spcAft>
                <a:spcPts val="600"/>
              </a:spcAft>
            </a:pPr>
            <a:r>
              <a:rPr lang="en-US" sz="1700" dirty="0"/>
              <a:t>V </a:t>
            </a:r>
            <a:r>
              <a:rPr lang="en-US" sz="1700" dirty="0" err="1"/>
              <a:t>základním</a:t>
            </a:r>
            <a:r>
              <a:rPr lang="en-US" sz="1700" dirty="0"/>
              <a:t> </a:t>
            </a:r>
            <a:r>
              <a:rPr lang="en-US" sz="1700" dirty="0" err="1"/>
              <a:t>vnímání</a:t>
            </a:r>
            <a:r>
              <a:rPr lang="en-US" sz="1700" dirty="0"/>
              <a:t> </a:t>
            </a:r>
            <a:r>
              <a:rPr lang="en-US" sz="1700" dirty="0" err="1"/>
              <a:t>institutu</a:t>
            </a:r>
            <a:r>
              <a:rPr lang="en-US" sz="1700" dirty="0"/>
              <a:t> </a:t>
            </a:r>
            <a:r>
              <a:rPr lang="en-US" sz="1700" dirty="0" err="1"/>
              <a:t>osvojení</a:t>
            </a:r>
            <a:r>
              <a:rPr lang="en-US" sz="1700" dirty="0"/>
              <a:t> se </a:t>
            </a:r>
            <a:r>
              <a:rPr lang="en-US" sz="1700" dirty="0" err="1"/>
              <a:t>pravovníci</a:t>
            </a:r>
            <a:r>
              <a:rPr lang="en-US" sz="1700" dirty="0"/>
              <a:t> v </a:t>
            </a:r>
            <a:r>
              <a:rPr lang="en-US" sz="1700" dirty="0" err="1"/>
              <a:t>oblasti</a:t>
            </a:r>
            <a:r>
              <a:rPr lang="en-US" sz="1700" dirty="0"/>
              <a:t> </a:t>
            </a:r>
            <a:r>
              <a:rPr lang="en-US" sz="1700" dirty="0" err="1"/>
              <a:t>náhradní</a:t>
            </a:r>
            <a:r>
              <a:rPr lang="en-US" sz="1700" dirty="0"/>
              <a:t> </a:t>
            </a:r>
            <a:r>
              <a:rPr lang="en-US" sz="1700" dirty="0" err="1"/>
              <a:t>rodinné</a:t>
            </a:r>
            <a:r>
              <a:rPr lang="en-US" sz="1700" dirty="0"/>
              <a:t> </a:t>
            </a:r>
            <a:r>
              <a:rPr lang="en-US" sz="1700" dirty="0" err="1"/>
              <a:t>péče</a:t>
            </a:r>
            <a:r>
              <a:rPr lang="en-US" sz="1700" dirty="0"/>
              <a:t> do </a:t>
            </a:r>
            <a:r>
              <a:rPr lang="en-US" sz="1700" dirty="0" err="1"/>
              <a:t>velké</a:t>
            </a:r>
            <a:r>
              <a:rPr lang="en-US" sz="1700" dirty="0"/>
              <a:t> </a:t>
            </a:r>
            <a:r>
              <a:rPr lang="en-US" sz="1700" dirty="0" err="1"/>
              <a:t>míry</a:t>
            </a:r>
            <a:r>
              <a:rPr lang="en-US" sz="1700" dirty="0"/>
              <a:t> </a:t>
            </a:r>
            <a:r>
              <a:rPr lang="en-US" sz="1700" dirty="0" err="1"/>
              <a:t>shodnou</a:t>
            </a:r>
            <a:r>
              <a:rPr lang="en-US" sz="1700" dirty="0"/>
              <a:t>, </a:t>
            </a:r>
            <a:r>
              <a:rPr lang="en-US" sz="1700" dirty="0" err="1"/>
              <a:t>neshodnou</a:t>
            </a:r>
            <a:r>
              <a:rPr lang="en-US" sz="1700" dirty="0"/>
              <a:t> se </a:t>
            </a:r>
            <a:r>
              <a:rPr lang="en-US" sz="1700" dirty="0" err="1"/>
              <a:t>však</a:t>
            </a:r>
            <a:r>
              <a:rPr lang="en-US" sz="1700" dirty="0"/>
              <a:t> </a:t>
            </a:r>
            <a:r>
              <a:rPr lang="en-US" sz="1700" dirty="0" err="1"/>
              <a:t>na</a:t>
            </a:r>
            <a:r>
              <a:rPr lang="en-US" sz="1700" dirty="0"/>
              <a:t> </a:t>
            </a:r>
            <a:r>
              <a:rPr lang="en-US" sz="1700" dirty="0" err="1"/>
              <a:t>vnímání</a:t>
            </a:r>
            <a:r>
              <a:rPr lang="en-US" sz="1700" dirty="0"/>
              <a:t> </a:t>
            </a:r>
            <a:r>
              <a:rPr lang="en-US" sz="1700" dirty="0" err="1"/>
              <a:t>osvojitelské</a:t>
            </a:r>
            <a:r>
              <a:rPr lang="en-US" sz="1700" dirty="0"/>
              <a:t> </a:t>
            </a:r>
            <a:r>
              <a:rPr lang="en-US" sz="1700" dirty="0" err="1"/>
              <a:t>rodiny</a:t>
            </a:r>
            <a:r>
              <a:rPr lang="en-US" sz="1700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1" dirty="0" err="1"/>
              <a:t>Proces</a:t>
            </a:r>
            <a:r>
              <a:rPr lang="en-US" sz="1700" b="1" dirty="0"/>
              <a:t> </a:t>
            </a:r>
            <a:r>
              <a:rPr lang="en-US" sz="1700" b="1" dirty="0" err="1"/>
              <a:t>posuzování</a:t>
            </a:r>
            <a:r>
              <a:rPr lang="en-US" sz="1700" b="1" dirty="0"/>
              <a:t> </a:t>
            </a:r>
            <a:r>
              <a:rPr lang="en-US" sz="1700" b="1" dirty="0" err="1"/>
              <a:t>žadatelů</a:t>
            </a:r>
            <a:r>
              <a:rPr lang="en-US" sz="1700" b="1" dirty="0"/>
              <a:t> by </a:t>
            </a:r>
            <a:r>
              <a:rPr lang="en-US" sz="1700" b="1" dirty="0" err="1"/>
              <a:t>měl</a:t>
            </a:r>
            <a:r>
              <a:rPr lang="en-US" sz="1700" b="1" dirty="0"/>
              <a:t> </a:t>
            </a:r>
            <a:r>
              <a:rPr lang="en-US" sz="1700" b="1" dirty="0" err="1"/>
              <a:t>dle</a:t>
            </a:r>
            <a:r>
              <a:rPr lang="en-US" sz="1700" b="1" dirty="0"/>
              <a:t> </a:t>
            </a:r>
            <a:r>
              <a:rPr lang="en-US" sz="1700" b="1" dirty="0" err="1"/>
              <a:t>názoru</a:t>
            </a:r>
            <a:r>
              <a:rPr lang="en-US" sz="1700" b="1" dirty="0"/>
              <a:t> ¾ </a:t>
            </a:r>
            <a:r>
              <a:rPr lang="en-US" sz="1700" b="1" dirty="0" err="1"/>
              <a:t>většiny</a:t>
            </a:r>
            <a:r>
              <a:rPr lang="en-US" sz="1700" b="1" dirty="0"/>
              <a:t> </a:t>
            </a:r>
            <a:r>
              <a:rPr lang="en-US" sz="1700" b="1" dirty="0" err="1"/>
              <a:t>pracovníků</a:t>
            </a:r>
            <a:r>
              <a:rPr lang="en-US" sz="1700" b="1" dirty="0"/>
              <a:t> </a:t>
            </a:r>
            <a:r>
              <a:rPr lang="en-US" sz="1700" b="1" dirty="0" err="1"/>
              <a:t>zrychlit</a:t>
            </a:r>
            <a:r>
              <a:rPr lang="en-US" sz="1700" b="1" dirty="0"/>
              <a:t>.</a:t>
            </a:r>
          </a:p>
          <a:p>
            <a:pPr marL="685800" lvl="2">
              <a:lnSpc>
                <a:spcPct val="90000"/>
              </a:lnSpc>
              <a:spcAft>
                <a:spcPts val="600"/>
              </a:spcAft>
            </a:pPr>
            <a:r>
              <a:rPr lang="en-US" sz="1700" dirty="0"/>
              <a:t>Je </a:t>
            </a:r>
            <a:r>
              <a:rPr lang="en-US" sz="1700" dirty="0" err="1"/>
              <a:t>ke</a:t>
            </a:r>
            <a:r>
              <a:rPr lang="en-US" sz="1700" dirty="0"/>
              <a:t> </a:t>
            </a:r>
            <a:r>
              <a:rPr lang="en-US" sz="1700" dirty="0" err="1"/>
              <a:t>zvážení</a:t>
            </a:r>
            <a:r>
              <a:rPr lang="en-US" sz="1700" dirty="0"/>
              <a:t>, </a:t>
            </a:r>
            <a:r>
              <a:rPr lang="en-US" sz="1700" dirty="0" err="1"/>
              <a:t>zda</a:t>
            </a:r>
            <a:r>
              <a:rPr lang="en-US" sz="1700" dirty="0"/>
              <a:t> by </a:t>
            </a:r>
            <a:r>
              <a:rPr lang="en-US" sz="1700" dirty="0" err="1"/>
              <a:t>systém</a:t>
            </a:r>
            <a:r>
              <a:rPr lang="en-US" sz="1700" dirty="0"/>
              <a:t> </a:t>
            </a:r>
            <a:r>
              <a:rPr lang="en-US" sz="1700" dirty="0" err="1"/>
              <a:t>příprav</a:t>
            </a:r>
            <a:r>
              <a:rPr lang="en-US" sz="1700" dirty="0"/>
              <a:t> </a:t>
            </a:r>
            <a:r>
              <a:rPr lang="en-US" sz="1700" dirty="0" err="1"/>
              <a:t>neměl</a:t>
            </a:r>
            <a:r>
              <a:rPr lang="en-US" sz="1700" dirty="0"/>
              <a:t> </a:t>
            </a:r>
            <a:r>
              <a:rPr lang="en-US" sz="1700" dirty="0" err="1"/>
              <a:t>být</a:t>
            </a:r>
            <a:r>
              <a:rPr lang="en-US" sz="1700" dirty="0"/>
              <a:t> </a:t>
            </a:r>
            <a:r>
              <a:rPr lang="en-US" sz="1700" dirty="0" err="1"/>
              <a:t>flexibilnější</a:t>
            </a:r>
            <a:r>
              <a:rPr lang="en-US" sz="1700" dirty="0"/>
              <a:t> (</a:t>
            </a:r>
            <a:r>
              <a:rPr lang="en-US" sz="1700" dirty="0" err="1"/>
              <a:t>výběr</a:t>
            </a:r>
            <a:r>
              <a:rPr lang="en-US" sz="1700" dirty="0"/>
              <a:t> </a:t>
            </a:r>
            <a:r>
              <a:rPr lang="en-US" sz="1700" dirty="0" err="1"/>
              <a:t>poskytovatele</a:t>
            </a:r>
            <a:r>
              <a:rPr lang="en-US" sz="1700" dirty="0"/>
              <a:t> a </a:t>
            </a:r>
            <a:r>
              <a:rPr lang="en-US" sz="1700" dirty="0" err="1"/>
              <a:t>specifické</a:t>
            </a:r>
            <a:r>
              <a:rPr lang="en-US" sz="1700" dirty="0"/>
              <a:t> </a:t>
            </a:r>
            <a:r>
              <a:rPr lang="en-US" sz="1700" dirty="0" err="1"/>
              <a:t>zaměření</a:t>
            </a:r>
            <a:r>
              <a:rPr lang="en-US" sz="1700" dirty="0"/>
              <a:t> </a:t>
            </a:r>
            <a:r>
              <a:rPr lang="en-US" sz="1700" dirty="0" err="1"/>
              <a:t>příprav</a:t>
            </a:r>
            <a:r>
              <a:rPr lang="en-US" sz="1700" dirty="0"/>
              <a:t> pro </a:t>
            </a:r>
            <a:r>
              <a:rPr lang="en-US" sz="1700" dirty="0" err="1"/>
              <a:t>osvojitele</a:t>
            </a:r>
            <a:r>
              <a:rPr lang="en-US" sz="1700" dirty="0"/>
              <a:t> – ne </a:t>
            </a:r>
            <a:r>
              <a:rPr lang="en-US" sz="1700" dirty="0" err="1"/>
              <a:t>spolu</a:t>
            </a:r>
            <a:r>
              <a:rPr lang="en-US" sz="1700" dirty="0"/>
              <a:t> s </a:t>
            </a:r>
            <a:r>
              <a:rPr lang="en-US" sz="1700" dirty="0" err="1"/>
              <a:t>pěstouny</a:t>
            </a:r>
            <a:r>
              <a:rPr lang="en-US" sz="1700" dirty="0"/>
              <a:t>).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1" dirty="0" err="1"/>
              <a:t>Přípravami</a:t>
            </a:r>
            <a:r>
              <a:rPr lang="en-US" sz="1700" b="1" dirty="0"/>
              <a:t> by </a:t>
            </a:r>
            <a:r>
              <a:rPr lang="en-US" sz="1700" b="1" dirty="0" err="1"/>
              <a:t>dle</a:t>
            </a:r>
            <a:r>
              <a:rPr lang="en-US" sz="1700" b="1" dirty="0"/>
              <a:t> 72 % </a:t>
            </a:r>
            <a:r>
              <a:rPr lang="en-US" sz="1700" b="1" dirty="0" err="1"/>
              <a:t>pracovníků</a:t>
            </a:r>
            <a:r>
              <a:rPr lang="en-US" sz="1700" b="1" dirty="0"/>
              <a:t> </a:t>
            </a:r>
            <a:r>
              <a:rPr lang="en-US" sz="1700" b="1" dirty="0" err="1"/>
              <a:t>měli</a:t>
            </a:r>
            <a:r>
              <a:rPr lang="en-US" sz="1700" b="1" dirty="0"/>
              <a:t> </a:t>
            </a:r>
            <a:r>
              <a:rPr lang="en-US" sz="1700" b="1" dirty="0" err="1"/>
              <a:t>procházet</a:t>
            </a:r>
            <a:r>
              <a:rPr lang="en-US" sz="1700" b="1" dirty="0"/>
              <a:t> </a:t>
            </a:r>
            <a:r>
              <a:rPr lang="en-US" sz="1700" b="1" dirty="0" err="1"/>
              <a:t>rovněž</a:t>
            </a:r>
            <a:r>
              <a:rPr lang="en-US" sz="1700" b="1" dirty="0"/>
              <a:t> </a:t>
            </a:r>
            <a:r>
              <a:rPr lang="en-US" sz="1700" b="1" dirty="0" err="1"/>
              <a:t>osvojitelé</a:t>
            </a:r>
            <a:r>
              <a:rPr lang="en-US" sz="1700" b="1" dirty="0"/>
              <a:t> </a:t>
            </a:r>
            <a:r>
              <a:rPr lang="en-US" sz="1700" b="1" dirty="0" err="1"/>
              <a:t>na</a:t>
            </a:r>
            <a:r>
              <a:rPr lang="en-US" sz="1700" b="1" dirty="0"/>
              <a:t> </a:t>
            </a:r>
            <a:r>
              <a:rPr lang="en-US" sz="1700" b="1" dirty="0" err="1"/>
              <a:t>základě</a:t>
            </a:r>
            <a:r>
              <a:rPr lang="en-US" sz="1700" b="1" dirty="0"/>
              <a:t> </a:t>
            </a:r>
            <a:r>
              <a:rPr lang="en-US" sz="1700" b="1" dirty="0" err="1"/>
              <a:t>adresného</a:t>
            </a:r>
            <a:r>
              <a:rPr lang="en-US" sz="1700" b="1" dirty="0"/>
              <a:t> </a:t>
            </a:r>
            <a:r>
              <a:rPr lang="en-US" sz="1700" b="1" dirty="0" err="1"/>
              <a:t>souhlasu</a:t>
            </a:r>
            <a:r>
              <a:rPr lang="en-US" sz="1700" b="1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1" dirty="0" err="1"/>
              <a:t>Mělo</a:t>
            </a:r>
            <a:r>
              <a:rPr lang="en-US" sz="1700" b="1" dirty="0"/>
              <a:t> by </a:t>
            </a:r>
            <a:r>
              <a:rPr lang="en-US" sz="1700" b="1" dirty="0" err="1"/>
              <a:t>dojít</a:t>
            </a:r>
            <a:r>
              <a:rPr lang="en-US" sz="1700" b="1" dirty="0"/>
              <a:t> </a:t>
            </a:r>
            <a:r>
              <a:rPr lang="en-US" sz="1700" b="1" dirty="0" err="1"/>
              <a:t>ke</a:t>
            </a:r>
            <a:r>
              <a:rPr lang="en-US" sz="1700" b="1" dirty="0"/>
              <a:t> </a:t>
            </a:r>
            <a:r>
              <a:rPr lang="en-US" sz="1700" b="1" dirty="0" err="1"/>
              <a:t>sjednocení</a:t>
            </a:r>
            <a:r>
              <a:rPr lang="en-US" sz="1700" b="1" dirty="0"/>
              <a:t> </a:t>
            </a:r>
            <a:r>
              <a:rPr lang="en-US" sz="1700" b="1" dirty="0" err="1"/>
              <a:t>výkladu</a:t>
            </a:r>
            <a:r>
              <a:rPr lang="en-US" sz="1700" b="1" dirty="0"/>
              <a:t> </a:t>
            </a:r>
            <a:r>
              <a:rPr lang="en-US" sz="1700" b="1" dirty="0" err="1"/>
              <a:t>počátku</a:t>
            </a:r>
            <a:r>
              <a:rPr lang="en-US" sz="1700" b="1" dirty="0"/>
              <a:t> </a:t>
            </a:r>
            <a:r>
              <a:rPr lang="en-US" sz="1700" b="1" dirty="0" err="1"/>
              <a:t>lhůty</a:t>
            </a:r>
            <a:r>
              <a:rPr lang="en-US" sz="1700" b="1" dirty="0"/>
              <a:t> pro </a:t>
            </a:r>
            <a:r>
              <a:rPr lang="en-US" sz="1700" b="1" dirty="0" err="1"/>
              <a:t>vyslovení</a:t>
            </a:r>
            <a:r>
              <a:rPr lang="en-US" sz="1700" b="1" dirty="0"/>
              <a:t> </a:t>
            </a:r>
            <a:r>
              <a:rPr lang="en-US" sz="1700" b="1" dirty="0" err="1"/>
              <a:t>nezájmu</a:t>
            </a:r>
            <a:r>
              <a:rPr lang="en-US" sz="1700" b="1" dirty="0"/>
              <a:t> </a:t>
            </a:r>
            <a:r>
              <a:rPr lang="en-US" sz="1700" b="1" dirty="0" err="1"/>
              <a:t>rodičů</a:t>
            </a:r>
            <a:r>
              <a:rPr lang="en-US" sz="1700" b="1" dirty="0"/>
              <a:t> o </a:t>
            </a:r>
            <a:r>
              <a:rPr lang="en-US" sz="1700" b="1" dirty="0" err="1"/>
              <a:t>dítě</a:t>
            </a:r>
            <a:r>
              <a:rPr lang="en-US" sz="1700" b="1" dirty="0"/>
              <a:t> </a:t>
            </a:r>
            <a:r>
              <a:rPr lang="en-US" sz="1700" dirty="0"/>
              <a:t>(</a:t>
            </a:r>
            <a:r>
              <a:rPr lang="en-US" sz="1700" dirty="0" err="1"/>
              <a:t>jako</a:t>
            </a:r>
            <a:r>
              <a:rPr lang="en-US" sz="1700" dirty="0"/>
              <a:t> </a:t>
            </a:r>
            <a:r>
              <a:rPr lang="en-US" sz="1700" dirty="0" err="1"/>
              <a:t>prostředek</a:t>
            </a:r>
            <a:r>
              <a:rPr lang="en-US" sz="1700" dirty="0"/>
              <a:t> pro </a:t>
            </a:r>
            <a:r>
              <a:rPr lang="en-US" sz="1700" dirty="0" err="1"/>
              <a:t>rychlejší</a:t>
            </a:r>
            <a:r>
              <a:rPr lang="en-US" sz="1700" dirty="0"/>
              <a:t> </a:t>
            </a:r>
            <a:r>
              <a:rPr lang="en-US" sz="1700" dirty="0" err="1"/>
              <a:t>cestu</a:t>
            </a:r>
            <a:r>
              <a:rPr lang="en-US" sz="1700" dirty="0"/>
              <a:t> </a:t>
            </a:r>
            <a:r>
              <a:rPr lang="en-US" sz="1700" dirty="0" err="1"/>
              <a:t>dítěte</a:t>
            </a:r>
            <a:r>
              <a:rPr lang="en-US" sz="1700" dirty="0"/>
              <a:t> do </a:t>
            </a:r>
            <a:r>
              <a:rPr lang="en-US" sz="1700" dirty="0" err="1"/>
              <a:t>stálé</a:t>
            </a:r>
            <a:r>
              <a:rPr lang="en-US" sz="1700" dirty="0"/>
              <a:t> </a:t>
            </a:r>
            <a:r>
              <a:rPr lang="en-US" sz="1700" dirty="0" err="1"/>
              <a:t>péče</a:t>
            </a:r>
            <a:r>
              <a:rPr lang="en-US" sz="1700" dirty="0"/>
              <a:t>).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1" dirty="0" err="1"/>
              <a:t>Dle</a:t>
            </a:r>
            <a:r>
              <a:rPr lang="en-US" sz="1700" b="1" dirty="0"/>
              <a:t> 61 % </a:t>
            </a:r>
            <a:r>
              <a:rPr lang="en-US" sz="1700" b="1" dirty="0" err="1"/>
              <a:t>pracovníků</a:t>
            </a:r>
            <a:r>
              <a:rPr lang="en-US" sz="1700" b="1" dirty="0"/>
              <a:t> </a:t>
            </a:r>
            <a:r>
              <a:rPr lang="en-US" sz="1700" b="1" dirty="0" err="1"/>
              <a:t>není</a:t>
            </a:r>
            <a:r>
              <a:rPr lang="en-US" sz="1700" b="1" dirty="0"/>
              <a:t> </a:t>
            </a:r>
            <a:r>
              <a:rPr lang="en-US" sz="1700" b="1" dirty="0" err="1"/>
              <a:t>dostatek</a:t>
            </a:r>
            <a:r>
              <a:rPr lang="en-US" sz="1700" b="1" dirty="0"/>
              <a:t> </a:t>
            </a:r>
            <a:r>
              <a:rPr lang="en-US" sz="1700" b="1" dirty="0" err="1"/>
              <a:t>podpůrných</a:t>
            </a:r>
            <a:r>
              <a:rPr lang="en-US" sz="1700" b="1" dirty="0"/>
              <a:t> </a:t>
            </a:r>
            <a:r>
              <a:rPr lang="en-US" sz="1700" b="1" dirty="0" err="1"/>
              <a:t>služeb</a:t>
            </a:r>
            <a:r>
              <a:rPr lang="en-US" sz="1700" dirty="0"/>
              <a:t> pro </a:t>
            </a:r>
            <a:r>
              <a:rPr lang="en-US" sz="1700" dirty="0" err="1"/>
              <a:t>osvojitele</a:t>
            </a:r>
            <a:r>
              <a:rPr lang="en-US" sz="1700" dirty="0"/>
              <a:t>, do </a:t>
            </a:r>
            <a:r>
              <a:rPr lang="en-US" sz="1700" dirty="0" err="1"/>
              <a:t>jisté</a:t>
            </a:r>
            <a:r>
              <a:rPr lang="en-US" sz="1700" dirty="0"/>
              <a:t> </a:t>
            </a:r>
            <a:r>
              <a:rPr lang="en-US" sz="1700" dirty="0" err="1"/>
              <a:t>míry</a:t>
            </a:r>
            <a:r>
              <a:rPr lang="en-US" sz="1700" dirty="0"/>
              <a:t> </a:t>
            </a:r>
            <a:r>
              <a:rPr lang="en-US" sz="1700" dirty="0" err="1"/>
              <a:t>většina</a:t>
            </a:r>
            <a:r>
              <a:rPr lang="en-US" sz="1700" dirty="0"/>
              <a:t> </a:t>
            </a:r>
            <a:r>
              <a:rPr lang="en-US" sz="1700" dirty="0" err="1"/>
              <a:t>vidí</a:t>
            </a:r>
            <a:r>
              <a:rPr lang="en-US" sz="1700" dirty="0"/>
              <a:t> </a:t>
            </a:r>
            <a:r>
              <a:rPr lang="en-US" sz="1700" dirty="0" err="1"/>
              <a:t>určité</a:t>
            </a:r>
            <a:r>
              <a:rPr lang="en-US" sz="1700" dirty="0"/>
              <a:t> </a:t>
            </a:r>
            <a:r>
              <a:rPr lang="en-US" sz="1700" dirty="0" err="1"/>
              <a:t>nedostatky</a:t>
            </a:r>
            <a:r>
              <a:rPr lang="en-US" sz="1700" dirty="0"/>
              <a:t> v </a:t>
            </a:r>
            <a:r>
              <a:rPr lang="en-US" sz="1700" dirty="0" err="1"/>
              <a:t>samotném</a:t>
            </a:r>
            <a:r>
              <a:rPr lang="en-US" sz="1700" dirty="0"/>
              <a:t> </a:t>
            </a:r>
            <a:r>
              <a:rPr lang="en-US" sz="1700" dirty="0" err="1"/>
              <a:t>systému</a:t>
            </a:r>
            <a:r>
              <a:rPr lang="en-US" sz="1700" dirty="0"/>
              <a:t> </a:t>
            </a:r>
            <a:r>
              <a:rPr lang="en-US" sz="1700" dirty="0" err="1"/>
              <a:t>podpůrných</a:t>
            </a:r>
            <a:r>
              <a:rPr lang="en-US" sz="1700" dirty="0"/>
              <a:t> </a:t>
            </a:r>
            <a:r>
              <a:rPr lang="en-US" sz="1700" dirty="0" err="1"/>
              <a:t>služeb</a:t>
            </a:r>
            <a:r>
              <a:rPr lang="en-US" sz="1700" dirty="0"/>
              <a:t>. 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9F0128-25E4-457C-9A7F-A1260BB0D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6356350"/>
            <a:ext cx="4089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Financováno Nadací Sirius</a:t>
            </a:r>
          </a:p>
        </p:txBody>
      </p:sp>
    </p:spTree>
    <p:extLst>
      <p:ext uri="{BB962C8B-B14F-4D97-AF65-F5344CB8AC3E}">
        <p14:creationId xmlns:p14="http://schemas.microsoft.com/office/powerpoint/2010/main" val="3813854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>
            <a:extLst>
              <a:ext uri="{FF2B5EF4-FFF2-40B4-BE49-F238E27FC236}">
                <a16:creationId xmlns:a16="http://schemas.microsoft.com/office/drawing/2014/main" id="{2643BE6C-86B7-4AB9-91E8-9B5DB45AC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88" y="0"/>
            <a:ext cx="12188825" cy="4242816"/>
          </a:xfrm>
          <a:prstGeom prst="rect">
            <a:avLst/>
          </a:prstGeom>
          <a:solidFill>
            <a:srgbClr val="FF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5CED82-2BCB-1740-9B5E-BFFA791A0E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026" y="713196"/>
            <a:ext cx="9605948" cy="1401931"/>
          </a:xfrm>
        </p:spPr>
        <p:txBody>
          <a:bodyPr>
            <a:normAutofit fontScale="90000"/>
          </a:bodyPr>
          <a:lstStyle/>
          <a:p>
            <a:br>
              <a:rPr lang="cs-CZ" sz="5400" dirty="0">
                <a:solidFill>
                  <a:srgbClr val="FFFFFF"/>
                </a:solidFill>
              </a:rPr>
            </a:br>
            <a:r>
              <a:rPr lang="cs-CZ" sz="5400" dirty="0">
                <a:solidFill>
                  <a:srgbClr val="FFFFFF"/>
                </a:solidFill>
              </a:rPr>
              <a:t>Děkuji za pozornost</a:t>
            </a:r>
            <a:endParaRPr lang="en-CZ" sz="54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A9062C-8ABA-4F42-9EED-5781E628A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7239" y="2522496"/>
            <a:ext cx="8937522" cy="105937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Mgr. </a:t>
            </a:r>
            <a:r>
              <a:rPr lang="en-GB" dirty="0" err="1">
                <a:solidFill>
                  <a:srgbClr val="FFFFFF"/>
                </a:solidFill>
              </a:rPr>
              <a:t>Ondřej</a:t>
            </a:r>
            <a:r>
              <a:rPr lang="en-GB" dirty="0">
                <a:solidFill>
                  <a:srgbClr val="FFFFFF"/>
                </a:solidFill>
              </a:rPr>
              <a:t> </a:t>
            </a:r>
            <a:r>
              <a:rPr lang="en-GB" dirty="0" err="1">
                <a:solidFill>
                  <a:srgbClr val="FFFFFF"/>
                </a:solidFill>
              </a:rPr>
              <a:t>Novák</a:t>
            </a:r>
            <a:endParaRPr lang="en-CZ" dirty="0">
              <a:solidFill>
                <a:srgbClr val="FFFFFF"/>
              </a:solidFill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574C57A-74EE-46F0-A503-D8755AB891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2204" y="4837643"/>
            <a:ext cx="1440000" cy="1440000"/>
          </a:xfrm>
          <a:prstGeom prst="rect">
            <a:avLst/>
          </a:prstGeom>
        </p:spPr>
      </p:pic>
      <p:pic>
        <p:nvPicPr>
          <p:cNvPr id="8" name="Obrázek 7" descr="logo_nadace">
            <a:extLst>
              <a:ext uri="{FF2B5EF4-FFF2-40B4-BE49-F238E27FC236}">
                <a16:creationId xmlns:a16="http://schemas.microsoft.com/office/drawing/2014/main" id="{6839D0A5-0A64-494F-8F29-D577D845194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776" y="4801109"/>
            <a:ext cx="1946448" cy="147653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75C8B7E5-D2BA-4EC5-AA74-91C133D7190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77" y="4801110"/>
            <a:ext cx="2568314" cy="14765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4271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FCC1B-2DA2-9A4E-BCCA-E7BF37C5C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Hlavní zjištění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C9BD262-BA25-2945-B062-75BF70EE5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190" y="1423686"/>
            <a:ext cx="10678610" cy="5069189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CZ" sz="1200" dirty="0"/>
              <a:t>V základním vnímání institutu osvojení se pravovníci v oblasti náhradní rodinné péče do velké míry shodnou. Převládá jeho vnímání jako prostředku pro naplnění zájmu dítěte, že proces osvojení nekončí právním aktem osvojení, že osvojitelské rodiny mají specifické potřeby a potřebují proto specifické podpůrné služby a že by osvojitelské rodiny měly zůstat v kontaktu se systémem SPO (v menší míře).</a:t>
            </a:r>
          </a:p>
          <a:p>
            <a:pPr>
              <a:spcBef>
                <a:spcPts val="600"/>
              </a:spcBef>
            </a:pPr>
            <a:r>
              <a:rPr lang="en-CZ" sz="1200" dirty="0"/>
              <a:t>Pracovníci v NRP se však již neshodnou na  tom, zda je osvojitelská rodina blíže rodině biologické, nebo pěstounské. Zhruba 2/5 se přiklání k první možnosti a rovněž 2/5 ke druhé z možností. Pracovníci OSPOD pak ve vyšší míře vidí blízkost biologické, zatímco pracovníci neziskových prganizací ve vyšší míře blízkost pěstounské rodině.</a:t>
            </a:r>
          </a:p>
          <a:p>
            <a:pPr>
              <a:spcBef>
                <a:spcPts val="600"/>
              </a:spcBef>
            </a:pPr>
            <a:r>
              <a:rPr lang="en-CZ" sz="1200" dirty="0"/>
              <a:t>Posouzení žadatelů o osvojení trvá podle 55 % pracovníků do 1 roku, méně než půlrok jen velmi ojediněle. Téměř </a:t>
            </a:r>
            <a:r>
              <a:rPr lang="cs-CZ" sz="1200" dirty="0"/>
              <a:t>3/4 </a:t>
            </a:r>
            <a:r>
              <a:rPr lang="en-CZ" sz="1200" dirty="0"/>
              <a:t>pracovníků pak zastávají názor, že by se proces měl alespoň částečně zrychlit.</a:t>
            </a:r>
          </a:p>
          <a:p>
            <a:pPr>
              <a:spcBef>
                <a:spcPts val="600"/>
              </a:spcBef>
            </a:pPr>
            <a:r>
              <a:rPr lang="en-CZ" sz="1200" dirty="0"/>
              <a:t>Poskytovatele přípravy si žadatelé většinou vybrat nemohou (82 %), ve 2/3 probíhají současně s přípravou pěstounů. Druhožadatelům je nejčastěji příprava organizována individuálně (68 %), pouze 13 % pracovníků uvedlo, že druhožadatelé přípravou neprocházejí.</a:t>
            </a:r>
          </a:p>
          <a:p>
            <a:pPr>
              <a:spcBef>
                <a:spcPts val="600"/>
              </a:spcBef>
            </a:pPr>
            <a:r>
              <a:rPr lang="en-CZ" sz="1200" dirty="0"/>
              <a:t>Existenci postadopčního servisu pro osvojitelské rodiny potvrzuje 58 % pracovníků, nejčastěji ho vykonává nezisková organizace obecně zaměřená na náhradní péči. OSPOD jako poskytovatel</a:t>
            </a:r>
            <a:r>
              <a:rPr lang="cs-CZ" sz="1200" dirty="0"/>
              <a:t>e</a:t>
            </a:r>
            <a:r>
              <a:rPr lang="en-CZ" sz="1200" dirty="0"/>
              <a:t> služeb uvedla </a:t>
            </a:r>
            <a:r>
              <a:rPr lang="cs-CZ" sz="1200" dirty="0"/>
              <a:t>1/4</a:t>
            </a:r>
            <a:r>
              <a:rPr lang="en-CZ" sz="1200" dirty="0"/>
              <a:t> pracovníků. Péče je nejčastěji financována MPSV a </a:t>
            </a:r>
            <a:r>
              <a:rPr lang="cs-CZ" sz="1200" dirty="0"/>
              <a:t>k</a:t>
            </a:r>
            <a:r>
              <a:rPr lang="en-CZ" sz="1200" dirty="0"/>
              <a:t>rajskými úřady, osvojitelské rodiny se finančně podílejí pouze podle 10 % pracovníků.</a:t>
            </a:r>
          </a:p>
          <a:p>
            <a:pPr>
              <a:spcBef>
                <a:spcPts val="600"/>
              </a:spcBef>
            </a:pPr>
            <a:r>
              <a:rPr lang="en-CZ" sz="1200" dirty="0"/>
              <a:t>2/3 pracovníků vnímají nedostatek podpůrných služeb pro osvojitele. Většina (77 %) pracovníků vnímá alespoň částečnou potřebu vylepšení systému podpůrných služeb. </a:t>
            </a:r>
          </a:p>
          <a:p>
            <a:pPr>
              <a:spcBef>
                <a:spcPts val="600"/>
              </a:spcBef>
            </a:pPr>
            <a:r>
              <a:rPr lang="en-CZ" sz="1200" dirty="0"/>
              <a:t>Počítání lhůty pro vyslovení nezájmu rodičů o narozené dítě není jednotné. Většina pracovníků (65 %) uvádí od podepsání souhlasu (nejdříve po šestinedělí), 17 % od porodu a celých 18 % poukazuje na nejednotnost praxe soudů i OSPOD.</a:t>
            </a:r>
          </a:p>
          <a:p>
            <a:pPr>
              <a:spcBef>
                <a:spcPts val="600"/>
              </a:spcBef>
            </a:pPr>
            <a:r>
              <a:rPr lang="en-CZ" sz="1200" dirty="0"/>
              <a:t>O četnosti využívání adresného souhlasu nemá informace více než polovina pracovníků (54 %). Podle zbytku pracovníků není využívání časté.</a:t>
            </a:r>
          </a:p>
          <a:p>
            <a:pPr>
              <a:spcBef>
                <a:spcPts val="600"/>
              </a:spcBef>
            </a:pPr>
            <a:r>
              <a:rPr lang="en-GB" sz="1200" dirty="0"/>
              <a:t>72 % </a:t>
            </a:r>
            <a:r>
              <a:rPr lang="en-GB" sz="1200" dirty="0" err="1"/>
              <a:t>pracovníků</a:t>
            </a:r>
            <a:r>
              <a:rPr lang="en-GB" sz="1200" dirty="0"/>
              <a:t> </a:t>
            </a:r>
            <a:r>
              <a:rPr lang="en-GB" sz="1200" dirty="0" err="1"/>
              <a:t>souhlasí</a:t>
            </a:r>
            <a:r>
              <a:rPr lang="en-GB" sz="1200" dirty="0"/>
              <a:t>, </a:t>
            </a:r>
            <a:r>
              <a:rPr lang="en-GB" sz="1200" dirty="0" err="1"/>
              <a:t>že</a:t>
            </a:r>
            <a:r>
              <a:rPr lang="en-GB" sz="1200" dirty="0"/>
              <a:t> by </a:t>
            </a:r>
            <a:r>
              <a:rPr lang="en-GB" sz="1200" dirty="0" err="1"/>
              <a:t>přípravou</a:t>
            </a:r>
            <a:r>
              <a:rPr lang="en-GB" sz="1200" dirty="0"/>
              <a:t> </a:t>
            </a:r>
            <a:r>
              <a:rPr lang="en-GB" sz="1200" dirty="0" err="1"/>
              <a:t>měli</a:t>
            </a:r>
            <a:r>
              <a:rPr lang="en-GB" sz="1200" dirty="0"/>
              <a:t> </a:t>
            </a:r>
            <a:r>
              <a:rPr lang="en-GB" sz="1200" dirty="0" err="1"/>
              <a:t>procházet</a:t>
            </a:r>
            <a:r>
              <a:rPr lang="en-GB" sz="1200" dirty="0"/>
              <a:t> </a:t>
            </a:r>
            <a:r>
              <a:rPr lang="en-GB" sz="1200" dirty="0" err="1"/>
              <a:t>také</a:t>
            </a:r>
            <a:r>
              <a:rPr lang="en-GB" sz="1200" dirty="0"/>
              <a:t> </a:t>
            </a:r>
            <a:r>
              <a:rPr lang="en-GB" sz="1200" dirty="0" err="1"/>
              <a:t>osvojitelé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základě</a:t>
            </a:r>
            <a:r>
              <a:rPr lang="en-GB" sz="1200" dirty="0"/>
              <a:t> </a:t>
            </a:r>
            <a:r>
              <a:rPr lang="en-GB" sz="1200" dirty="0" err="1"/>
              <a:t>adresného</a:t>
            </a:r>
            <a:r>
              <a:rPr lang="en-GB" sz="1200" dirty="0"/>
              <a:t> </a:t>
            </a:r>
            <a:r>
              <a:rPr lang="en-GB" sz="1200" dirty="0" err="1"/>
              <a:t>souhlasu</a:t>
            </a:r>
            <a:r>
              <a:rPr lang="en-GB" sz="1200" dirty="0"/>
              <a:t>.</a:t>
            </a:r>
          </a:p>
          <a:p>
            <a:pPr>
              <a:spcBef>
                <a:spcPts val="600"/>
              </a:spcBef>
            </a:pPr>
            <a:r>
              <a:rPr lang="en-CZ" sz="1200" dirty="0"/>
              <a:t>O četnosti zneužívání prohlášení o biologickém otcovství  pro získání dítěte ví pouze polovina pracovníků (56 %). Občas k němu dochází podle 70 % z nich, často podle 7 % pracovníků.</a:t>
            </a:r>
          </a:p>
          <a:p>
            <a:pPr>
              <a:spcBef>
                <a:spcPts val="600"/>
              </a:spcBef>
            </a:pPr>
            <a:r>
              <a:rPr lang="en-CZ" sz="1200" dirty="0"/>
              <a:t>S uzákoněním zákazu umisťování dětí do ústavní péče souhlasí 52 % pracovníků. Zhruba polovina z nich souhlasí se zákazem u dětí mladších 3 let, druhá polovina u dětí mladších 7 let.</a:t>
            </a:r>
          </a:p>
          <a:p>
            <a:pPr>
              <a:spcBef>
                <a:spcPts val="600"/>
              </a:spcBef>
            </a:pPr>
            <a:r>
              <a:rPr lang="en-GB" sz="1200" dirty="0" err="1"/>
              <a:t>Většina</a:t>
            </a:r>
            <a:r>
              <a:rPr lang="en-GB" sz="1200" dirty="0"/>
              <a:t> </a:t>
            </a:r>
            <a:r>
              <a:rPr lang="en-GB" sz="1200" dirty="0" err="1"/>
              <a:t>pracovníků</a:t>
            </a:r>
            <a:r>
              <a:rPr lang="en-GB" sz="1200" dirty="0"/>
              <a:t> </a:t>
            </a:r>
            <a:r>
              <a:rPr lang="en-GB" sz="1200" dirty="0" err="1"/>
              <a:t>souhlasí</a:t>
            </a:r>
            <a:r>
              <a:rPr lang="en-GB" sz="1200" dirty="0"/>
              <a:t> se </a:t>
            </a:r>
            <a:r>
              <a:rPr lang="en-GB" sz="1200" dirty="0" err="1"/>
              <a:t>zavedením</a:t>
            </a:r>
            <a:r>
              <a:rPr lang="en-GB" sz="1200" dirty="0"/>
              <a:t> </a:t>
            </a:r>
            <a:r>
              <a:rPr lang="en-GB" sz="1200" dirty="0" err="1"/>
              <a:t>postadopční</a:t>
            </a:r>
            <a:r>
              <a:rPr lang="en-GB" sz="1200" dirty="0"/>
              <a:t> </a:t>
            </a:r>
            <a:r>
              <a:rPr lang="en-GB" sz="1200" dirty="0" err="1"/>
              <a:t>péče</a:t>
            </a:r>
            <a:r>
              <a:rPr lang="en-GB" sz="1200" dirty="0"/>
              <a:t> v </a:t>
            </a:r>
            <a:r>
              <a:rPr lang="en-GB" sz="1200" dirty="0" err="1"/>
              <a:t>jejich</a:t>
            </a:r>
            <a:r>
              <a:rPr lang="en-GB" sz="1200" dirty="0"/>
              <a:t> </a:t>
            </a:r>
            <a:r>
              <a:rPr lang="en-GB" sz="1200" dirty="0" err="1"/>
              <a:t>kraji</a:t>
            </a:r>
            <a:r>
              <a:rPr lang="en-GB" sz="1200" dirty="0"/>
              <a:t> (</a:t>
            </a:r>
            <a:r>
              <a:rPr lang="en-GB" sz="1200" dirty="0" err="1"/>
              <a:t>minimálně</a:t>
            </a:r>
            <a:r>
              <a:rPr lang="en-GB" sz="1200" dirty="0"/>
              <a:t> 9 z 10 </a:t>
            </a:r>
            <a:r>
              <a:rPr lang="en-GB" sz="1200" dirty="0" err="1"/>
              <a:t>pracovníků</a:t>
            </a:r>
            <a:r>
              <a:rPr lang="en-GB" sz="1200" dirty="0"/>
              <a:t>). </a:t>
            </a:r>
            <a:r>
              <a:rPr lang="en-GB" sz="1200" dirty="0" err="1"/>
              <a:t>Jako</a:t>
            </a:r>
            <a:r>
              <a:rPr lang="en-GB" sz="1200" dirty="0"/>
              <a:t> </a:t>
            </a:r>
            <a:r>
              <a:rPr lang="en-GB" sz="1200" dirty="0" err="1"/>
              <a:t>povinný</a:t>
            </a:r>
            <a:r>
              <a:rPr lang="en-GB" sz="1200" dirty="0"/>
              <a:t> by pro </a:t>
            </a:r>
            <a:r>
              <a:rPr lang="en-GB" sz="1200" dirty="0" err="1"/>
              <a:t>osvojitele</a:t>
            </a:r>
            <a:r>
              <a:rPr lang="en-GB" sz="1200" dirty="0"/>
              <a:t> </a:t>
            </a:r>
            <a:r>
              <a:rPr lang="en-GB" sz="1200" dirty="0" err="1"/>
              <a:t>zavedlo</a:t>
            </a:r>
            <a:r>
              <a:rPr lang="en-GB" sz="1200" dirty="0"/>
              <a:t> 47 % monitoring, 31 % </a:t>
            </a:r>
            <a:r>
              <a:rPr lang="en-GB" sz="1200" dirty="0" err="1"/>
              <a:t>vzdělávání</a:t>
            </a:r>
            <a:r>
              <a:rPr lang="en-GB" sz="1200" dirty="0"/>
              <a:t> a  22 % </a:t>
            </a:r>
            <a:r>
              <a:rPr lang="en-GB" sz="1200" dirty="0" err="1"/>
              <a:t>individuální</a:t>
            </a:r>
            <a:r>
              <a:rPr lang="en-GB" sz="1200" dirty="0"/>
              <a:t> </a:t>
            </a:r>
            <a:r>
              <a:rPr lang="en-GB" sz="1200" dirty="0" err="1"/>
              <a:t>podporu</a:t>
            </a:r>
            <a:r>
              <a:rPr lang="en-GB" sz="1200" dirty="0"/>
              <a:t>. U </a:t>
            </a:r>
            <a:r>
              <a:rPr lang="en-GB" sz="1200" dirty="0" err="1"/>
              <a:t>všech</a:t>
            </a:r>
            <a:r>
              <a:rPr lang="en-GB" sz="1200" dirty="0"/>
              <a:t> </a:t>
            </a:r>
            <a:r>
              <a:rPr lang="en-GB" sz="1200" dirty="0" err="1"/>
              <a:t>služeb</a:t>
            </a:r>
            <a:r>
              <a:rPr lang="en-GB" sz="1200" dirty="0"/>
              <a:t> </a:t>
            </a:r>
            <a:r>
              <a:rPr lang="en-GB" sz="1200" dirty="0" err="1"/>
              <a:t>převládá</a:t>
            </a:r>
            <a:r>
              <a:rPr lang="en-GB" sz="1200" dirty="0"/>
              <a:t> </a:t>
            </a:r>
            <a:r>
              <a:rPr lang="en-GB" sz="1200" dirty="0" err="1"/>
              <a:t>mezi</a:t>
            </a:r>
            <a:r>
              <a:rPr lang="en-GB" sz="1200" dirty="0"/>
              <a:t> </a:t>
            </a:r>
            <a:r>
              <a:rPr lang="en-GB" sz="1200" dirty="0" err="1"/>
              <a:t>pracovníky</a:t>
            </a:r>
            <a:r>
              <a:rPr lang="en-GB" sz="1200" dirty="0"/>
              <a:t> </a:t>
            </a:r>
            <a:r>
              <a:rPr lang="en-GB" sz="1200" dirty="0" err="1"/>
              <a:t>názor</a:t>
            </a:r>
            <a:r>
              <a:rPr lang="en-GB" sz="1200" dirty="0"/>
              <a:t>, </a:t>
            </a:r>
            <a:r>
              <a:rPr lang="en-GB" sz="1200" dirty="0" err="1"/>
              <a:t>že</a:t>
            </a:r>
            <a:r>
              <a:rPr lang="en-GB" sz="1200" dirty="0"/>
              <a:t> by </a:t>
            </a:r>
            <a:r>
              <a:rPr lang="en-GB" sz="1200" dirty="0" err="1"/>
              <a:t>měly</a:t>
            </a:r>
            <a:r>
              <a:rPr lang="en-GB" sz="1200" dirty="0"/>
              <a:t> </a:t>
            </a:r>
            <a:r>
              <a:rPr lang="en-GB" sz="1200" dirty="0" err="1"/>
              <a:t>být</a:t>
            </a:r>
            <a:r>
              <a:rPr lang="en-GB" sz="1200" dirty="0"/>
              <a:t> </a:t>
            </a:r>
            <a:r>
              <a:rPr lang="en-GB" sz="1200" dirty="0" err="1"/>
              <a:t>poskytovány</a:t>
            </a:r>
            <a:r>
              <a:rPr lang="en-GB" sz="1200" dirty="0"/>
              <a:t> </a:t>
            </a:r>
            <a:r>
              <a:rPr lang="en-GB" sz="1200" dirty="0" err="1"/>
              <a:t>až</a:t>
            </a:r>
            <a:r>
              <a:rPr lang="en-GB" sz="1200" dirty="0"/>
              <a:t> do </a:t>
            </a:r>
            <a:r>
              <a:rPr lang="en-GB" sz="1200" dirty="0" err="1"/>
              <a:t>věku</a:t>
            </a:r>
            <a:r>
              <a:rPr lang="en-GB" sz="1200" dirty="0"/>
              <a:t> 18 let </a:t>
            </a:r>
            <a:r>
              <a:rPr lang="en-GB" sz="1200" dirty="0" err="1"/>
              <a:t>osvojeného</a:t>
            </a:r>
            <a:r>
              <a:rPr lang="en-GB" sz="1200" dirty="0"/>
              <a:t> </a:t>
            </a:r>
            <a:r>
              <a:rPr lang="en-GB" sz="1200" dirty="0" err="1"/>
              <a:t>dítěte</a:t>
            </a:r>
            <a:r>
              <a:rPr lang="en-GB" sz="1200" dirty="0"/>
              <a:t>. </a:t>
            </a:r>
            <a:r>
              <a:rPr lang="en-GB" sz="1200" dirty="0" err="1"/>
              <a:t>Nejvíce</a:t>
            </a:r>
            <a:r>
              <a:rPr lang="en-GB" sz="1200" dirty="0"/>
              <a:t> </a:t>
            </a:r>
            <a:r>
              <a:rPr lang="en-GB" sz="1200" dirty="0" err="1"/>
              <a:t>pracovníků</a:t>
            </a:r>
            <a:r>
              <a:rPr lang="en-GB" sz="1200" dirty="0"/>
              <a:t> </a:t>
            </a:r>
            <a:r>
              <a:rPr lang="en-GB" sz="1200" dirty="0" err="1"/>
              <a:t>očekává</a:t>
            </a:r>
            <a:r>
              <a:rPr lang="en-GB" sz="1200" dirty="0"/>
              <a:t>, </a:t>
            </a:r>
            <a:r>
              <a:rPr lang="en-GB" sz="1200" dirty="0" err="1"/>
              <a:t>že</a:t>
            </a:r>
            <a:r>
              <a:rPr lang="en-GB" sz="1200" dirty="0"/>
              <a:t> by </a:t>
            </a:r>
            <a:r>
              <a:rPr lang="en-GB" sz="1200" dirty="0" err="1"/>
              <a:t>péče</a:t>
            </a:r>
            <a:r>
              <a:rPr lang="en-GB" sz="1200" dirty="0"/>
              <a:t> </a:t>
            </a:r>
            <a:r>
              <a:rPr lang="en-GB" sz="1200" dirty="0" err="1"/>
              <a:t>měla</a:t>
            </a:r>
            <a:r>
              <a:rPr lang="en-GB" sz="1200" dirty="0"/>
              <a:t> </a:t>
            </a:r>
            <a:r>
              <a:rPr lang="en-GB" sz="1200" dirty="0" err="1"/>
              <a:t>být</a:t>
            </a:r>
            <a:r>
              <a:rPr lang="en-GB" sz="1200" dirty="0"/>
              <a:t> </a:t>
            </a:r>
            <a:r>
              <a:rPr lang="en-GB" sz="1200" dirty="0" err="1"/>
              <a:t>financována</a:t>
            </a:r>
            <a:r>
              <a:rPr lang="en-GB" sz="1200" dirty="0"/>
              <a:t> ze </a:t>
            </a:r>
            <a:r>
              <a:rPr lang="en-GB" sz="1200" dirty="0" err="1"/>
              <a:t>zdrojů</a:t>
            </a:r>
            <a:r>
              <a:rPr lang="en-GB" sz="1200" dirty="0"/>
              <a:t> MPSV. Za </a:t>
            </a:r>
            <a:r>
              <a:rPr lang="en-GB" sz="1200" dirty="0" err="1"/>
              <a:t>nejvhodnější</a:t>
            </a:r>
            <a:r>
              <a:rPr lang="en-GB" sz="1200" dirty="0"/>
              <a:t> </a:t>
            </a:r>
            <a:r>
              <a:rPr lang="en-GB" sz="1200" dirty="0" err="1"/>
              <a:t>poskytovatele</a:t>
            </a:r>
            <a:r>
              <a:rPr lang="en-GB" sz="1200" dirty="0"/>
              <a:t> </a:t>
            </a:r>
            <a:r>
              <a:rPr lang="en-GB" sz="1200" dirty="0" err="1"/>
              <a:t>považuje</a:t>
            </a:r>
            <a:r>
              <a:rPr lang="en-GB" sz="1200" dirty="0"/>
              <a:t> </a:t>
            </a:r>
            <a:r>
              <a:rPr lang="en-GB" sz="1200" dirty="0" err="1"/>
              <a:t>většina</a:t>
            </a:r>
            <a:r>
              <a:rPr lang="en-GB" sz="1200" dirty="0"/>
              <a:t> </a:t>
            </a:r>
            <a:r>
              <a:rPr lang="en-GB" sz="1200" dirty="0" err="1"/>
              <a:t>pracovníků</a:t>
            </a:r>
            <a:r>
              <a:rPr lang="en-GB" sz="1200" dirty="0"/>
              <a:t> </a:t>
            </a:r>
            <a:r>
              <a:rPr lang="en-GB" sz="1200" dirty="0" err="1"/>
              <a:t>neziskové</a:t>
            </a:r>
            <a:r>
              <a:rPr lang="en-GB" sz="1200" dirty="0"/>
              <a:t> </a:t>
            </a:r>
            <a:r>
              <a:rPr lang="en-GB" sz="1200" dirty="0" err="1"/>
              <a:t>organizace</a:t>
            </a:r>
            <a:r>
              <a:rPr lang="en-GB" sz="1200" dirty="0"/>
              <a:t>.</a:t>
            </a:r>
            <a:endParaRPr lang="en-CZ" sz="120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B047BFF-CEF3-42F0-9FA7-5E25EE82E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</p:spPr>
        <p:txBody>
          <a:bodyPr/>
          <a:lstStyle/>
          <a:p>
            <a:r>
              <a:rPr lang="cs-CZ" dirty="0"/>
              <a:t>Financováno Nadací Sirius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733563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FCC1B-2DA2-9A4E-BCCA-E7BF37C5C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Kdo odpovídal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E6B71F1-E032-0146-B93C-82DFC5399F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563394"/>
              </p:ext>
            </p:extLst>
          </p:nvPr>
        </p:nvGraphicFramePr>
        <p:xfrm>
          <a:off x="464820" y="1843087"/>
          <a:ext cx="4572000" cy="4371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8195C052-C97B-FE45-8346-375BE8D0F9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355687"/>
              </p:ext>
            </p:extLst>
          </p:nvPr>
        </p:nvGraphicFramePr>
        <p:xfrm>
          <a:off x="5787342" y="1843087"/>
          <a:ext cx="5939838" cy="4467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41AFA92-07BF-48F3-BB9A-B8C0D8012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/>
          <a:p>
            <a:pPr algn="l"/>
            <a:r>
              <a:rPr lang="cs-CZ" dirty="0"/>
              <a:t>Financováno Nadací Sirius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315958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FF93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6FCC1B-2DA2-9A4E-BCCA-E7BF37C5C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2625470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pPr algn="ctr"/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nás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čeká</a:t>
            </a:r>
            <a:endParaRPr lang="en-US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9F0128-25E4-457C-9A7F-A1260BB0D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Financováno Nadací Sirius</a:t>
            </a:r>
            <a:endParaRPr lang="en-CZ" dirty="0"/>
          </a:p>
        </p:txBody>
      </p:sp>
      <p:pic>
        <p:nvPicPr>
          <p:cNvPr id="9" name="Graphic 8" descr="Network diagram">
            <a:extLst>
              <a:ext uri="{FF2B5EF4-FFF2-40B4-BE49-F238E27FC236}">
                <a16:creationId xmlns:a16="http://schemas.microsoft.com/office/drawing/2014/main" id="{82D7F921-D170-F74D-AEC7-C15D54DA29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3911876" y="2663187"/>
            <a:ext cx="1531625" cy="15316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36DD8E9-9672-424E-B327-A6DF0C2DEB14}"/>
              </a:ext>
            </a:extLst>
          </p:cNvPr>
          <p:cNvSpPr txBox="1"/>
          <p:nvPr/>
        </p:nvSpPr>
        <p:spPr>
          <a:xfrm>
            <a:off x="5653224" y="2611677"/>
            <a:ext cx="5749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2000" dirty="0">
                <a:solidFill>
                  <a:schemeClr val="bg1"/>
                </a:solidFill>
              </a:rPr>
              <a:t>Jak probíhá proces osvojování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58B078-E19B-A64B-81E2-2449F945585D}"/>
              </a:ext>
            </a:extLst>
          </p:cNvPr>
          <p:cNvSpPr txBox="1"/>
          <p:nvPr/>
        </p:nvSpPr>
        <p:spPr>
          <a:xfrm>
            <a:off x="5653224" y="3266571"/>
            <a:ext cx="5749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2000" dirty="0">
                <a:solidFill>
                  <a:schemeClr val="bg1"/>
                </a:solidFill>
              </a:rPr>
              <a:t>Vnímání institutu osvojení a problematiky osvojitelů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580625-D474-F64C-BB3B-CEFF78533162}"/>
              </a:ext>
            </a:extLst>
          </p:cNvPr>
          <p:cNvSpPr txBox="1"/>
          <p:nvPr/>
        </p:nvSpPr>
        <p:spPr>
          <a:xfrm>
            <a:off x="5653224" y="3920432"/>
            <a:ext cx="5749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2000" dirty="0">
                <a:solidFill>
                  <a:schemeClr val="bg1"/>
                </a:solidFill>
              </a:rPr>
              <a:t>Shrnutí hlavních zjištění</a:t>
            </a:r>
          </a:p>
        </p:txBody>
      </p:sp>
    </p:spTree>
    <p:extLst>
      <p:ext uri="{BB962C8B-B14F-4D97-AF65-F5344CB8AC3E}">
        <p14:creationId xmlns:p14="http://schemas.microsoft.com/office/powerpoint/2010/main" val="19270082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643BE6C-86B7-4AB9-91E8-9B5DB45AC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88" y="0"/>
            <a:ext cx="12188825" cy="42428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03F502-F4EB-414C-8918-3C7FF8B6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3026" y="713195"/>
            <a:ext cx="9605948" cy="231866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Jak </a:t>
            </a:r>
            <a:r>
              <a:rPr lang="en-US" sz="4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probíhá</a:t>
            </a:r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proces</a:t>
            </a:r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osvojování</a:t>
            </a:r>
            <a:endParaRPr lang="en-US" sz="4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77E8F-5F59-154A-A781-FE0896122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7240" y="3031860"/>
            <a:ext cx="8937522" cy="105937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2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855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FCC1B-2DA2-9A4E-BCCA-E7BF37C5C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Proces osvojování</a:t>
            </a:r>
          </a:p>
        </p:txBody>
      </p:sp>
      <p:sp>
        <p:nvSpPr>
          <p:cNvPr id="4" name="Footer Placeholder 11">
            <a:extLst>
              <a:ext uri="{FF2B5EF4-FFF2-40B4-BE49-F238E27FC236}">
                <a16:creationId xmlns:a16="http://schemas.microsoft.com/office/drawing/2014/main" id="{ABF40A3A-5D69-114B-AFB0-91F049A49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083040" cy="365125"/>
          </a:xfrm>
        </p:spPr>
        <p:txBody>
          <a:bodyPr/>
          <a:lstStyle/>
          <a:p>
            <a:pPr algn="l"/>
            <a:r>
              <a:rPr lang="en-GB" dirty="0" err="1"/>
              <a:t>Financováno</a:t>
            </a:r>
            <a:r>
              <a:rPr lang="en-GB" dirty="0"/>
              <a:t> </a:t>
            </a:r>
            <a:r>
              <a:rPr lang="en-GB" dirty="0" err="1"/>
              <a:t>Nadací</a:t>
            </a:r>
            <a:r>
              <a:rPr lang="en-GB" dirty="0"/>
              <a:t> Sirius</a:t>
            </a:r>
            <a:endParaRPr lang="en-CZ" dirty="0"/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0F11F834-9555-074F-83A8-4EF83750F0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8457218"/>
              </p:ext>
            </p:extLst>
          </p:nvPr>
        </p:nvGraphicFramePr>
        <p:xfrm>
          <a:off x="671514" y="2383420"/>
          <a:ext cx="5153024" cy="3490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CF0F011C-506B-2940-9268-3CF37A1891AA}"/>
              </a:ext>
            </a:extLst>
          </p:cNvPr>
          <p:cNvSpPr txBox="1"/>
          <p:nvPr/>
        </p:nvSpPr>
        <p:spPr>
          <a:xfrm>
            <a:off x="2569369" y="3981239"/>
            <a:ext cx="13573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sz="3200" b="1" dirty="0">
                <a:solidFill>
                  <a:schemeClr val="accent2"/>
                </a:solidFill>
              </a:rPr>
              <a:t>55 %</a:t>
            </a:r>
          </a:p>
          <a:p>
            <a:pPr algn="ctr"/>
            <a:r>
              <a:rPr lang="cs-CZ" sz="1100" b="1" dirty="0">
                <a:solidFill>
                  <a:schemeClr val="accent2"/>
                </a:solidFill>
              </a:rPr>
              <a:t>žadatelé jsou posouzeni do 1 roku</a:t>
            </a:r>
            <a:endParaRPr lang="en-CZ" sz="1100" b="1" dirty="0">
              <a:solidFill>
                <a:schemeClr val="accent2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3C0A10E-45FD-8341-839D-7AF7895219ED}"/>
              </a:ext>
            </a:extLst>
          </p:cNvPr>
          <p:cNvSpPr txBox="1"/>
          <p:nvPr/>
        </p:nvSpPr>
        <p:spPr>
          <a:xfrm>
            <a:off x="595313" y="4755224"/>
            <a:ext cx="1626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sz="1400" i="1" dirty="0">
                <a:solidFill>
                  <a:srgbClr val="C00000"/>
                </a:solidFill>
              </a:rPr>
              <a:t>+Častěji NO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51762ED-6B41-B344-A3D8-D95D2C4EE725}"/>
              </a:ext>
            </a:extLst>
          </p:cNvPr>
          <p:cNvGrpSpPr/>
          <p:nvPr/>
        </p:nvGrpSpPr>
        <p:grpSpPr>
          <a:xfrm>
            <a:off x="6443663" y="2392945"/>
            <a:ext cx="5153024" cy="3490912"/>
            <a:chOff x="6443663" y="2056063"/>
            <a:chExt cx="5153024" cy="3490912"/>
          </a:xfrm>
        </p:grpSpPr>
        <p:graphicFrame>
          <p:nvGraphicFramePr>
            <p:cNvPr id="14" name="Chart 13">
              <a:extLst>
                <a:ext uri="{FF2B5EF4-FFF2-40B4-BE49-F238E27FC236}">
                  <a16:creationId xmlns:a16="http://schemas.microsoft.com/office/drawing/2014/main" id="{4F386D43-F29C-4548-AA8B-0E0681CC500E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37550699"/>
                </p:ext>
              </p:extLst>
            </p:nvPr>
          </p:nvGraphicFramePr>
          <p:xfrm>
            <a:off x="6443663" y="2056063"/>
            <a:ext cx="5153024" cy="349091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7A06203-D79A-D547-AE6B-A328558F26D7}"/>
                </a:ext>
              </a:extLst>
            </p:cNvPr>
            <p:cNvSpPr txBox="1"/>
            <p:nvPr/>
          </p:nvSpPr>
          <p:spPr>
            <a:xfrm>
              <a:off x="8341518" y="3644357"/>
              <a:ext cx="135731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Z" sz="3200" b="1" dirty="0">
                  <a:solidFill>
                    <a:schemeClr val="accent2"/>
                  </a:solidFill>
                </a:rPr>
                <a:t>74 %</a:t>
              </a:r>
            </a:p>
            <a:p>
              <a:pPr algn="ctr"/>
              <a:r>
                <a:rPr lang="cs-CZ" sz="1100" b="1" dirty="0">
                  <a:solidFill>
                    <a:schemeClr val="accent2"/>
                  </a:solidFill>
                </a:rPr>
                <a:t>proces osvojení by měl zrychlit</a:t>
              </a:r>
              <a:endParaRPr lang="en-CZ" sz="1100" b="1" dirty="0">
                <a:solidFill>
                  <a:schemeClr val="accent2"/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BB4E4DC-EE92-7B48-9906-FC3A576370A3}"/>
                </a:ext>
              </a:extLst>
            </p:cNvPr>
            <p:cNvSpPr txBox="1"/>
            <p:nvPr/>
          </p:nvSpPr>
          <p:spPr>
            <a:xfrm>
              <a:off x="6579549" y="3647630"/>
              <a:ext cx="162608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Z" sz="1400" i="1" dirty="0">
                  <a:solidFill>
                    <a:srgbClr val="C00000"/>
                  </a:solidFill>
                </a:rPr>
                <a:t>+Častěji NO</a:t>
              </a:r>
            </a:p>
          </p:txBody>
        </p:sp>
      </p:grpSp>
      <p:pic>
        <p:nvPicPr>
          <p:cNvPr id="6" name="Graphic 5" descr="Speedometer Low">
            <a:extLst>
              <a:ext uri="{FF2B5EF4-FFF2-40B4-BE49-F238E27FC236}">
                <a16:creationId xmlns:a16="http://schemas.microsoft.com/office/drawing/2014/main" id="{2A9C11EE-6486-7045-BE83-15358A1F06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486777" y="1413657"/>
            <a:ext cx="914400" cy="914400"/>
          </a:xfrm>
          <a:prstGeom prst="rect">
            <a:avLst/>
          </a:prstGeom>
        </p:spPr>
      </p:pic>
      <p:pic>
        <p:nvPicPr>
          <p:cNvPr id="8" name="Graphic 7" descr="Stopwatch">
            <a:extLst>
              <a:ext uri="{FF2B5EF4-FFF2-40B4-BE49-F238E27FC236}">
                <a16:creationId xmlns:a16="http://schemas.microsoft.com/office/drawing/2014/main" id="{F526D900-120F-6849-B660-99E84A4009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90825" y="1413657"/>
            <a:ext cx="914400" cy="9144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E384781-BEE7-1E48-92E4-1FDE649561E1}"/>
              </a:ext>
            </a:extLst>
          </p:cNvPr>
          <p:cNvSpPr txBox="1"/>
          <p:nvPr/>
        </p:nvSpPr>
        <p:spPr>
          <a:xfrm>
            <a:off x="845797" y="99584"/>
            <a:ext cx="7717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Můžete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odhadnout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celkovou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dobu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procesu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posuzování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žadatelů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Vašem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kraji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(od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podání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žádosti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po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rozhodnutí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o ne/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zařazení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do evidence)?</a:t>
            </a:r>
          </a:p>
          <a:p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Je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dle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Vašeho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názoru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proces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posuzování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žadatelů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o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osvojení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Vás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v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kraji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– od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podání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žádosti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po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rozhodnutí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o ne/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zařazení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žadatelů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do evidence...</a:t>
            </a:r>
            <a:endParaRPr lang="en-CZ" sz="1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087FCB-9D4D-FF46-A6E7-A18CB15F944B}"/>
              </a:ext>
            </a:extLst>
          </p:cNvPr>
          <p:cNvSpPr txBox="1"/>
          <p:nvPr/>
        </p:nvSpPr>
        <p:spPr>
          <a:xfrm>
            <a:off x="8065545" y="2394765"/>
            <a:ext cx="19009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000000">
                    <a:lumMod val="65000"/>
                    <a:lumOff val="35000"/>
                  </a:srgbClr>
                </a:solidFill>
              </a:rPr>
              <a:t>RYCHLOST PROCESU</a:t>
            </a:r>
          </a:p>
        </p:txBody>
      </p:sp>
    </p:spTree>
    <p:extLst>
      <p:ext uri="{BB962C8B-B14F-4D97-AF65-F5344CB8AC3E}">
        <p14:creationId xmlns:p14="http://schemas.microsoft.com/office/powerpoint/2010/main" val="235060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FCC1B-2DA2-9A4E-BCCA-E7BF37C5C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Přípravy žadatelů</a:t>
            </a:r>
          </a:p>
        </p:txBody>
      </p:sp>
      <p:sp>
        <p:nvSpPr>
          <p:cNvPr id="4" name="Footer Placeholder 11">
            <a:extLst>
              <a:ext uri="{FF2B5EF4-FFF2-40B4-BE49-F238E27FC236}">
                <a16:creationId xmlns:a16="http://schemas.microsoft.com/office/drawing/2014/main" id="{ABF40A3A-5D69-114B-AFB0-91F049A49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083040" cy="365125"/>
          </a:xfrm>
        </p:spPr>
        <p:txBody>
          <a:bodyPr/>
          <a:lstStyle/>
          <a:p>
            <a:pPr algn="l"/>
            <a:r>
              <a:rPr lang="en-GB" dirty="0" err="1"/>
              <a:t>Financováno</a:t>
            </a:r>
            <a:r>
              <a:rPr lang="en-GB" dirty="0"/>
              <a:t> </a:t>
            </a:r>
            <a:r>
              <a:rPr lang="en-GB" dirty="0" err="1"/>
              <a:t>Nadací</a:t>
            </a:r>
            <a:r>
              <a:rPr lang="en-GB" dirty="0"/>
              <a:t> Sirius</a:t>
            </a:r>
            <a:endParaRPr lang="en-CZ" dirty="0"/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B754C475-0821-884E-8ADD-1C5B60D4E6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8418922"/>
              </p:ext>
            </p:extLst>
          </p:nvPr>
        </p:nvGraphicFramePr>
        <p:xfrm>
          <a:off x="4027170" y="2802399"/>
          <a:ext cx="413766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FA7651F9-6391-3D47-AC46-C5A6C2D76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4719599"/>
              </p:ext>
            </p:extLst>
          </p:nvPr>
        </p:nvGraphicFramePr>
        <p:xfrm>
          <a:off x="0" y="1136910"/>
          <a:ext cx="4137660" cy="4317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C599717C-D246-204C-8590-C52AA21BDB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1137696"/>
              </p:ext>
            </p:extLst>
          </p:nvPr>
        </p:nvGraphicFramePr>
        <p:xfrm>
          <a:off x="7635240" y="37957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06A7E5BF-9987-FD47-AFE4-F1ED5CFC5061}"/>
              </a:ext>
            </a:extLst>
          </p:cNvPr>
          <p:cNvGrpSpPr/>
          <p:nvPr/>
        </p:nvGrpSpPr>
        <p:grpSpPr>
          <a:xfrm>
            <a:off x="11009507" y="6433448"/>
            <a:ext cx="688585" cy="118853"/>
            <a:chOff x="7123119" y="5232866"/>
            <a:chExt cx="688585" cy="11885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09493B3-3C65-9346-A7AB-77FFA3136A0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21364333">
              <a:off x="7123119" y="5232866"/>
              <a:ext cx="656500" cy="4854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F082DB4-736B-5740-B5E2-2A65956BF5A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155204" y="5303175"/>
              <a:ext cx="656500" cy="48544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E17B68D-80CC-964A-9FE1-ACC49F7579FD}"/>
              </a:ext>
            </a:extLst>
          </p:cNvPr>
          <p:cNvGrpSpPr/>
          <p:nvPr/>
        </p:nvGrpSpPr>
        <p:grpSpPr>
          <a:xfrm>
            <a:off x="7115098" y="5279539"/>
            <a:ext cx="688585" cy="118853"/>
            <a:chOff x="7123119" y="5232866"/>
            <a:chExt cx="688585" cy="118853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19426644-CEF7-A84D-B9E1-02C9358173C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21364333">
              <a:off x="7123119" y="5232866"/>
              <a:ext cx="656500" cy="48544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DD4AF720-5B79-FB47-950C-695446FFBB7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155204" y="5303175"/>
              <a:ext cx="656500" cy="48544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25CBF5B-343F-AA4B-BF56-76C415DEA64B}"/>
              </a:ext>
            </a:extLst>
          </p:cNvPr>
          <p:cNvGrpSpPr/>
          <p:nvPr/>
        </p:nvGrpSpPr>
        <p:grpSpPr>
          <a:xfrm>
            <a:off x="281962" y="4212528"/>
            <a:ext cx="688585" cy="118853"/>
            <a:chOff x="7123119" y="5232866"/>
            <a:chExt cx="688585" cy="118853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8E379885-9424-F045-BFFE-F9638FADD7D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21364333">
              <a:off x="7123119" y="5232866"/>
              <a:ext cx="656500" cy="48544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F3660071-E092-4442-A183-455A857CD13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155204" y="5303175"/>
              <a:ext cx="656500" cy="48544"/>
            </a:xfrm>
            <a:prstGeom prst="rect">
              <a:avLst/>
            </a:prstGeom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4A6577E0-BB24-C146-965F-96F376BB7967}"/>
              </a:ext>
            </a:extLst>
          </p:cNvPr>
          <p:cNvSpPr txBox="1"/>
          <p:nvPr/>
        </p:nvSpPr>
        <p:spPr>
          <a:xfrm>
            <a:off x="845797" y="99584"/>
            <a:ext cx="673293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Mají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žadatelé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o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osvojení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Vašem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kraji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možnost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výběru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poskytovatele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příprav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? </a:t>
            </a:r>
          </a:p>
          <a:p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Jak u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Vás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probíhají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přípravy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žadatelů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o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osvojení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Jak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probíhají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Vašem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kraji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přípravy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u „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druhožadatelů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“,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tj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osvojitelů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kteří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v 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minulosti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již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dítě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adoptovali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a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nyní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žádají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o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další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? </a:t>
            </a:r>
            <a:endParaRPr lang="en-CZ" sz="10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88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Graphic spid="1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FCC1B-2DA2-9A4E-BCCA-E7BF37C5C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Postadopční servis I.</a:t>
            </a:r>
          </a:p>
        </p:txBody>
      </p:sp>
      <p:sp>
        <p:nvSpPr>
          <p:cNvPr id="4" name="Footer Placeholder 11">
            <a:extLst>
              <a:ext uri="{FF2B5EF4-FFF2-40B4-BE49-F238E27FC236}">
                <a16:creationId xmlns:a16="http://schemas.microsoft.com/office/drawing/2014/main" id="{ABF40A3A-5D69-114B-AFB0-91F049A49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083040" cy="365125"/>
          </a:xfrm>
        </p:spPr>
        <p:txBody>
          <a:bodyPr/>
          <a:lstStyle/>
          <a:p>
            <a:pPr algn="l"/>
            <a:r>
              <a:rPr lang="en-GB"/>
              <a:t>Financováno Nadací Sirius</a:t>
            </a:r>
            <a:endParaRPr lang="en-CZ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1145F9D-CDF9-FB44-8D82-1F0E06FB90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3686087"/>
              </p:ext>
            </p:extLst>
          </p:nvPr>
        </p:nvGraphicFramePr>
        <p:xfrm>
          <a:off x="517534" y="2301070"/>
          <a:ext cx="4572000" cy="3193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7A1A97E-4BEB-FD45-99B6-631F755B4578}"/>
              </a:ext>
            </a:extLst>
          </p:cNvPr>
          <p:cNvSpPr txBox="1"/>
          <p:nvPr/>
        </p:nvSpPr>
        <p:spPr>
          <a:xfrm>
            <a:off x="845797" y="99584"/>
            <a:ext cx="3658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Existuje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Vašem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kraji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postadopční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servis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pro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osvojitelské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rodiny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? </a:t>
            </a:r>
          </a:p>
          <a:p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Kdo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postadopční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servis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poskytuje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EC75F60-2BA3-724F-8293-6DCD421ED4AB}"/>
              </a:ext>
            </a:extLst>
          </p:cNvPr>
          <p:cNvGrpSpPr/>
          <p:nvPr/>
        </p:nvGrpSpPr>
        <p:grpSpPr>
          <a:xfrm>
            <a:off x="5033767" y="2301069"/>
            <a:ext cx="5989106" cy="3086101"/>
            <a:chOff x="5033767" y="2301069"/>
            <a:chExt cx="5989106" cy="3086101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C6D381FA-8C5A-A149-B8A2-55B07C670CBB}"/>
                </a:ext>
              </a:extLst>
            </p:cNvPr>
            <p:cNvGrpSpPr/>
            <p:nvPr/>
          </p:nvGrpSpPr>
          <p:grpSpPr>
            <a:xfrm>
              <a:off x="6286826" y="2301069"/>
              <a:ext cx="4736047" cy="3086101"/>
              <a:chOff x="6286826" y="2301069"/>
              <a:chExt cx="4736047" cy="3086101"/>
            </a:xfrm>
          </p:grpSpPr>
          <p:graphicFrame>
            <p:nvGraphicFramePr>
              <p:cNvPr id="6" name="Chart 5">
                <a:extLst>
                  <a:ext uri="{FF2B5EF4-FFF2-40B4-BE49-F238E27FC236}">
                    <a16:creationId xmlns:a16="http://schemas.microsoft.com/office/drawing/2014/main" id="{128D62D8-E4F2-2B4A-A97F-89A9F7DAAA9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675380484"/>
                  </p:ext>
                </p:extLst>
              </p:nvPr>
            </p:nvGraphicFramePr>
            <p:xfrm>
              <a:off x="6286826" y="2301069"/>
              <a:ext cx="4572000" cy="3086101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FF8F0946-ECBC-8D41-B644-09C64D1FDA52}"/>
                  </a:ext>
                </a:extLst>
              </p:cNvPr>
              <p:cNvGrpSpPr/>
              <p:nvPr/>
            </p:nvGrpSpPr>
            <p:grpSpPr>
              <a:xfrm rot="20941982">
                <a:off x="10334288" y="3455836"/>
                <a:ext cx="688585" cy="118853"/>
                <a:chOff x="7123119" y="5232866"/>
                <a:chExt cx="688585" cy="118853"/>
              </a:xfrm>
            </p:grpSpPr>
            <p:pic>
              <p:nvPicPr>
                <p:cNvPr id="11" name="Picture 10">
                  <a:extLst>
                    <a:ext uri="{FF2B5EF4-FFF2-40B4-BE49-F238E27FC236}">
                      <a16:creationId xmlns:a16="http://schemas.microsoft.com/office/drawing/2014/main" id="{AC5EA336-2C35-194E-96A1-607476ABF3C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 rot="21364333">
                  <a:off x="7123119" y="5232866"/>
                  <a:ext cx="656500" cy="48544"/>
                </a:xfrm>
                <a:prstGeom prst="rect">
                  <a:avLst/>
                </a:prstGeom>
              </p:spPr>
            </p:pic>
            <p:pic>
              <p:nvPicPr>
                <p:cNvPr id="12" name="Picture 11">
                  <a:extLst>
                    <a:ext uri="{FF2B5EF4-FFF2-40B4-BE49-F238E27FC236}">
                      <a16:creationId xmlns:a16="http://schemas.microsoft.com/office/drawing/2014/main" id="{AC6C3D1F-DDC3-E74F-B662-92D76EFA957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155204" y="5303175"/>
                  <a:ext cx="656500" cy="48544"/>
                </a:xfrm>
                <a:prstGeom prst="rect">
                  <a:avLst/>
                </a:prstGeom>
              </p:spPr>
            </p:pic>
          </p:grpSp>
        </p:grpSp>
        <p:sp>
          <p:nvSpPr>
            <p:cNvPr id="13" name="Right Arrow 12">
              <a:extLst>
                <a:ext uri="{FF2B5EF4-FFF2-40B4-BE49-F238E27FC236}">
                  <a16:creationId xmlns:a16="http://schemas.microsoft.com/office/drawing/2014/main" id="{FA1094F0-CEE8-8A40-A7EB-B730D8FA6DFA}"/>
                </a:ext>
              </a:extLst>
            </p:cNvPr>
            <p:cNvSpPr/>
            <p:nvPr/>
          </p:nvSpPr>
          <p:spPr>
            <a:xfrm>
              <a:off x="5033767" y="3772194"/>
              <a:ext cx="962025" cy="401638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Z" sz="1100" dirty="0">
                  <a:solidFill>
                    <a:schemeClr val="tx1"/>
                  </a:solidFill>
                </a:rPr>
                <a:t>Ti, co Ano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7195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FCC1B-2DA2-9A4E-BCCA-E7BF37C5C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Postadopční servis II.</a:t>
            </a:r>
          </a:p>
        </p:txBody>
      </p:sp>
      <p:sp>
        <p:nvSpPr>
          <p:cNvPr id="4" name="Footer Placeholder 11">
            <a:extLst>
              <a:ext uri="{FF2B5EF4-FFF2-40B4-BE49-F238E27FC236}">
                <a16:creationId xmlns:a16="http://schemas.microsoft.com/office/drawing/2014/main" id="{ABF40A3A-5D69-114B-AFB0-91F049A49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083040" cy="365125"/>
          </a:xfrm>
        </p:spPr>
        <p:txBody>
          <a:bodyPr/>
          <a:lstStyle/>
          <a:p>
            <a:pPr algn="l"/>
            <a:r>
              <a:rPr lang="en-GB"/>
              <a:t>Financováno Nadací Sirius</a:t>
            </a:r>
            <a:endParaRPr lang="en-CZ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266EF2-8111-9B4E-9960-AFB87BEB5B4D}"/>
              </a:ext>
            </a:extLst>
          </p:cNvPr>
          <p:cNvSpPr txBox="1"/>
          <p:nvPr/>
        </p:nvSpPr>
        <p:spPr>
          <a:xfrm>
            <a:off x="845797" y="99584"/>
            <a:ext cx="30684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A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jaké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služby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jsou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osvojitelským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rodinám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poskytovány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? </a:t>
            </a:r>
          </a:p>
          <a:p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Kdo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postadopční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servis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000" i="1" dirty="0" err="1">
                <a:solidFill>
                  <a:schemeClr val="bg1">
                    <a:lumMod val="50000"/>
                  </a:schemeClr>
                </a:solidFill>
              </a:rPr>
              <a:t>financuje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56EE6D3-E331-F84B-A704-4F5F511EAC61}"/>
              </a:ext>
            </a:extLst>
          </p:cNvPr>
          <p:cNvGrpSpPr/>
          <p:nvPr/>
        </p:nvGrpSpPr>
        <p:grpSpPr>
          <a:xfrm>
            <a:off x="1005282" y="2183386"/>
            <a:ext cx="4630219" cy="3411954"/>
            <a:chOff x="1005282" y="2183386"/>
            <a:chExt cx="4630219" cy="3411954"/>
          </a:xfrm>
        </p:grpSpPr>
        <p:graphicFrame>
          <p:nvGraphicFramePr>
            <p:cNvPr id="9" name="Chart 8">
              <a:extLst>
                <a:ext uri="{FF2B5EF4-FFF2-40B4-BE49-F238E27FC236}">
                  <a16:creationId xmlns:a16="http://schemas.microsoft.com/office/drawing/2014/main" id="{26512FBF-5D9B-4F42-9EA7-167A6D03D87A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25104286"/>
                </p:ext>
              </p:extLst>
            </p:nvPr>
          </p:nvGraphicFramePr>
          <p:xfrm>
            <a:off x="1005282" y="2183386"/>
            <a:ext cx="4572000" cy="341195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32920E44-19C9-BC4E-BF6D-3EE1F5FFFAA1}"/>
                </a:ext>
              </a:extLst>
            </p:cNvPr>
            <p:cNvGrpSpPr/>
            <p:nvPr/>
          </p:nvGrpSpPr>
          <p:grpSpPr>
            <a:xfrm rot="20941982">
              <a:off x="4946916" y="3056423"/>
              <a:ext cx="688585" cy="118853"/>
              <a:chOff x="7123119" y="5232866"/>
              <a:chExt cx="688585" cy="118853"/>
            </a:xfrm>
          </p:grpSpPr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800409FB-7938-0747-A516-1E34729319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21364333">
                <a:off x="7123119" y="5232866"/>
                <a:ext cx="656500" cy="48544"/>
              </a:xfrm>
              <a:prstGeom prst="rect">
                <a:avLst/>
              </a:prstGeom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2FDE88F0-DE4E-634D-86A8-E096F42834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55204" y="5303175"/>
                <a:ext cx="656500" cy="48544"/>
              </a:xfrm>
              <a:prstGeom prst="rect">
                <a:avLst/>
              </a:prstGeom>
            </p:spPr>
          </p:pic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8AF9956-7CF7-2046-A952-E4440B560795}"/>
              </a:ext>
            </a:extLst>
          </p:cNvPr>
          <p:cNvGrpSpPr/>
          <p:nvPr/>
        </p:nvGrpSpPr>
        <p:grpSpPr>
          <a:xfrm>
            <a:off x="6614720" y="2183386"/>
            <a:ext cx="5164387" cy="3530362"/>
            <a:chOff x="6614720" y="2183386"/>
            <a:chExt cx="5164387" cy="3530362"/>
          </a:xfrm>
        </p:grpSpPr>
        <p:graphicFrame>
          <p:nvGraphicFramePr>
            <p:cNvPr id="11" name="Chart 10">
              <a:extLst>
                <a:ext uri="{FF2B5EF4-FFF2-40B4-BE49-F238E27FC236}">
                  <a16:creationId xmlns:a16="http://schemas.microsoft.com/office/drawing/2014/main" id="{1A64BB66-FE00-4146-9C3F-91FB30F41CBA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774256926"/>
                </p:ext>
              </p:extLst>
            </p:nvPr>
          </p:nvGraphicFramePr>
          <p:xfrm>
            <a:off x="6614720" y="2183386"/>
            <a:ext cx="4572000" cy="353036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pic>
          <p:nvPicPr>
            <p:cNvPr id="18" name="Graphic 17" descr="Building Brick Wall">
              <a:extLst>
                <a:ext uri="{FF2B5EF4-FFF2-40B4-BE49-F238E27FC236}">
                  <a16:creationId xmlns:a16="http://schemas.microsoft.com/office/drawing/2014/main" id="{46BA4955-6D24-664D-8ED4-9F3D15661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9657098" y="4377151"/>
              <a:ext cx="792956" cy="792956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191D9F4-336C-6F46-992C-6B0E1734B81B}"/>
                </a:ext>
              </a:extLst>
            </p:cNvPr>
            <p:cNvSpPr txBox="1"/>
            <p:nvPr/>
          </p:nvSpPr>
          <p:spPr>
            <a:xfrm>
              <a:off x="10450054" y="4558185"/>
              <a:ext cx="132905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Z" sz="1100" dirty="0">
                  <a:solidFill>
                    <a:srgbClr val="FF0000"/>
                  </a:solidFill>
                </a:rPr>
                <a:t>Často vícezdrojové financování</a:t>
              </a: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60BC4B2C-D8EF-A344-989F-C99B71472514}"/>
                </a:ext>
              </a:extLst>
            </p:cNvPr>
            <p:cNvGrpSpPr/>
            <p:nvPr/>
          </p:nvGrpSpPr>
          <p:grpSpPr>
            <a:xfrm rot="20941982">
              <a:off x="9756451" y="3044311"/>
              <a:ext cx="688585" cy="118853"/>
              <a:chOff x="7123119" y="5232866"/>
              <a:chExt cx="688585" cy="118853"/>
            </a:xfrm>
          </p:grpSpPr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E7B93B69-2552-9046-8435-5C6A457796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21364333">
                <a:off x="7123119" y="5232866"/>
                <a:ext cx="656500" cy="48544"/>
              </a:xfrm>
              <a:prstGeom prst="rect">
                <a:avLst/>
              </a:prstGeom>
            </p:spPr>
          </p:pic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BE58CFDD-37F6-9B45-9AE3-D94067BC2C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55204" y="5303175"/>
                <a:ext cx="656500" cy="48544"/>
              </a:xfrm>
              <a:prstGeom prst="rect">
                <a:avLst/>
              </a:prstGeom>
            </p:spPr>
          </p:pic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3B768197-BE1A-D048-9721-763AAAF16846}"/>
                </a:ext>
              </a:extLst>
            </p:cNvPr>
            <p:cNvGrpSpPr/>
            <p:nvPr/>
          </p:nvGrpSpPr>
          <p:grpSpPr>
            <a:xfrm rot="20941982">
              <a:off x="9102705" y="3546161"/>
              <a:ext cx="688585" cy="118853"/>
              <a:chOff x="7123119" y="5232866"/>
              <a:chExt cx="688585" cy="118853"/>
            </a:xfrm>
          </p:grpSpPr>
          <p:pic>
            <p:nvPicPr>
              <p:cNvPr id="26" name="Picture 25">
                <a:extLst>
                  <a:ext uri="{FF2B5EF4-FFF2-40B4-BE49-F238E27FC236}">
                    <a16:creationId xmlns:a16="http://schemas.microsoft.com/office/drawing/2014/main" id="{272E893D-B06D-534D-9B6D-34632D6B21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21364333">
                <a:off x="7123119" y="5232866"/>
                <a:ext cx="656500" cy="48544"/>
              </a:xfrm>
              <a:prstGeom prst="rect">
                <a:avLst/>
              </a:prstGeom>
            </p:spPr>
          </p:pic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29388AEF-95CA-C440-A1E3-95BEC870C3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55204" y="5303175"/>
                <a:ext cx="656500" cy="48544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20246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2C6917D12C5D4C93027ABDB60DF518" ma:contentTypeVersion="7" ma:contentTypeDescription="Vytvoří nový dokument" ma:contentTypeScope="" ma:versionID="19f6b8dd03e7a172a00efe235ef8f318">
  <xsd:schema xmlns:xsd="http://www.w3.org/2001/XMLSchema" xmlns:xs="http://www.w3.org/2001/XMLSchema" xmlns:p="http://schemas.microsoft.com/office/2006/metadata/properties" xmlns:ns2="ff82df6e-15bc-4af2-b169-8a521f08d2ec" targetNamespace="http://schemas.microsoft.com/office/2006/metadata/properties" ma:root="true" ma:fieldsID="a3459eb5121fb35988f33ba701f8df1e" ns2:_="">
    <xsd:import namespace="ff82df6e-15bc-4af2-b169-8a521f08d2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82df6e-15bc-4af2-b169-8a521f08d2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42DA1CE-8623-402E-AADA-061F94E27226}"/>
</file>

<file path=customXml/itemProps2.xml><?xml version="1.0" encoding="utf-8"?>
<ds:datastoreItem xmlns:ds="http://schemas.openxmlformats.org/officeDocument/2006/customXml" ds:itemID="{59292FEA-902B-4C2E-A8AE-7488D66D66A5}"/>
</file>

<file path=customXml/itemProps3.xml><?xml version="1.0" encoding="utf-8"?>
<ds:datastoreItem xmlns:ds="http://schemas.openxmlformats.org/officeDocument/2006/customXml" ds:itemID="{8F97A069-11E3-431F-94C3-52C7753E1F40}"/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2726</Words>
  <Application>Microsoft Office PowerPoint</Application>
  <PresentationFormat>Širokoúhlá obrazovka</PresentationFormat>
  <Paragraphs>308</Paragraphs>
  <Slides>23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 Osvojení</vt:lpstr>
      <vt:lpstr>O výzkumu</vt:lpstr>
      <vt:lpstr>Kdo odpovídal</vt:lpstr>
      <vt:lpstr>Co nás čeká</vt:lpstr>
      <vt:lpstr>Jak probíhá proces osvojování</vt:lpstr>
      <vt:lpstr>Proces osvojování</vt:lpstr>
      <vt:lpstr>Přípravy žadatelů</vt:lpstr>
      <vt:lpstr>Postadopční servis I.</vt:lpstr>
      <vt:lpstr>Postadopční servis II.</vt:lpstr>
      <vt:lpstr>Podpůrné služby</vt:lpstr>
      <vt:lpstr>Nezájem biologických rodičů</vt:lpstr>
      <vt:lpstr>Adresný souhlas</vt:lpstr>
      <vt:lpstr>Prohlášení o biologickém otcovství</vt:lpstr>
      <vt:lpstr>Vnímání institutu osvojení a problematiky osvojitelů</vt:lpstr>
      <vt:lpstr>Vnímání institutu osvojení I.</vt:lpstr>
      <vt:lpstr>Vnímání institutu osvojení II.</vt:lpstr>
      <vt:lpstr>Adresný souhlas a přípravy</vt:lpstr>
      <vt:lpstr>Umisťování dětí do ústavní péče</vt:lpstr>
      <vt:lpstr>Postadopční servis - výhled I.</vt:lpstr>
      <vt:lpstr>Postadopční servis - výhled II.</vt:lpstr>
      <vt:lpstr>Shrnutí hlavních zjištění</vt:lpstr>
      <vt:lpstr> Děkuji za pozornost</vt:lpstr>
      <vt:lpstr>Hlavní zjištění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Osvojení</dc:title>
  <dc:creator>Ondřej Novák</dc:creator>
  <cp:lastModifiedBy>Anna Bubleová</cp:lastModifiedBy>
  <cp:revision>5</cp:revision>
  <dcterms:created xsi:type="dcterms:W3CDTF">2020-09-07T20:14:09Z</dcterms:created>
  <dcterms:modified xsi:type="dcterms:W3CDTF">2020-09-09T08:47:38Z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0x010100742C6917D12C5D4C93027ABDB60DF518</vt:lpwstr>
  </property>
</Properties>
</file>