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2"/>
    <p:sldId id="258" r:id="rId3"/>
    <p:sldId id="285" r:id="rId4"/>
    <p:sldId id="278" r:id="rId5"/>
  </p:sldIdLst>
  <p:sldSz cx="9144000" cy="6858000" type="screen4x3"/>
  <p:notesSz cx="6794500" cy="99187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3E01A-DFF2-4A67-B0DE-A78767DE1100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1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8A459-8313-449F-BE9B-31D4E7E719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567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DD7A9-4896-4FA5-8C06-16BBE244CD1E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1384"/>
            <a:ext cx="543560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6" y="9421045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5760A-B375-4AEC-9984-06FEDA55C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66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5760A-B375-4AEC-9984-06FEDA55CFC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899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5760A-B375-4AEC-9984-06FEDA55CFC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22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BAA8-CD26-4D52-BE71-FCE08BA2DC84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55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79BE4-E0BA-4168-A320-B553C9FDBD5D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3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522C-DB11-4960-B0B5-9106B77673AF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A7D6-C414-473F-B279-D58244A13FDA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59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14BF-8A41-4FBB-BE9E-522485BB6306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6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6674-980D-4665-986D-D4C04DD048C3}" type="datetime1">
              <a:rPr lang="cs-CZ" smtClean="0"/>
              <a:t>14.6.2013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15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A290-931A-48EF-9F9F-8333C2ED1E3C}" type="datetime1">
              <a:rPr lang="cs-CZ" smtClean="0"/>
              <a:t>14.6.2013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7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F839-312A-40C4-89C1-C59CD6664965}" type="datetime1">
              <a:rPr lang="cs-CZ" smtClean="0"/>
              <a:t>14.6.2013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12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FA93-B5A8-4C16-8CE7-E170A5558473}" type="datetime1">
              <a:rPr lang="cs-CZ" smtClean="0"/>
              <a:t>14.6.2013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96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5E4B-FB89-4555-846C-E57810CEBDA1}" type="datetime1">
              <a:rPr lang="cs-CZ" smtClean="0"/>
              <a:t>14.6.2013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1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17B6-46D1-41D1-A372-8CBB25E6C59A}" type="datetime1">
              <a:rPr lang="cs-CZ" smtClean="0"/>
              <a:t>14.6.2013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25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E0721-B87D-48FB-A0F7-84D4F2EAF2F3}" type="datetime1">
              <a:rPr lang="cs-CZ" smtClean="0"/>
              <a:t>14.6.2013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3904-854A-4A09-9729-AA2B076C1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37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umpodpory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KULATÝ STŮL</a:t>
            </a:r>
            <a:br>
              <a:rPr lang="cs-CZ" sz="4000" b="1" dirty="0" smtClean="0"/>
            </a:br>
            <a:r>
              <a:rPr lang="cs-CZ" sz="4000" b="1" dirty="0" smtClean="0"/>
              <a:t>Metodiky práce v náhradní rodinné péči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17. </a:t>
            </a:r>
            <a:r>
              <a:rPr lang="cs-CZ" dirty="0">
                <a:solidFill>
                  <a:schemeClr val="tx1"/>
                </a:solidFill>
              </a:rPr>
              <a:t>6</a:t>
            </a:r>
            <a:r>
              <a:rPr lang="cs-CZ" dirty="0" smtClean="0">
                <a:solidFill>
                  <a:schemeClr val="tx1"/>
                </a:solidFill>
              </a:rPr>
              <a:t>. 2013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81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VÝBĚR A HODNOCENÍ METODIK DOBRÉ PRAXE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900" u="sng" dirty="0" smtClean="0"/>
              <a:t>Proč:</a:t>
            </a:r>
          </a:p>
          <a:p>
            <a:pPr>
              <a:buFontTx/>
              <a:buChar char="-"/>
            </a:pPr>
            <a:r>
              <a:rPr lang="cs-CZ" sz="1900" dirty="0"/>
              <a:t>j</a:t>
            </a:r>
            <a:r>
              <a:rPr lang="cs-CZ" sz="1900" dirty="0" smtClean="0"/>
              <a:t>edním z cílů projektu je hledání dobré praxe v České republice a následné šíření mezi organizacemi → </a:t>
            </a:r>
            <a:r>
              <a:rPr lang="cs-CZ" sz="1900" b="1" dirty="0" smtClean="0"/>
              <a:t>zlepšení a zkvalitnění metod práce v oblasti NRP, </a:t>
            </a:r>
            <a:r>
              <a:rPr lang="cs-CZ" sz="1900" b="1" u="sng" dirty="0" smtClean="0"/>
              <a:t>prohlubování spolupráce mezi organizacemi a sdílení informací</a:t>
            </a:r>
          </a:p>
          <a:p>
            <a:pPr marL="0" indent="0">
              <a:buNone/>
            </a:pPr>
            <a:endParaRPr lang="cs-CZ" sz="19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1900" u="sng" dirty="0" smtClean="0"/>
              <a:t>Cíl:</a:t>
            </a:r>
          </a:p>
          <a:p>
            <a:pPr>
              <a:buFontTx/>
              <a:buChar char="-"/>
            </a:pPr>
            <a:r>
              <a:rPr lang="cs-CZ" sz="1900" dirty="0" smtClean="0"/>
              <a:t>nalézt metodiky (nebo soubory metodik) které reprezentují dobrou praxi v NRP a splňují kritéria projektu pro šíření</a:t>
            </a:r>
          </a:p>
          <a:p>
            <a:pPr marL="0" indent="0">
              <a:buNone/>
            </a:pPr>
            <a:endParaRPr lang="cs-CZ" sz="1900" b="1" dirty="0" smtClean="0"/>
          </a:p>
          <a:p>
            <a:r>
              <a:rPr lang="cs-CZ" sz="1900" u="sng" dirty="0" smtClean="0"/>
              <a:t>Jak:</a:t>
            </a:r>
          </a:p>
          <a:p>
            <a:pPr>
              <a:buFontTx/>
              <a:buChar char="-"/>
            </a:pPr>
            <a:r>
              <a:rPr lang="cs-CZ" sz="1900" dirty="0" smtClean="0"/>
              <a:t>dle </a:t>
            </a:r>
            <a:r>
              <a:rPr lang="cs-CZ" sz="1900" dirty="0"/>
              <a:t>předem stanovených kritérií </a:t>
            </a:r>
            <a:r>
              <a:rPr lang="cs-CZ" sz="1900" dirty="0" smtClean="0"/>
              <a:t> zpracovaných v metodice „</a:t>
            </a:r>
            <a:r>
              <a:rPr lang="cs-CZ" sz="1900" b="1" dirty="0" smtClean="0"/>
              <a:t>Postup a kritéria hodnocení vybraných metodik pro projekt CP NRP“</a:t>
            </a:r>
          </a:p>
          <a:p>
            <a:pPr>
              <a:buFontTx/>
              <a:buChar char="-"/>
            </a:pPr>
            <a:endParaRPr lang="cs-CZ" sz="1900" b="1" dirty="0"/>
          </a:p>
          <a:p>
            <a:pPr marL="0" indent="0">
              <a:buNone/>
            </a:pPr>
            <a:r>
              <a:rPr lang="cs-CZ" sz="1900" dirty="0"/>
              <a:t>→</a:t>
            </a:r>
            <a:r>
              <a:rPr lang="cs-CZ" sz="3000" dirty="0"/>
              <a:t> </a:t>
            </a:r>
            <a:r>
              <a:rPr lang="cs-CZ" sz="3000" b="1" i="1" dirty="0" smtClean="0">
                <a:solidFill>
                  <a:schemeClr val="tx2"/>
                </a:solidFill>
              </a:rPr>
              <a:t>Pomáháme </a:t>
            </a:r>
            <a:r>
              <a:rPr lang="cs-CZ" sz="3000" b="1" i="1" dirty="0">
                <a:solidFill>
                  <a:schemeClr val="tx2"/>
                </a:solidFill>
              </a:rPr>
              <a:t>dětem, které neměly v životě štěstí.</a:t>
            </a:r>
            <a:endParaRPr lang="cs-CZ" sz="3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1900" b="1" dirty="0" smtClean="0"/>
          </a:p>
          <a:p>
            <a:pPr marL="0" indent="0">
              <a:buNone/>
            </a:pPr>
            <a:endParaRPr lang="cs-CZ" sz="1900" dirty="0" smtClean="0"/>
          </a:p>
          <a:p>
            <a:pPr marL="0" indent="0">
              <a:buNone/>
            </a:pPr>
            <a:endParaRPr lang="cs-CZ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2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9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2"/>
                </a:solidFill>
              </a:rPr>
              <a:t/>
            </a:r>
            <a:br>
              <a:rPr lang="cs-CZ" sz="2400" b="1" dirty="0" smtClean="0">
                <a:solidFill>
                  <a:schemeClr val="accent2"/>
                </a:solidFill>
              </a:rPr>
            </a:br>
            <a:r>
              <a:rPr lang="cs-CZ" sz="2400" b="1" dirty="0" smtClean="0">
                <a:solidFill>
                  <a:schemeClr val="accent2"/>
                </a:solidFill>
              </a:rPr>
              <a:t>VÝBĚR A HODNOCENÍ METODIK DOBRÉ PRAXE</a:t>
            </a:r>
            <a:endParaRPr lang="cs-CZ" sz="2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38542"/>
            <a:ext cx="8229600" cy="4929411"/>
          </a:xfrm>
        </p:spPr>
        <p:txBody>
          <a:bodyPr>
            <a:normAutofit/>
          </a:bodyPr>
          <a:lstStyle/>
          <a:p>
            <a:endParaRPr lang="cs-CZ" sz="1900" b="1" u="sng" dirty="0" smtClean="0"/>
          </a:p>
          <a:p>
            <a:r>
              <a:rPr lang="cs-CZ" sz="1900" b="1" u="sng" dirty="0" smtClean="0"/>
              <a:t>Proces </a:t>
            </a:r>
            <a:r>
              <a:rPr lang="cs-CZ" sz="1900" b="1" u="sng" dirty="0" smtClean="0"/>
              <a:t>výběru a hodnocení</a:t>
            </a:r>
          </a:p>
          <a:p>
            <a:endParaRPr lang="cs-CZ" sz="1900" b="1" u="sng" dirty="0"/>
          </a:p>
          <a:p>
            <a:endParaRPr lang="cs-CZ" sz="1900" b="1" u="sng" dirty="0" smtClean="0"/>
          </a:p>
          <a:p>
            <a:endParaRPr lang="cs-CZ" sz="1900" dirty="0" smtClean="0"/>
          </a:p>
          <a:p>
            <a:pPr marL="0" indent="0">
              <a:buNone/>
            </a:pPr>
            <a:endParaRPr lang="cs-CZ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3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40" y="403781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107504" y="2564160"/>
            <a:ext cx="1296144" cy="67564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Sběr metodik v NRP v ČR 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1547664" y="2564160"/>
            <a:ext cx="1368152" cy="7476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OG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Základní výběr metodik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572000" y="2564160"/>
            <a:ext cx="1368152" cy="7476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OG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Předložení metodik základního výběru k posouzení ROP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059832" y="2564160"/>
            <a:ext cx="1368152" cy="7476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OG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Získání souhlasu autora metodiky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572000" y="3311808"/>
            <a:ext cx="1368152" cy="74764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ROP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Hodnocení/ oponentura vybraných metodik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111990" y="2564160"/>
            <a:ext cx="1368152" cy="7476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OG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Vyhodnocení posudků a určení pořadí metodik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111990" y="3311808"/>
            <a:ext cx="1368152" cy="74764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ROP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Diskuse nad pořadím a výběr metodik k šíření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593892" y="4306136"/>
            <a:ext cx="1368152" cy="7476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OR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Posouzení a doporučení/ nedoporučení k šíření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615976" y="5328032"/>
            <a:ext cx="1368152" cy="747648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SR </a:t>
            </a:r>
          </a:p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Schválení výběru metodik k šíření</a:t>
            </a:r>
            <a:endParaRPr lang="cs-CZ" sz="1100" dirty="0">
              <a:solidFill>
                <a:schemeClr val="tx1"/>
              </a:solidFill>
            </a:endParaRPr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1402760" y="2936280"/>
            <a:ext cx="144016" cy="0"/>
          </a:xfrm>
          <a:prstGeom prst="straightConnector1">
            <a:avLst/>
          </a:prstGeom>
          <a:ln w="127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2914928" y="2936280"/>
            <a:ext cx="144016" cy="0"/>
          </a:xfrm>
          <a:prstGeom prst="straightConnector1">
            <a:avLst/>
          </a:prstGeom>
          <a:ln w="127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427096" y="2936280"/>
            <a:ext cx="144016" cy="0"/>
          </a:xfrm>
          <a:prstGeom prst="straightConnector1">
            <a:avLst/>
          </a:prstGeom>
          <a:ln w="127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8277968" y="5040000"/>
            <a:ext cx="0" cy="288032"/>
          </a:xfrm>
          <a:prstGeom prst="straightConnector1">
            <a:avLst/>
          </a:prstGeom>
          <a:ln w="127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ravoúhlá spojnice 26"/>
          <p:cNvCxnSpPr>
            <a:endCxn id="14" idx="0"/>
          </p:cNvCxnSpPr>
          <p:nvPr/>
        </p:nvCxnSpPr>
        <p:spPr>
          <a:xfrm rot="16200000" flipH="1">
            <a:off x="6997025" y="3025193"/>
            <a:ext cx="1741976" cy="819910"/>
          </a:xfrm>
          <a:prstGeom prst="bentConnector3">
            <a:avLst>
              <a:gd name="adj1" fmla="val 21421"/>
            </a:avLst>
          </a:prstGeom>
          <a:ln w="127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5967086" y="2936280"/>
            <a:ext cx="144016" cy="0"/>
          </a:xfrm>
          <a:prstGeom prst="straightConnector1">
            <a:avLst/>
          </a:prstGeom>
          <a:ln w="127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86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b="1" u="sng" dirty="0" smtClean="0"/>
          </a:p>
          <a:p>
            <a:pPr marL="0" indent="0">
              <a:buNone/>
            </a:pPr>
            <a:endParaRPr lang="cs-CZ" sz="1600" b="1" u="sng" dirty="0"/>
          </a:p>
          <a:p>
            <a:pPr marL="0" indent="0">
              <a:buNone/>
            </a:pPr>
            <a:endParaRPr lang="cs-CZ" sz="1600" b="1" u="sng" dirty="0" smtClean="0"/>
          </a:p>
          <a:p>
            <a:pPr marL="0" indent="0">
              <a:buNone/>
            </a:pPr>
            <a:endParaRPr lang="cs-CZ" sz="1600" b="1" u="sng" dirty="0"/>
          </a:p>
          <a:p>
            <a:pPr marL="0" indent="0" algn="ctr">
              <a:buNone/>
            </a:pPr>
            <a:r>
              <a:rPr lang="cs-CZ" sz="2400" b="1" dirty="0" smtClean="0"/>
              <a:t>DĚKUJI  VÁM ZA POZORNOST</a:t>
            </a:r>
          </a:p>
          <a:p>
            <a:pPr marL="0" indent="0" algn="ctr">
              <a:buNone/>
            </a:pPr>
            <a:r>
              <a:rPr lang="cs-CZ" sz="1800" dirty="0" smtClean="0"/>
              <a:t>Gabriela Navrátilová</a:t>
            </a:r>
          </a:p>
          <a:p>
            <a:pPr marL="0" indent="0" algn="ctr">
              <a:buNone/>
            </a:pPr>
            <a:endParaRPr lang="cs-CZ" sz="1800" dirty="0"/>
          </a:p>
          <a:p>
            <a:pPr marL="0" indent="0" algn="ctr">
              <a:buNone/>
            </a:pPr>
            <a:r>
              <a:rPr lang="cs-CZ" sz="1800" dirty="0" smtClean="0">
                <a:hlinkClick r:id="rId3"/>
              </a:rPr>
              <a:t>www.centrumpodpory.cz</a:t>
            </a:r>
            <a:endParaRPr lang="cs-CZ" sz="1800" dirty="0" smtClean="0"/>
          </a:p>
          <a:p>
            <a:pPr marL="0" indent="0" algn="ctr">
              <a:buNone/>
            </a:pPr>
            <a:endParaRPr lang="cs-CZ" sz="1800" dirty="0" smtClean="0"/>
          </a:p>
        </p:txBody>
      </p:sp>
      <p:pic>
        <p:nvPicPr>
          <p:cNvPr id="4" name="Picture 2" descr="\\192.168.198.100\data\_Nadace Sirius\grafický manuál_nadace_sirius\jpg\logo_modre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65" y="296037"/>
            <a:ext cx="799075" cy="82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73904-854A-4A09-9729-AA2B076C1030}" type="slidenum">
              <a:rPr lang="cs-CZ" smtClean="0"/>
              <a:t>4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574"/>
            <a:ext cx="756000" cy="53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03782"/>
            <a:ext cx="756000" cy="612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4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2548</TotalTime>
  <Words>167</Words>
  <Application>Microsoft Office PowerPoint</Application>
  <PresentationFormat>Předvádění na obrazovce (4:3)</PresentationFormat>
  <Paragraphs>56</Paragraphs>
  <Slides>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KULATÝ STŮL Metodiky práce v náhradní rodinné péči</vt:lpstr>
      <vt:lpstr> VÝBĚR A HODNOCENÍ METODIK DOBRÉ PRAXE</vt:lpstr>
      <vt:lpstr> VÝBĚR A HODNOCENÍ METODIK DOBRÉ PRAXE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podpory, o.p.s.</dc:title>
  <dc:creator>Gabriela Navrátilová</dc:creator>
  <cp:lastModifiedBy>Gabriela Navrátilová</cp:lastModifiedBy>
  <cp:revision>293</cp:revision>
  <cp:lastPrinted>2013-06-14T09:22:32Z</cp:lastPrinted>
  <dcterms:created xsi:type="dcterms:W3CDTF">2013-01-17T14:30:30Z</dcterms:created>
  <dcterms:modified xsi:type="dcterms:W3CDTF">2013-06-14T10:50:13Z</dcterms:modified>
</cp:coreProperties>
</file>