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8" r:id="rId4"/>
    <p:sldId id="269" r:id="rId5"/>
    <p:sldId id="270" r:id="rId6"/>
    <p:sldId id="271" r:id="rId7"/>
    <p:sldId id="266" r:id="rId8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737"/>
    <a:srgbClr val="339966"/>
    <a:srgbClr val="66FF99"/>
    <a:srgbClr val="336600"/>
    <a:srgbClr val="009900"/>
    <a:srgbClr val="66FF33"/>
    <a:srgbClr val="CCCC00"/>
    <a:srgbClr val="FFFF66"/>
    <a:srgbClr val="FF99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5462" autoAdjust="0"/>
  </p:normalViewPr>
  <p:slideViewPr>
    <p:cSldViewPr>
      <p:cViewPr>
        <p:scale>
          <a:sx n="80" d="100"/>
          <a:sy n="80" d="100"/>
        </p:scale>
        <p:origin x="-738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13.6.2013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hradnirodina.cz/" TargetMode="External"/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r>
              <a:rPr lang="cs-CZ" sz="3200" dirty="0" smtClean="0"/>
              <a:t>Středisko náhradní rodinné péče o. s.</a:t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286125"/>
            <a:ext cx="8858250" cy="3071813"/>
          </a:xfrm>
        </p:spPr>
        <p:txBody>
          <a:bodyPr/>
          <a:lstStyle/>
          <a:p>
            <a:r>
              <a:rPr lang="cs-CZ" dirty="0" smtClean="0"/>
              <a:t>Pilotní </a:t>
            </a:r>
            <a:r>
              <a:rPr lang="cs-CZ" dirty="0" smtClean="0"/>
              <a:t>projekt </a:t>
            </a:r>
            <a:endParaRPr lang="cs-CZ" dirty="0" smtClean="0"/>
          </a:p>
          <a:p>
            <a:r>
              <a:rPr lang="cs-CZ" dirty="0" smtClean="0"/>
              <a:t>„Centrum podpory NRP“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916113"/>
            <a:ext cx="7848228" cy="865187"/>
          </a:xfrm>
        </p:spPr>
        <p:txBody>
          <a:bodyPr/>
          <a:lstStyle/>
          <a:p>
            <a:r>
              <a:rPr lang="cs-CZ" dirty="0" smtClean="0"/>
              <a:t>Výzkum a rozvoj dobré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9" y="2996952"/>
            <a:ext cx="6984702" cy="2952998"/>
          </a:xfrm>
        </p:spPr>
        <p:txBody>
          <a:bodyPr/>
          <a:lstStyle/>
          <a:p>
            <a:r>
              <a:rPr lang="cs-CZ" dirty="0" smtClean="0"/>
              <a:t>1. Výzkum v zahraničí</a:t>
            </a:r>
          </a:p>
          <a:p>
            <a:r>
              <a:rPr lang="cs-CZ" dirty="0" smtClean="0"/>
              <a:t>2. Výzkum v ČR</a:t>
            </a:r>
          </a:p>
          <a:p>
            <a:r>
              <a:rPr lang="cs-CZ" dirty="0" smtClean="0"/>
              <a:t>3. Monitoring metodik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340769"/>
            <a:ext cx="7704758" cy="648072"/>
          </a:xfrm>
        </p:spPr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Výzkum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3" y="2060848"/>
            <a:ext cx="7848798" cy="4176464"/>
          </a:xfrm>
        </p:spPr>
        <p:txBody>
          <a:bodyPr/>
          <a:lstStyle/>
          <a:p>
            <a:pPr lvl="0"/>
            <a:r>
              <a:rPr lang="cs-CZ" sz="1400" b="1" dirty="0"/>
              <a:t>Sekundární </a:t>
            </a:r>
            <a:r>
              <a:rPr lang="cs-CZ" sz="1400" b="1" dirty="0" smtClean="0"/>
              <a:t>analýza - </a:t>
            </a:r>
            <a:r>
              <a:rPr lang="cs-CZ" sz="1400" dirty="0" smtClean="0"/>
              <a:t>analýza výstupů výzkumů a dalších materiálů získaných rešerší ze </a:t>
            </a:r>
            <a:endParaRPr lang="cs-CZ" sz="1400" dirty="0" smtClean="0"/>
          </a:p>
          <a:p>
            <a:pPr marL="0" lvl="0" indent="0">
              <a:buNone/>
            </a:pPr>
            <a:r>
              <a:rPr lang="cs-CZ" sz="1400" dirty="0"/>
              <a:t> </a:t>
            </a:r>
            <a:r>
              <a:rPr lang="cs-CZ" sz="1400" dirty="0" smtClean="0"/>
              <a:t>       </a:t>
            </a:r>
            <a:r>
              <a:rPr lang="cs-CZ" sz="1400" dirty="0" smtClean="0"/>
              <a:t>4 </a:t>
            </a:r>
            <a:r>
              <a:rPr lang="cs-CZ" sz="1400" dirty="0" smtClean="0"/>
              <a:t>vybraných zemí – Polsko, Slovenská republika, Velká Británie a Dánsko</a:t>
            </a:r>
            <a:endParaRPr lang="cs-CZ" sz="1400" dirty="0"/>
          </a:p>
          <a:p>
            <a:r>
              <a:rPr lang="cs-CZ" sz="1400" b="1" dirty="0" smtClean="0"/>
              <a:t>Právní analýza - </a:t>
            </a:r>
            <a:r>
              <a:rPr lang="cs-CZ" sz="1400" dirty="0" smtClean="0"/>
              <a:t>stručná </a:t>
            </a:r>
            <a:r>
              <a:rPr lang="cs-CZ" sz="1400" dirty="0"/>
              <a:t>analýza legislativního rámce systému NRP v každé </a:t>
            </a:r>
            <a:r>
              <a:rPr lang="cs-CZ" sz="1400" dirty="0" smtClean="0"/>
              <a:t>zemi</a:t>
            </a:r>
            <a:endParaRPr lang="cs-CZ" sz="1400" dirty="0"/>
          </a:p>
          <a:p>
            <a:pPr lvl="0"/>
            <a:r>
              <a:rPr lang="cs-CZ" sz="1400" b="1" dirty="0" smtClean="0"/>
              <a:t>Expertní rozhovor</a:t>
            </a:r>
            <a:r>
              <a:rPr lang="cs-CZ" sz="1400" dirty="0" smtClean="0"/>
              <a:t> </a:t>
            </a:r>
            <a:endParaRPr lang="cs-CZ" sz="1400" dirty="0"/>
          </a:p>
          <a:p>
            <a:pPr lvl="0"/>
            <a:r>
              <a:rPr lang="cs-CZ" sz="1400" b="1" dirty="0"/>
              <a:t>Kvantitativní výzkum</a:t>
            </a:r>
            <a:r>
              <a:rPr lang="cs-CZ" sz="1400" dirty="0"/>
              <a:t> – </a:t>
            </a:r>
            <a:r>
              <a:rPr lang="cs-CZ" sz="1400" dirty="0" smtClean="0"/>
              <a:t> vybrané neziskové </a:t>
            </a:r>
            <a:r>
              <a:rPr lang="cs-CZ" sz="1400" dirty="0"/>
              <a:t>organizace </a:t>
            </a:r>
            <a:r>
              <a:rPr lang="cs-CZ" sz="1400" dirty="0" smtClean="0"/>
              <a:t>v každé zemi</a:t>
            </a:r>
          </a:p>
          <a:p>
            <a:pPr lvl="0"/>
            <a:r>
              <a:rPr lang="cs-CZ" sz="1400" b="1" dirty="0" smtClean="0"/>
              <a:t>Omnibusové </a:t>
            </a:r>
            <a:r>
              <a:rPr lang="cs-CZ" sz="1400" b="1" dirty="0"/>
              <a:t>šetření</a:t>
            </a:r>
            <a:r>
              <a:rPr lang="cs-CZ" sz="1400" dirty="0"/>
              <a:t> </a:t>
            </a:r>
            <a:r>
              <a:rPr lang="cs-CZ" sz="1400" dirty="0" smtClean="0"/>
              <a:t>v každé zemi – zjištění základních postojů k NRP v populacích jednotlivých zemí.</a:t>
            </a:r>
            <a:endParaRPr lang="cs-CZ" sz="1400" dirty="0"/>
          </a:p>
          <a:p>
            <a:pPr marL="0" indent="0">
              <a:buNone/>
            </a:pPr>
            <a:r>
              <a:rPr lang="cs-CZ" sz="1400" b="1" dirty="0" smtClean="0"/>
              <a:t>Cílem je snaha o: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/>
              <a:t>Z</a:t>
            </a:r>
            <a:r>
              <a:rPr lang="cs-CZ" sz="1400" dirty="0" smtClean="0"/>
              <a:t>ískání inspirace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Příklady </a:t>
            </a:r>
            <a:r>
              <a:rPr lang="cs-CZ" sz="1400" dirty="0" smtClean="0"/>
              <a:t>dobré praxe</a:t>
            </a:r>
          </a:p>
          <a:p>
            <a:pPr marL="0" indent="0">
              <a:buNone/>
            </a:pPr>
            <a:r>
              <a:rPr lang="cs-CZ" sz="1400" b="1" dirty="0" smtClean="0"/>
              <a:t>Témata:</a:t>
            </a:r>
          </a:p>
          <a:p>
            <a:r>
              <a:rPr lang="cs-CZ" sz="1400" dirty="0" smtClean="0"/>
              <a:t>Systém služeb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Standardy služeb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Získávání pěstounů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Přechod a adaptace dítěte 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err="1" smtClean="0"/>
              <a:t>Deinstucionalizace</a:t>
            </a:r>
            <a:r>
              <a:rPr lang="cs-CZ" sz="1400" dirty="0" smtClean="0"/>
              <a:t> systému</a:t>
            </a:r>
            <a:endParaRPr lang="cs-CZ" sz="1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82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792087"/>
          </a:xfrm>
        </p:spPr>
        <p:txBody>
          <a:bodyPr/>
          <a:lstStyle/>
          <a:p>
            <a:r>
              <a:rPr lang="cs-CZ" dirty="0" smtClean="0"/>
              <a:t>2. Výzkum v 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80920" cy="3217912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cs-CZ" sz="2400" b="1" dirty="0" smtClean="0"/>
              <a:t>Kvalitativní výzkum – </a:t>
            </a:r>
            <a:r>
              <a:rPr lang="cs-CZ" sz="2400" dirty="0" smtClean="0"/>
              <a:t>zkušenosti aktérů se systémem NRP ve třech období změn legislativy 1993 – </a:t>
            </a:r>
            <a:r>
              <a:rPr lang="cs-CZ" sz="2400" dirty="0" smtClean="0"/>
              <a:t>1998</a:t>
            </a:r>
            <a:r>
              <a:rPr lang="cs-CZ" sz="2400" dirty="0" smtClean="0"/>
              <a:t>, 1999 – 2012, 2013):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náhradní </a:t>
            </a:r>
            <a:r>
              <a:rPr lang="cs-CZ" sz="2400" dirty="0" smtClean="0"/>
              <a:t>rodiny: </a:t>
            </a:r>
            <a:r>
              <a:rPr lang="cs-CZ" sz="2400" dirty="0" smtClean="0"/>
              <a:t>35 – 40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mladí lidé v </a:t>
            </a:r>
            <a:r>
              <a:rPr lang="cs-CZ" sz="2400" dirty="0" smtClean="0"/>
              <a:t>NRP: </a:t>
            </a:r>
            <a:r>
              <a:rPr lang="cs-CZ" sz="2400" dirty="0" smtClean="0"/>
              <a:t>30 – 35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neziskové </a:t>
            </a:r>
            <a:r>
              <a:rPr lang="cs-CZ" sz="2400" dirty="0" smtClean="0"/>
              <a:t>organizace: 5</a:t>
            </a:r>
            <a:endParaRPr lang="cs-CZ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sz="2400" dirty="0" smtClean="0"/>
              <a:t>OSPOD: 5</a:t>
            </a:r>
            <a:endParaRPr lang="cs-CZ" sz="2400" dirty="0" smtClean="0"/>
          </a:p>
          <a:p>
            <a:pPr algn="just"/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0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   www.nahradnirodina.cz 							info@nahradnirodina.cz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8748465" cy="396111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2</a:t>
            </a:r>
            <a:r>
              <a:rPr lang="cs-CZ" sz="2000" b="1" dirty="0" smtClean="0"/>
              <a:t>. Právní analýza </a:t>
            </a:r>
            <a:r>
              <a:rPr lang="cs-CZ" sz="2000" dirty="0" smtClean="0"/>
              <a:t>systému NRP včetně historického vývoje (1990 – 2013)</a:t>
            </a:r>
          </a:p>
          <a:p>
            <a:pPr marL="0" indent="0">
              <a:buNone/>
            </a:pPr>
            <a:r>
              <a:rPr lang="cs-CZ" sz="2000" dirty="0" smtClean="0"/>
              <a:t>3. </a:t>
            </a:r>
            <a:r>
              <a:rPr lang="cs-CZ" sz="2000" b="1" dirty="0" smtClean="0"/>
              <a:t>Přehled výzkumů </a:t>
            </a:r>
            <a:r>
              <a:rPr lang="cs-CZ" sz="2000" dirty="0" smtClean="0"/>
              <a:t>v oblasti NRP realizovaných v ČR </a:t>
            </a:r>
            <a:r>
              <a:rPr lang="cs-CZ" sz="2000" dirty="0" smtClean="0"/>
              <a:t>(1990 </a:t>
            </a:r>
            <a:r>
              <a:rPr lang="cs-CZ" sz="2000" dirty="0" smtClean="0"/>
              <a:t>– </a:t>
            </a:r>
            <a:r>
              <a:rPr lang="cs-CZ" sz="2000" dirty="0" smtClean="0"/>
              <a:t>2012)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4. </a:t>
            </a:r>
            <a:r>
              <a:rPr lang="cs-CZ" sz="2000" b="1" dirty="0" smtClean="0"/>
              <a:t>Omnibusové šetření </a:t>
            </a:r>
            <a:r>
              <a:rPr lang="cs-CZ" sz="2000" dirty="0" smtClean="0"/>
              <a:t>– postoje k NRP v populaci </a:t>
            </a:r>
            <a:r>
              <a:rPr lang="cs-CZ" sz="2000" dirty="0" smtClean="0"/>
              <a:t>ČR.</a:t>
            </a:r>
            <a:endParaRPr lang="cs-CZ" sz="2000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Cílem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Zmapování zkušeností aktérů NRP</a:t>
            </a:r>
          </a:p>
          <a:p>
            <a:r>
              <a:rPr lang="cs-CZ" sz="2000" dirty="0" smtClean="0"/>
              <a:t>Identifikace potřeb a rodin NRP</a:t>
            </a:r>
          </a:p>
          <a:p>
            <a:r>
              <a:rPr lang="cs-CZ" sz="2000" dirty="0" smtClean="0"/>
              <a:t>Nabídky poskytovaných služeb (i těch, které chybí) </a:t>
            </a:r>
          </a:p>
          <a:p>
            <a:r>
              <a:rPr lang="cs-CZ" sz="2000" dirty="0"/>
              <a:t>N</a:t>
            </a:r>
            <a:r>
              <a:rPr lang="cs-CZ" sz="2000" dirty="0" smtClean="0"/>
              <a:t>a základě závěrů výzkumu </a:t>
            </a:r>
            <a:r>
              <a:rPr lang="cs-CZ" sz="2000" dirty="0" smtClean="0"/>
              <a:t>zjistíme, </a:t>
            </a:r>
            <a:r>
              <a:rPr lang="cs-CZ" sz="2000" dirty="0" smtClean="0"/>
              <a:t>do jaké míry současná právní úprava řeší potřeby dětí a rodin v NRP.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4016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1008111"/>
          </a:xfrm>
        </p:spPr>
        <p:txBody>
          <a:bodyPr/>
          <a:lstStyle/>
          <a:p>
            <a:r>
              <a:rPr lang="cs-CZ" dirty="0" smtClean="0"/>
              <a:t>3. Monitoring metodik a subjektů </a:t>
            </a:r>
            <a:r>
              <a:rPr lang="cs-CZ" dirty="0" smtClean="0"/>
              <a:t>      v </a:t>
            </a:r>
            <a:r>
              <a:rPr lang="cs-CZ" dirty="0" smtClean="0"/>
              <a:t>NRP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80920" cy="300188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dirty="0" smtClean="0"/>
              <a:t>Tvorba databáze         Adresář subjektů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2. Monitoring metodik  –  Získání </a:t>
            </a:r>
            <a:r>
              <a:rPr lang="cs-CZ" dirty="0" smtClean="0"/>
              <a:t>dostupných</a:t>
            </a:r>
          </a:p>
          <a:p>
            <a:pPr algn="just"/>
            <a:r>
              <a:rPr lang="cs-CZ" dirty="0" smtClean="0"/>
              <a:t>    metodik </a:t>
            </a:r>
            <a:r>
              <a:rPr lang="cs-CZ" dirty="0" smtClean="0"/>
              <a:t>v ČR</a:t>
            </a:r>
          </a:p>
          <a:p>
            <a:pPr algn="just"/>
            <a:r>
              <a:rPr lang="cs-CZ" dirty="0" smtClean="0"/>
              <a:t>3. Průběžná aktualizace databáze.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   www.nahradnirodina.cz 							info@nahradnirodina.cz</a:t>
            </a: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4363402" y="2859251"/>
            <a:ext cx="705228" cy="135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3143250"/>
            <a:ext cx="22288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ipka doprava 5"/>
          <p:cNvSpPr/>
          <p:nvPr/>
        </p:nvSpPr>
        <p:spPr>
          <a:xfrm>
            <a:off x="4516026" y="4025246"/>
            <a:ext cx="648072" cy="174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2348880"/>
            <a:ext cx="7056784" cy="2303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latin typeface="Bookman Old Style" pitchFamily="18" charset="0"/>
              </a:rPr>
              <a:t>Středisko náhradní rodinné péče o. s.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latin typeface="Bookman Old Style" pitchFamily="18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latin typeface="Bookman Old Style" pitchFamily="18" charset="0"/>
              </a:rPr>
              <a:t>Tel/fax: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latin typeface="Bookman Old Style" pitchFamily="18" charset="0"/>
              </a:rPr>
              <a:t>Tel: 233356701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latin typeface="Bookman Old Style" pitchFamily="18" charset="0"/>
              </a:rPr>
              <a:t>E-mail: </a:t>
            </a:r>
            <a:r>
              <a:rPr lang="cs-CZ" sz="2800" dirty="0" smtClean="0">
                <a:latin typeface="Bookman Old Style" pitchFamily="18" charset="0"/>
                <a:hlinkClick r:id="rId2"/>
              </a:rPr>
              <a:t>info@nahradnirodina.cz</a:t>
            </a:r>
            <a:endParaRPr lang="cs-CZ" sz="28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latin typeface="Bookman Old Style" pitchFamily="18" charset="0"/>
              </a:rPr>
              <a:t>Web: </a:t>
            </a:r>
            <a:r>
              <a:rPr lang="cs-CZ" sz="2800" dirty="0" smtClean="0">
                <a:latin typeface="Bookman Old Style" pitchFamily="18" charset="0"/>
                <a:hlinkClick r:id="rId3"/>
              </a:rPr>
              <a:t>www.nahradnirodina.cz</a:t>
            </a:r>
            <a:endParaRPr lang="cs-CZ" sz="28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1776</TotalTime>
  <Words>353</Words>
  <Application>Microsoft Office PowerPoint</Application>
  <PresentationFormat>Předvádění na obrazovce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 SNRP</vt:lpstr>
      <vt:lpstr>Středisko náhradní rodinné péče o. s. </vt:lpstr>
      <vt:lpstr>Výzkum a rozvoj dobré praxe</vt:lpstr>
      <vt:lpstr>1. Výzkum v zahraničí</vt:lpstr>
      <vt:lpstr>2. Výzkum v ČR</vt:lpstr>
      <vt:lpstr>Prezentace aplikace PowerPoint</vt:lpstr>
      <vt:lpstr>3. Monitoring metodik a subjektů       v NRP</vt:lpstr>
      <vt:lpstr>Prezentace aplikace PowerPoint</vt:lpstr>
    </vt:vector>
  </TitlesOfParts>
  <Company>SNRP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 </cp:lastModifiedBy>
  <cp:revision>124</cp:revision>
  <cp:lastPrinted>2013-06-13T12:05:19Z</cp:lastPrinted>
  <dcterms:created xsi:type="dcterms:W3CDTF">2006-11-29T12:46:55Z</dcterms:created>
  <dcterms:modified xsi:type="dcterms:W3CDTF">2013-06-13T12:05:26Z</dcterms:modified>
</cp:coreProperties>
</file>