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256" r:id="rId2"/>
    <p:sldId id="267" r:id="rId3"/>
    <p:sldId id="268" r:id="rId4"/>
    <p:sldId id="269" r:id="rId5"/>
    <p:sldId id="270" r:id="rId6"/>
    <p:sldId id="271" r:id="rId7"/>
    <p:sldId id="266" r:id="rId8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737"/>
    <a:srgbClr val="339966"/>
    <a:srgbClr val="66FF99"/>
    <a:srgbClr val="336600"/>
    <a:srgbClr val="009900"/>
    <a:srgbClr val="66FF33"/>
    <a:srgbClr val="CCCC00"/>
    <a:srgbClr val="FFFF66"/>
    <a:srgbClr val="FF9966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11" autoAdjust="0"/>
    <p:restoredTop sz="95462" autoAdjust="0"/>
  </p:normalViewPr>
  <p:slideViewPr>
    <p:cSldViewPr>
      <p:cViewPr>
        <p:scale>
          <a:sx n="80" d="100"/>
          <a:sy n="80" d="100"/>
        </p:scale>
        <p:origin x="-738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946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defTabSz="902124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algn="r" defTabSz="902124">
              <a:defRPr sz="1300"/>
            </a:lvl1pPr>
          </a:lstStyle>
          <a:p>
            <a:pPr>
              <a:defRPr/>
            </a:pPr>
            <a:fld id="{98311B9C-1495-4D8A-AA1B-1C93DD0B514B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defTabSz="902124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algn="r" defTabSz="902124">
              <a:defRPr sz="1300"/>
            </a:lvl1pPr>
          </a:lstStyle>
          <a:p>
            <a:pPr>
              <a:defRPr/>
            </a:pPr>
            <a:fld id="{620BD4A3-F7C8-48A0-BA3C-CD83DF8BC5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318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defTabSz="902124" eaLnBrk="0" hangingPunct="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algn="r" defTabSz="902124" eaLnBrk="0" hangingPunct="0">
              <a:defRPr sz="1300"/>
            </a:lvl1pPr>
          </a:lstStyle>
          <a:p>
            <a:pPr>
              <a:defRPr/>
            </a:pPr>
            <a:fld id="{2114EAEA-FB64-482C-BD6A-D127D2A8E322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6887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defTabSz="902124" eaLnBrk="0" hangingPunct="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algn="r" defTabSz="902124" eaLnBrk="0" hangingPunct="0">
              <a:defRPr sz="1300"/>
            </a:lvl1pPr>
          </a:lstStyle>
          <a:p>
            <a:pPr>
              <a:defRPr/>
            </a:pPr>
            <a:fld id="{4B1D6E70-99D6-42F4-A4B7-201014CC22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070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</a:t>
            </a:r>
            <a:r>
              <a:rPr lang="cs-CZ" err="1"/>
              <a:t>nahradnirodina.cz</a:t>
            </a:r>
            <a:r>
              <a:rPr lang="cs-CZ"/>
              <a:t> 							</a:t>
            </a:r>
            <a:r>
              <a:rPr lang="cs-CZ" err="1"/>
              <a:t>info</a:t>
            </a:r>
            <a:r>
              <a:rPr lang="cs-CZ"/>
              <a:t>@</a:t>
            </a:r>
            <a:r>
              <a:rPr lang="cs-CZ" err="1"/>
              <a:t>nahradnirodina.cz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1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16138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04025" y="1916113"/>
            <a:ext cx="1655763" cy="403383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1916113"/>
            <a:ext cx="4816475" cy="403383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687023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150" y="1916113"/>
            <a:ext cx="6624638" cy="86518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979613" y="3213100"/>
            <a:ext cx="3127375" cy="27368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259388" y="3213100"/>
            <a:ext cx="3128962" cy="12922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259388" y="4657725"/>
            <a:ext cx="3128962" cy="12922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161335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43047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386169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79613" y="3213100"/>
            <a:ext cx="3127375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59388" y="3213100"/>
            <a:ext cx="3128962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340961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426134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9252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209874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52715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val="88216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052513"/>
            <a:ext cx="9144000" cy="5805487"/>
          </a:xfrm>
          <a:prstGeom prst="rect">
            <a:avLst/>
          </a:prstGeom>
          <a:solidFill>
            <a:srgbClr val="FAFFE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7" name="Picture 3" descr="foto_0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33375"/>
            <a:ext cx="1582737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vodni_fot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33375"/>
            <a:ext cx="15128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foto_05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33375"/>
            <a:ext cx="1582738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403350" y="0"/>
            <a:ext cx="7740650" cy="333375"/>
          </a:xfrm>
          <a:prstGeom prst="rect">
            <a:avLst/>
          </a:prstGeom>
          <a:solidFill>
            <a:srgbClr val="FFCC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1916113"/>
            <a:ext cx="66246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Nazdar</a:t>
            </a:r>
            <a:br>
              <a:rPr lang="cs-CZ" smtClean="0"/>
            </a:br>
            <a:endParaRPr lang="cs-CZ" smtClean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3213100"/>
            <a:ext cx="6408737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1476375" cy="3333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34" name="Picture 10" descr="foto_03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3375"/>
            <a:ext cx="1512888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foto_21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75" y="333375"/>
            <a:ext cx="1495425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37" name="Picture 13" descr="logo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14763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7650"/>
            <a:ext cx="9144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hradnirodina.cz/" TargetMode="External"/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43063"/>
            <a:ext cx="7772400" cy="1957387"/>
          </a:xfrm>
        </p:spPr>
        <p:txBody>
          <a:bodyPr/>
          <a:lstStyle/>
          <a:p>
            <a:r>
              <a:rPr lang="cs-CZ" sz="3200" dirty="0" smtClean="0"/>
              <a:t>Středisko náhradní rodinné péče o. s.</a:t>
            </a:r>
            <a:br>
              <a:rPr lang="cs-CZ" sz="3200" dirty="0" smtClean="0"/>
            </a:br>
            <a:endParaRPr lang="cs-CZ" sz="32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75" y="3286125"/>
            <a:ext cx="8858250" cy="3071813"/>
          </a:xfrm>
        </p:spPr>
        <p:txBody>
          <a:bodyPr/>
          <a:lstStyle/>
          <a:p>
            <a:r>
              <a:rPr lang="cs-CZ" dirty="0" smtClean="0"/>
              <a:t>Pilotní </a:t>
            </a:r>
            <a:r>
              <a:rPr lang="cs-CZ" dirty="0" smtClean="0"/>
              <a:t>projekt </a:t>
            </a:r>
            <a:endParaRPr lang="cs-CZ" dirty="0" smtClean="0"/>
          </a:p>
          <a:p>
            <a:r>
              <a:rPr lang="cs-CZ" dirty="0" smtClean="0"/>
              <a:t>„Centrum podpory NRP“</a:t>
            </a:r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916113"/>
            <a:ext cx="7848228" cy="865187"/>
          </a:xfrm>
        </p:spPr>
        <p:txBody>
          <a:bodyPr/>
          <a:lstStyle/>
          <a:p>
            <a:r>
              <a:rPr lang="cs-CZ" dirty="0" smtClean="0"/>
              <a:t>Výzkum a rozvoj dobré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9" y="2996952"/>
            <a:ext cx="6984702" cy="2952998"/>
          </a:xfrm>
        </p:spPr>
        <p:txBody>
          <a:bodyPr/>
          <a:lstStyle/>
          <a:p>
            <a:r>
              <a:rPr lang="cs-CZ" dirty="0" smtClean="0"/>
              <a:t>1. Výzkum v zahraničí</a:t>
            </a:r>
          </a:p>
          <a:p>
            <a:r>
              <a:rPr lang="cs-CZ" dirty="0" smtClean="0"/>
              <a:t>2. Výzkum v ČR</a:t>
            </a:r>
          </a:p>
          <a:p>
            <a:r>
              <a:rPr lang="cs-CZ" dirty="0" smtClean="0"/>
              <a:t>3. Monitoring metodik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7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340769"/>
            <a:ext cx="7704758" cy="648072"/>
          </a:xfrm>
        </p:spPr>
        <p:txBody>
          <a:bodyPr/>
          <a:lstStyle/>
          <a:p>
            <a:r>
              <a:rPr lang="cs-CZ" dirty="0"/>
              <a:t>1</a:t>
            </a:r>
            <a:r>
              <a:rPr lang="cs-CZ" dirty="0" smtClean="0"/>
              <a:t>. Výzkum v zahraničí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3" y="2060848"/>
            <a:ext cx="7848798" cy="4176464"/>
          </a:xfrm>
        </p:spPr>
        <p:txBody>
          <a:bodyPr/>
          <a:lstStyle/>
          <a:p>
            <a:pPr lvl="0"/>
            <a:r>
              <a:rPr lang="cs-CZ" sz="1400" b="1" dirty="0"/>
              <a:t>Sekundární </a:t>
            </a:r>
            <a:r>
              <a:rPr lang="cs-CZ" sz="1400" b="1" dirty="0" smtClean="0"/>
              <a:t>analýza - </a:t>
            </a:r>
            <a:r>
              <a:rPr lang="cs-CZ" sz="1400" dirty="0" smtClean="0"/>
              <a:t>analýza výstupů výzkumů a dalších materiálů získaných rešerší ze </a:t>
            </a:r>
            <a:endParaRPr lang="cs-CZ" sz="1400" dirty="0" smtClean="0"/>
          </a:p>
          <a:p>
            <a:pPr marL="0" lvl="0" indent="0">
              <a:buNone/>
            </a:pPr>
            <a:r>
              <a:rPr lang="cs-CZ" sz="1400" dirty="0"/>
              <a:t> </a:t>
            </a:r>
            <a:r>
              <a:rPr lang="cs-CZ" sz="1400" dirty="0" smtClean="0"/>
              <a:t>       </a:t>
            </a:r>
            <a:r>
              <a:rPr lang="cs-CZ" sz="1400" dirty="0" smtClean="0"/>
              <a:t>4 </a:t>
            </a:r>
            <a:r>
              <a:rPr lang="cs-CZ" sz="1400" dirty="0" smtClean="0"/>
              <a:t>vybraných zemí – Polsko, Slovenská republika, Velká Británie a Dánsko</a:t>
            </a:r>
            <a:endParaRPr lang="cs-CZ" sz="1400" dirty="0"/>
          </a:p>
          <a:p>
            <a:r>
              <a:rPr lang="cs-CZ" sz="1400" b="1" dirty="0" smtClean="0"/>
              <a:t>Právní analýza - </a:t>
            </a:r>
            <a:r>
              <a:rPr lang="cs-CZ" sz="1400" dirty="0" smtClean="0"/>
              <a:t>stručná </a:t>
            </a:r>
            <a:r>
              <a:rPr lang="cs-CZ" sz="1400" dirty="0"/>
              <a:t>analýza legislativního rámce systému NRP v každé </a:t>
            </a:r>
            <a:r>
              <a:rPr lang="cs-CZ" sz="1400" dirty="0" smtClean="0"/>
              <a:t>zemi</a:t>
            </a:r>
            <a:endParaRPr lang="cs-CZ" sz="1400" dirty="0"/>
          </a:p>
          <a:p>
            <a:pPr lvl="0"/>
            <a:r>
              <a:rPr lang="cs-CZ" sz="1400" b="1" dirty="0" smtClean="0"/>
              <a:t>Expertní rozhovor</a:t>
            </a:r>
            <a:r>
              <a:rPr lang="cs-CZ" sz="1400" dirty="0" smtClean="0"/>
              <a:t> </a:t>
            </a:r>
            <a:endParaRPr lang="cs-CZ" sz="1400" dirty="0"/>
          </a:p>
          <a:p>
            <a:pPr lvl="0"/>
            <a:r>
              <a:rPr lang="cs-CZ" sz="1400" b="1" dirty="0"/>
              <a:t>Kvantitativní výzkum</a:t>
            </a:r>
            <a:r>
              <a:rPr lang="cs-CZ" sz="1400" dirty="0"/>
              <a:t> – </a:t>
            </a:r>
            <a:r>
              <a:rPr lang="cs-CZ" sz="1400" dirty="0" smtClean="0"/>
              <a:t> vybrané neziskové </a:t>
            </a:r>
            <a:r>
              <a:rPr lang="cs-CZ" sz="1400" dirty="0"/>
              <a:t>organizace </a:t>
            </a:r>
            <a:r>
              <a:rPr lang="cs-CZ" sz="1400" dirty="0" smtClean="0"/>
              <a:t>v každé zemi</a:t>
            </a:r>
          </a:p>
          <a:p>
            <a:pPr lvl="0"/>
            <a:r>
              <a:rPr lang="cs-CZ" sz="1400" b="1" dirty="0" smtClean="0"/>
              <a:t>Omnibusové </a:t>
            </a:r>
            <a:r>
              <a:rPr lang="cs-CZ" sz="1400" b="1" dirty="0"/>
              <a:t>šetření</a:t>
            </a:r>
            <a:r>
              <a:rPr lang="cs-CZ" sz="1400" dirty="0"/>
              <a:t> </a:t>
            </a:r>
            <a:r>
              <a:rPr lang="cs-CZ" sz="1400" dirty="0" smtClean="0"/>
              <a:t>v každé zemi – zjištění základních postojů k NRP v populacích jednotlivých zemí.</a:t>
            </a:r>
            <a:endParaRPr lang="cs-CZ" sz="1400" dirty="0"/>
          </a:p>
          <a:p>
            <a:pPr marL="0" indent="0">
              <a:buNone/>
            </a:pPr>
            <a:r>
              <a:rPr lang="cs-CZ" sz="1400" b="1" dirty="0" smtClean="0"/>
              <a:t>Cílem je snaha o: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/>
              <a:t>Z</a:t>
            </a:r>
            <a:r>
              <a:rPr lang="cs-CZ" sz="1400" dirty="0" smtClean="0"/>
              <a:t>ískání inspirace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Příklady </a:t>
            </a:r>
            <a:r>
              <a:rPr lang="cs-CZ" sz="1400" dirty="0" smtClean="0"/>
              <a:t>dobré praxe</a:t>
            </a:r>
          </a:p>
          <a:p>
            <a:pPr marL="0" indent="0">
              <a:buNone/>
            </a:pPr>
            <a:r>
              <a:rPr lang="cs-CZ" sz="1400" b="1" dirty="0" smtClean="0"/>
              <a:t>Témata:</a:t>
            </a:r>
          </a:p>
          <a:p>
            <a:r>
              <a:rPr lang="cs-CZ" sz="1400" dirty="0" smtClean="0"/>
              <a:t>Systém služeb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Standardy služeb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Získávání pěstounů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smtClean="0"/>
              <a:t>Přechod a adaptace dítěte </a:t>
            </a:r>
          </a:p>
          <a:p>
            <a:pPr>
              <a:buFont typeface="Arial" pitchFamily="34" charset="0"/>
              <a:buChar char="•"/>
            </a:pPr>
            <a:r>
              <a:rPr lang="cs-CZ" sz="1400" dirty="0" err="1" smtClean="0"/>
              <a:t>Deinstucionalizace</a:t>
            </a:r>
            <a:r>
              <a:rPr lang="cs-CZ" sz="1400" dirty="0" smtClean="0"/>
              <a:t> systému</a:t>
            </a:r>
            <a:endParaRPr lang="cs-CZ" sz="1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82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792087"/>
          </a:xfrm>
        </p:spPr>
        <p:txBody>
          <a:bodyPr/>
          <a:lstStyle/>
          <a:p>
            <a:r>
              <a:rPr lang="cs-CZ" dirty="0" smtClean="0"/>
              <a:t>2. Výzkum v 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2420888"/>
            <a:ext cx="8280920" cy="3217912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cs-CZ" sz="2400" b="1" dirty="0" smtClean="0"/>
              <a:t>Kvalitativní výzkum – </a:t>
            </a:r>
            <a:r>
              <a:rPr lang="cs-CZ" sz="2400" dirty="0" smtClean="0"/>
              <a:t>zkušenosti aktérů se systémem NRP ve třech období změn legislativy 1993 – </a:t>
            </a:r>
            <a:r>
              <a:rPr lang="cs-CZ" sz="2400" dirty="0" smtClean="0"/>
              <a:t>1998</a:t>
            </a:r>
            <a:r>
              <a:rPr lang="cs-CZ" sz="2400" dirty="0" smtClean="0"/>
              <a:t>, 1999 – 2012, 2013):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2400" dirty="0" smtClean="0"/>
              <a:t>náhradní </a:t>
            </a:r>
            <a:r>
              <a:rPr lang="cs-CZ" sz="2400" dirty="0" smtClean="0"/>
              <a:t>rodiny: </a:t>
            </a:r>
            <a:r>
              <a:rPr lang="cs-CZ" sz="2400" dirty="0" smtClean="0"/>
              <a:t>35 – 40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2400" dirty="0" smtClean="0"/>
              <a:t>mladí lidé v </a:t>
            </a:r>
            <a:r>
              <a:rPr lang="cs-CZ" sz="2400" dirty="0" smtClean="0"/>
              <a:t>NRP: </a:t>
            </a:r>
            <a:r>
              <a:rPr lang="cs-CZ" sz="2400" dirty="0" smtClean="0"/>
              <a:t>30 – 35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2400" dirty="0" smtClean="0"/>
              <a:t>neziskové </a:t>
            </a:r>
            <a:r>
              <a:rPr lang="cs-CZ" sz="2400" dirty="0" smtClean="0"/>
              <a:t>organizace: 5</a:t>
            </a:r>
            <a:endParaRPr lang="cs-CZ" sz="24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2400" dirty="0" smtClean="0"/>
              <a:t>OSPOD: 5</a:t>
            </a:r>
            <a:endParaRPr lang="cs-CZ" sz="2400" dirty="0" smtClean="0"/>
          </a:p>
          <a:p>
            <a:pPr algn="just"/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03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   www.nahradnirodina.cz 							info@nahradnirodina.cz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988840"/>
            <a:ext cx="8748465" cy="3961110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2</a:t>
            </a:r>
            <a:r>
              <a:rPr lang="cs-CZ" sz="2000" b="1" dirty="0" smtClean="0"/>
              <a:t>. Právní analýza </a:t>
            </a:r>
            <a:r>
              <a:rPr lang="cs-CZ" sz="2000" dirty="0" smtClean="0"/>
              <a:t>systému NRP včetně historického vývoje (1990 – 2013)</a:t>
            </a:r>
          </a:p>
          <a:p>
            <a:pPr marL="0" indent="0">
              <a:buNone/>
            </a:pPr>
            <a:r>
              <a:rPr lang="cs-CZ" sz="2000" dirty="0" smtClean="0"/>
              <a:t>3. </a:t>
            </a:r>
            <a:r>
              <a:rPr lang="cs-CZ" sz="2000" b="1" dirty="0" smtClean="0"/>
              <a:t>Přehled výzkumů </a:t>
            </a:r>
            <a:r>
              <a:rPr lang="cs-CZ" sz="2000" dirty="0" smtClean="0"/>
              <a:t>v oblasti NRP realizovaných v ČR </a:t>
            </a:r>
            <a:r>
              <a:rPr lang="cs-CZ" sz="2000" dirty="0" smtClean="0"/>
              <a:t>(1990 </a:t>
            </a:r>
            <a:r>
              <a:rPr lang="cs-CZ" sz="2000" dirty="0" smtClean="0"/>
              <a:t>– </a:t>
            </a:r>
            <a:r>
              <a:rPr lang="cs-CZ" sz="2000" dirty="0" smtClean="0"/>
              <a:t>2012)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4. </a:t>
            </a:r>
            <a:r>
              <a:rPr lang="cs-CZ" sz="2000" b="1" dirty="0" smtClean="0"/>
              <a:t>Omnibusové šetření </a:t>
            </a:r>
            <a:r>
              <a:rPr lang="cs-CZ" sz="2000" dirty="0" smtClean="0"/>
              <a:t>– postoje k NRP v populaci </a:t>
            </a:r>
            <a:r>
              <a:rPr lang="cs-CZ" sz="2000" dirty="0" smtClean="0"/>
              <a:t>ČR.</a:t>
            </a:r>
            <a:endParaRPr lang="cs-CZ" sz="2000" dirty="0" smtClean="0"/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Cílem</a:t>
            </a:r>
            <a:r>
              <a:rPr lang="cs-CZ" sz="2000" dirty="0" smtClean="0"/>
              <a:t>:</a:t>
            </a:r>
          </a:p>
          <a:p>
            <a:r>
              <a:rPr lang="cs-CZ" sz="2000" dirty="0" smtClean="0"/>
              <a:t>Zmapování zkušeností aktérů NRP</a:t>
            </a:r>
          </a:p>
          <a:p>
            <a:r>
              <a:rPr lang="cs-CZ" sz="2000" dirty="0" smtClean="0"/>
              <a:t>Identifikace potřeb a rodin NRP</a:t>
            </a:r>
          </a:p>
          <a:p>
            <a:r>
              <a:rPr lang="cs-CZ" sz="2000" dirty="0" smtClean="0"/>
              <a:t>Nabídky poskytovaných služeb (i těch, které chybí) </a:t>
            </a:r>
          </a:p>
          <a:p>
            <a:r>
              <a:rPr lang="cs-CZ" sz="2000" dirty="0"/>
              <a:t>N</a:t>
            </a:r>
            <a:r>
              <a:rPr lang="cs-CZ" sz="2000" dirty="0" smtClean="0"/>
              <a:t>a základě závěrů výzkumu </a:t>
            </a:r>
            <a:r>
              <a:rPr lang="cs-CZ" sz="2000" dirty="0" smtClean="0"/>
              <a:t>zjistíme, </a:t>
            </a:r>
            <a:r>
              <a:rPr lang="cs-CZ" sz="2000" dirty="0" smtClean="0"/>
              <a:t>do jaké míry současná právní úprava řeší potřeby dětí a rodin v NRP.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0160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008111"/>
          </a:xfrm>
        </p:spPr>
        <p:txBody>
          <a:bodyPr/>
          <a:lstStyle/>
          <a:p>
            <a:r>
              <a:rPr lang="cs-CZ" dirty="0" smtClean="0"/>
              <a:t>3. Monitoring metodik a subjektů </a:t>
            </a:r>
            <a:r>
              <a:rPr lang="cs-CZ" dirty="0" smtClean="0"/>
              <a:t>      v </a:t>
            </a:r>
            <a:r>
              <a:rPr lang="cs-CZ" dirty="0" smtClean="0"/>
              <a:t>NRP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8280920" cy="3001888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cs-CZ" dirty="0" smtClean="0"/>
              <a:t>Tvorba databáze         Adresář subjektů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2. Monitoring metodik  –  Získání </a:t>
            </a:r>
            <a:r>
              <a:rPr lang="cs-CZ" dirty="0" smtClean="0"/>
              <a:t>dostupných</a:t>
            </a:r>
          </a:p>
          <a:p>
            <a:pPr algn="just"/>
            <a:r>
              <a:rPr lang="cs-CZ" dirty="0" smtClean="0"/>
              <a:t>    metodik </a:t>
            </a:r>
            <a:r>
              <a:rPr lang="cs-CZ" dirty="0" smtClean="0"/>
              <a:t>v ČR</a:t>
            </a:r>
          </a:p>
          <a:p>
            <a:pPr algn="just"/>
            <a:r>
              <a:rPr lang="cs-CZ" dirty="0" smtClean="0"/>
              <a:t>3. Průběžná aktualizace databáze.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   www.nahradnirodina.cz 							info@nahradnirodina.cz</a:t>
            </a:r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4363402" y="2859251"/>
            <a:ext cx="705228" cy="1355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575" y="3143250"/>
            <a:ext cx="22288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 doprava 5"/>
          <p:cNvSpPr/>
          <p:nvPr/>
        </p:nvSpPr>
        <p:spPr>
          <a:xfrm>
            <a:off x="4516026" y="4025246"/>
            <a:ext cx="648072" cy="1743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65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Bookman Old Style" pitchFamily="18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Bookman Old Style" pitchFamily="18" charset="0"/>
            </a:endParaRP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2348880"/>
            <a:ext cx="7056784" cy="23034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800" dirty="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latin typeface="Bookman Old Style" pitchFamily="18" charset="0"/>
              </a:rPr>
              <a:t>Středisko náhradní rodinné péče o. s.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latin typeface="Bookman Old Style" pitchFamily="18" charset="0"/>
              </a:rPr>
              <a:t>Adresa: Jelení 91,118 00 Praha 1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latin typeface="Bookman Old Style" pitchFamily="18" charset="0"/>
              </a:rPr>
              <a:t>Tel/fax: 233 355 309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latin typeface="Bookman Old Style" pitchFamily="18" charset="0"/>
              </a:rPr>
              <a:t>Tel: 233356701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latin typeface="Bookman Old Style" pitchFamily="18" charset="0"/>
              </a:rPr>
              <a:t>E-mail: </a:t>
            </a:r>
            <a:r>
              <a:rPr lang="cs-CZ" sz="2800" dirty="0" smtClean="0">
                <a:latin typeface="Bookman Old Style" pitchFamily="18" charset="0"/>
                <a:hlinkClick r:id="rId2"/>
              </a:rPr>
              <a:t>info@nahradnirodina.cz</a:t>
            </a:r>
            <a:endParaRPr lang="cs-CZ" sz="2800" dirty="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800" dirty="0" smtClean="0">
                <a:latin typeface="Bookman Old Style" pitchFamily="18" charset="0"/>
              </a:rPr>
              <a:t>Web: </a:t>
            </a:r>
            <a:r>
              <a:rPr lang="cs-CZ" sz="2800" dirty="0" smtClean="0">
                <a:latin typeface="Bookman Old Style" pitchFamily="18" charset="0"/>
                <a:hlinkClick r:id="rId3"/>
              </a:rPr>
              <a:t>www.nahradnirodina.cz</a:t>
            </a:r>
            <a:endParaRPr lang="cs-CZ" sz="28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SNRP">
  <a:themeElements>
    <a:clrScheme name="Prezentace SN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e SN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SN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SNRP</Template>
  <TotalTime>1776</TotalTime>
  <Words>353</Words>
  <Application>Microsoft Office PowerPoint</Application>
  <PresentationFormat>Předvádění na obrazovce (4:3)</PresentationFormat>
  <Paragraphs>58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Prezentace SNRP</vt:lpstr>
      <vt:lpstr>Středisko náhradní rodinné péče o. s. </vt:lpstr>
      <vt:lpstr>Výzkum a rozvoj dobré praxe</vt:lpstr>
      <vt:lpstr>1. Výzkum v zahraničí</vt:lpstr>
      <vt:lpstr>2. Výzkum v ČR</vt:lpstr>
      <vt:lpstr>Prezentace aplikace PowerPoint</vt:lpstr>
      <vt:lpstr>3. Monitoring metodik a subjektů       v NRP</vt:lpstr>
      <vt:lpstr>Prezentace aplikace PowerPoint</vt:lpstr>
    </vt:vector>
  </TitlesOfParts>
  <Company>SNRP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Děti žijící v ústavních zařízeních</dc:title>
  <dc:creator>Zmeskalovav</dc:creator>
  <cp:lastModifiedBy> </cp:lastModifiedBy>
  <cp:revision>124</cp:revision>
  <cp:lastPrinted>2013-06-13T12:05:19Z</cp:lastPrinted>
  <dcterms:created xsi:type="dcterms:W3CDTF">2006-11-29T12:46:55Z</dcterms:created>
  <dcterms:modified xsi:type="dcterms:W3CDTF">2013-06-13T12:05:26Z</dcterms:modified>
</cp:coreProperties>
</file>