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6" r:id="rId2"/>
    <p:sldId id="260" r:id="rId3"/>
    <p:sldId id="257" r:id="rId4"/>
    <p:sldId id="258" r:id="rId5"/>
    <p:sldId id="282" r:id="rId6"/>
    <p:sldId id="283" r:id="rId7"/>
    <p:sldId id="284" r:id="rId8"/>
    <p:sldId id="268" r:id="rId9"/>
    <p:sldId id="278" r:id="rId10"/>
  </p:sldIdLst>
  <p:sldSz cx="9144000" cy="6858000" type="screen4x3"/>
  <p:notesSz cx="6794500" cy="99187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1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3E01A-DFF2-4A67-B0DE-A78767DE1100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18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1" y="94218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8A459-8313-449F-BE9B-31D4E7E71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567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6" y="1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8DD7A9-4896-4FA5-8C06-16BBE244CD1E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1384"/>
            <a:ext cx="5435600" cy="44634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6" y="9421045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5760A-B375-4AEC-9984-06FEDA55C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66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5760A-B375-4AEC-9984-06FEDA55CFC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300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5760A-B375-4AEC-9984-06FEDA55CFC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220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BAA8-CD26-4D52-BE71-FCE08BA2DC84}" type="datetime1">
              <a:rPr lang="cs-CZ" smtClean="0"/>
              <a:t>13.6.2013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556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79BE4-E0BA-4168-A320-B553C9FDBD5D}" type="datetime1">
              <a:rPr lang="cs-CZ" smtClean="0"/>
              <a:t>13.6.2013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430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522C-DB11-4960-B0B5-9106B77673AF}" type="datetime1">
              <a:rPr lang="cs-CZ" smtClean="0"/>
              <a:t>13.6.2013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9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A7D6-C414-473F-B279-D58244A13FDA}" type="datetime1">
              <a:rPr lang="cs-CZ" smtClean="0"/>
              <a:t>13.6.2013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598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14BF-8A41-4FBB-BE9E-522485BB6306}" type="datetime1">
              <a:rPr lang="cs-CZ" smtClean="0"/>
              <a:t>13.6.2013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26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6674-980D-4665-986D-D4C04DD048C3}" type="datetime1">
              <a:rPr lang="cs-CZ" smtClean="0"/>
              <a:t>13.6.2013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15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A290-931A-48EF-9F9F-8333C2ED1E3C}" type="datetime1">
              <a:rPr lang="cs-CZ" smtClean="0"/>
              <a:t>13.6.2013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576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F839-312A-40C4-89C1-C59CD6664965}" type="datetime1">
              <a:rPr lang="cs-CZ" smtClean="0"/>
              <a:t>13.6.2013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121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FA93-B5A8-4C16-8CE7-E170A5558473}" type="datetime1">
              <a:rPr lang="cs-CZ" smtClean="0"/>
              <a:t>13.6.2013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96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E5E4B-FB89-4555-846C-E57810CEBDA1}" type="datetime1">
              <a:rPr lang="cs-CZ" smtClean="0"/>
              <a:t>13.6.2013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21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17B6-46D1-41D1-A372-8CBB25E6C59A}" type="datetime1">
              <a:rPr lang="cs-CZ" smtClean="0"/>
              <a:t>13.6.2013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25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E0721-B87D-48FB-A0F7-84D4F2EAF2F3}" type="datetime1">
              <a:rPr lang="cs-CZ" smtClean="0"/>
              <a:t>13.6.2013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379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entrumpodpory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rumpodpory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/>
              <a:t>KULATÝ STŮL</a:t>
            </a:r>
            <a:br>
              <a:rPr lang="cs-CZ" sz="4000" b="1" dirty="0" smtClean="0"/>
            </a:br>
            <a:r>
              <a:rPr lang="cs-CZ" sz="4000" b="1" dirty="0" smtClean="0"/>
              <a:t>Metodiky práce v náhradní rodinné péči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17. </a:t>
            </a:r>
            <a:r>
              <a:rPr lang="cs-CZ" dirty="0">
                <a:solidFill>
                  <a:schemeClr val="tx1"/>
                </a:solidFill>
              </a:rPr>
              <a:t>6</a:t>
            </a:r>
            <a:r>
              <a:rPr lang="cs-CZ" dirty="0" smtClean="0">
                <a:solidFill>
                  <a:schemeClr val="tx1"/>
                </a:solidFill>
              </a:rPr>
              <a:t>. 2013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81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Nadace </a:t>
            </a:r>
            <a:r>
              <a:rPr lang="cs-CZ" sz="4000" b="1" dirty="0" err="1" smtClean="0">
                <a:solidFill>
                  <a:schemeClr val="tx2"/>
                </a:solidFill>
              </a:rPr>
              <a:t>Sirius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i="1" dirty="0" smtClean="0"/>
          </a:p>
          <a:p>
            <a:pPr marL="0" indent="0" algn="ctr">
              <a:buNone/>
            </a:pPr>
            <a:endParaRPr lang="cs-CZ" b="1" i="1" dirty="0"/>
          </a:p>
          <a:p>
            <a:pPr marL="0" indent="0" algn="ctr">
              <a:buNone/>
            </a:pPr>
            <a:endParaRPr lang="cs-CZ" b="1" i="1" dirty="0" smtClean="0"/>
          </a:p>
          <a:p>
            <a:pPr marL="0" indent="0" algn="ctr">
              <a:buNone/>
            </a:pPr>
            <a:r>
              <a:rPr lang="cs-CZ" b="1" i="1" dirty="0" smtClean="0"/>
              <a:t>Pomáháme dětem, které neměly v životě štěstí.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2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1296000" cy="914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835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Centrum podpory, o.p.s.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2400" dirty="0"/>
          </a:p>
          <a:p>
            <a:r>
              <a:rPr lang="cs-CZ" sz="2400" dirty="0" smtClean="0"/>
              <a:t>cílem je systematicky mapovat a aktivně vyhledávat dobrou praxi ve vybrané oblasti problematiky ohroženého dítěte</a:t>
            </a:r>
            <a:r>
              <a:rPr lang="cs-CZ" sz="2400" dirty="0"/>
              <a:t> </a:t>
            </a:r>
            <a:r>
              <a:rPr lang="cs-CZ" sz="2400" dirty="0" smtClean="0"/>
              <a:t>a napomáhat jejímu zlepšování a šíření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/>
              <a:t>p</a:t>
            </a:r>
            <a:r>
              <a:rPr lang="cs-CZ" sz="2400" dirty="0" smtClean="0"/>
              <a:t>ři vyhledávání a mapování situace v dané oblasti se zaměřujeme jak na Českou republiku, tak hledáme inspiraci a zkušenosti v zahraničí</a:t>
            </a:r>
          </a:p>
          <a:p>
            <a:endParaRPr lang="cs-CZ" sz="2400" dirty="0"/>
          </a:p>
          <a:p>
            <a:r>
              <a:rPr lang="cs-CZ" sz="2400" dirty="0" smtClean="0"/>
              <a:t>klademe důraz na prohlubování a posilování vzájemné spolupráce státních i nestátních organizací zabývajících se danou problematikou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smtClean="0">
                <a:hlinkClick r:id="rId2"/>
              </a:rPr>
              <a:t>www.centrumpodpory.cz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3</a:t>
            </a:fld>
            <a:endParaRPr lang="cs-CZ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40" y="403782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543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/>
                </a:solidFill>
              </a:rPr>
              <a:t>Pilotní projekt</a:t>
            </a:r>
            <a:br>
              <a:rPr lang="cs-CZ" sz="2400" b="1" dirty="0" smtClean="0">
                <a:solidFill>
                  <a:schemeClr val="accent2"/>
                </a:solidFill>
              </a:rPr>
            </a:br>
            <a:r>
              <a:rPr lang="cs-CZ" sz="2400" b="1" dirty="0" smtClean="0">
                <a:solidFill>
                  <a:schemeClr val="accent2"/>
                </a:solidFill>
              </a:rPr>
              <a:t>CENTRUM PODPORY NÁHRADNÍ RODINNÉ PÉČE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900" b="1" dirty="0" smtClean="0"/>
              <a:t>Projekt byl zahájen v říjnu 2011, ukončení je plánováno na prosinec 2014.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endParaRPr lang="cs-CZ" sz="1900" u="sng" dirty="0" smtClean="0"/>
          </a:p>
          <a:p>
            <a:r>
              <a:rPr lang="cs-CZ" sz="1900" u="sng" dirty="0" smtClean="0"/>
              <a:t>Principy:</a:t>
            </a:r>
          </a:p>
          <a:p>
            <a:pPr>
              <a:buFontTx/>
              <a:buChar char="-"/>
            </a:pPr>
            <a:r>
              <a:rPr lang="cs-CZ" sz="1900" dirty="0"/>
              <a:t>s</a:t>
            </a:r>
            <a:r>
              <a:rPr lang="cs-CZ" sz="1900" dirty="0" smtClean="0"/>
              <a:t>ystematičnost v mapování situace a způsobů práce v České republice a zahraničí</a:t>
            </a:r>
          </a:p>
          <a:p>
            <a:pPr>
              <a:buFontTx/>
              <a:buChar char="-"/>
            </a:pPr>
            <a:r>
              <a:rPr lang="cs-CZ" sz="1900" dirty="0"/>
              <a:t>s</a:t>
            </a:r>
            <a:r>
              <a:rPr lang="cs-CZ" sz="1900" dirty="0" smtClean="0"/>
              <a:t>dílení a šíření osvědčených postupů</a:t>
            </a:r>
          </a:p>
          <a:p>
            <a:pPr>
              <a:buFontTx/>
              <a:buChar char="-"/>
            </a:pPr>
            <a:r>
              <a:rPr lang="cs-CZ" sz="1900" dirty="0"/>
              <a:t>o</a:t>
            </a:r>
            <a:r>
              <a:rPr lang="cs-CZ" sz="1900" dirty="0" smtClean="0"/>
              <a:t>tevřenost a spolupráce mezi organizacemi v oblasti náhradní rodinné péče</a:t>
            </a:r>
          </a:p>
          <a:p>
            <a:pPr>
              <a:buFontTx/>
              <a:buChar char="-"/>
            </a:pPr>
            <a:r>
              <a:rPr lang="cs-CZ" sz="1900" dirty="0"/>
              <a:t>ú</a:t>
            </a:r>
            <a:r>
              <a:rPr lang="cs-CZ" sz="1900" dirty="0" smtClean="0"/>
              <a:t>zká spolupráce s odborníky v oblasti náhradní rodinné péče</a:t>
            </a:r>
          </a:p>
          <a:p>
            <a:pPr>
              <a:buFontTx/>
              <a:buChar char="-"/>
            </a:pPr>
            <a:r>
              <a:rPr lang="cs-CZ" sz="1900" dirty="0" smtClean="0"/>
              <a:t>transparentnost</a:t>
            </a:r>
          </a:p>
          <a:p>
            <a:pPr marL="0" indent="0">
              <a:buNone/>
            </a:pPr>
            <a:endParaRPr lang="cs-CZ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cs-CZ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4</a:t>
            </a:fld>
            <a:endParaRPr lang="cs-CZ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40" y="403781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491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5</a:t>
            </a:fld>
            <a:endParaRPr lang="cs-CZ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457200" y="274638"/>
            <a:ext cx="8229600" cy="92211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3200" b="1" dirty="0" smtClean="0">
              <a:solidFill>
                <a:schemeClr val="accent2"/>
              </a:solidFill>
            </a:endParaRPr>
          </a:p>
          <a:p>
            <a:r>
              <a:rPr lang="cs-CZ" sz="3200" b="1" dirty="0" smtClean="0">
                <a:solidFill>
                  <a:schemeClr val="accent2"/>
                </a:solidFill>
              </a:rPr>
              <a:t>ORGANIZAČNÍ STRUKTURA</a:t>
            </a:r>
            <a:endParaRPr lang="cs-CZ" sz="3200" b="1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246792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sz="2400" smtClean="0"/>
          </a:p>
          <a:p>
            <a:pPr marL="0" indent="0">
              <a:buFont typeface="Arial" pitchFamily="34" charset="0"/>
              <a:buNone/>
            </a:pPr>
            <a:endParaRPr lang="cs-CZ" sz="2000" dirty="0"/>
          </a:p>
        </p:txBody>
      </p:sp>
      <p:sp>
        <p:nvSpPr>
          <p:cNvPr id="6" name="Zaoblený obdélník 5"/>
          <p:cNvSpPr/>
          <p:nvPr/>
        </p:nvSpPr>
        <p:spPr>
          <a:xfrm>
            <a:off x="5868144" y="2245336"/>
            <a:ext cx="1440160" cy="64394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accent2"/>
                </a:solidFill>
              </a:rPr>
              <a:t>RADA ODBORNÍKŮ</a:t>
            </a:r>
          </a:p>
          <a:p>
            <a:pPr algn="ctr"/>
            <a:r>
              <a:rPr lang="cs-CZ" sz="1200" b="1" dirty="0" smtClean="0">
                <a:solidFill>
                  <a:schemeClr val="accent2"/>
                </a:solidFill>
              </a:rPr>
              <a:t> Z PRAXE</a:t>
            </a:r>
            <a:endParaRPr lang="cs-CZ" sz="1200" b="1" dirty="0">
              <a:solidFill>
                <a:schemeClr val="accent2"/>
              </a:solidFill>
            </a:endParaRPr>
          </a:p>
        </p:txBody>
      </p:sp>
      <p:sp>
        <p:nvSpPr>
          <p:cNvPr id="17" name="Zástupný symbol pro číslo snímku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D73904-854A-4A09-9729-AA2B076C1030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2048" y="482574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Zaoblený obdélník 19"/>
          <p:cNvSpPr/>
          <p:nvPr/>
        </p:nvSpPr>
        <p:spPr>
          <a:xfrm>
            <a:off x="827584" y="2235188"/>
            <a:ext cx="1440160" cy="64394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accent2"/>
                </a:solidFill>
              </a:rPr>
              <a:t>ODBORNÁ RADA</a:t>
            </a:r>
            <a:endParaRPr lang="cs-CZ" sz="1200" b="1" dirty="0">
              <a:solidFill>
                <a:schemeClr val="accent2"/>
              </a:solidFill>
            </a:endParaRPr>
          </a:p>
        </p:txBody>
      </p:sp>
      <p:cxnSp>
        <p:nvCxnSpPr>
          <p:cNvPr id="12" name="Přímá spojnice 11"/>
          <p:cNvCxnSpPr>
            <a:stCxn id="6" idx="2"/>
          </p:cNvCxnSpPr>
          <p:nvPr/>
        </p:nvCxnSpPr>
        <p:spPr>
          <a:xfrm>
            <a:off x="6588224" y="2889283"/>
            <a:ext cx="0" cy="169596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Zaoblený obdélník 20"/>
          <p:cNvSpPr/>
          <p:nvPr/>
        </p:nvSpPr>
        <p:spPr>
          <a:xfrm>
            <a:off x="3059832" y="2736019"/>
            <a:ext cx="2016224" cy="191711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Projekt CP NRP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932040" y="3049462"/>
            <a:ext cx="2376264" cy="129614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2"/>
                </a:solidFill>
              </a:rPr>
              <a:t>Středisko NRP -partnerská </a:t>
            </a:r>
            <a:r>
              <a:rPr lang="cs-CZ" b="1" dirty="0" err="1" smtClean="0">
                <a:solidFill>
                  <a:schemeClr val="accent2"/>
                </a:solidFill>
              </a:rPr>
              <a:t>org</a:t>
            </a:r>
            <a:r>
              <a:rPr lang="cs-CZ" b="1" dirty="0" smtClean="0">
                <a:solidFill>
                  <a:schemeClr val="accent2"/>
                </a:solidFill>
              </a:rPr>
              <a:t>.</a:t>
            </a:r>
          </a:p>
          <a:p>
            <a:pPr algn="ctr"/>
            <a:r>
              <a:rPr lang="cs-CZ" b="1" dirty="0" smtClean="0">
                <a:solidFill>
                  <a:schemeClr val="accent2"/>
                </a:solidFill>
              </a:rPr>
              <a:t>+</a:t>
            </a:r>
          </a:p>
          <a:p>
            <a:pPr algn="ctr"/>
            <a:r>
              <a:rPr lang="cs-CZ" b="1" dirty="0" smtClean="0">
                <a:solidFill>
                  <a:schemeClr val="accent2"/>
                </a:solidFill>
              </a:rPr>
              <a:t>ODBORNÝ GARANT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5868144" y="4509120"/>
            <a:ext cx="1440160" cy="64394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2"/>
                </a:solidFill>
              </a:rPr>
              <a:t>VÝZKUMNÝ TÝM</a:t>
            </a:r>
            <a:endParaRPr lang="cs-CZ" sz="1200" b="1" dirty="0">
              <a:solidFill>
                <a:schemeClr val="tx2"/>
              </a:solidFill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827584" y="3049462"/>
            <a:ext cx="2376264" cy="129614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NADACE SIRIUS</a:t>
            </a:r>
            <a:r>
              <a:rPr lang="cs-CZ" b="1" dirty="0" smtClean="0">
                <a:solidFill>
                  <a:schemeClr val="accent2"/>
                </a:solidFill>
              </a:rPr>
              <a:t>/</a:t>
            </a:r>
          </a:p>
          <a:p>
            <a:pPr algn="ctr"/>
            <a:r>
              <a:rPr lang="cs-CZ" b="1" dirty="0" smtClean="0">
                <a:solidFill>
                  <a:schemeClr val="accent2"/>
                </a:solidFill>
              </a:rPr>
              <a:t>CP </a:t>
            </a:r>
            <a:r>
              <a:rPr lang="cs-CZ" b="1" dirty="0">
                <a:solidFill>
                  <a:schemeClr val="accent2"/>
                </a:solidFill>
              </a:rPr>
              <a:t>OPS</a:t>
            </a:r>
          </a:p>
        </p:txBody>
      </p:sp>
      <p:cxnSp>
        <p:nvCxnSpPr>
          <p:cNvPr id="24" name="Přímá spojnice 23"/>
          <p:cNvCxnSpPr/>
          <p:nvPr/>
        </p:nvCxnSpPr>
        <p:spPr>
          <a:xfrm>
            <a:off x="6588224" y="4339524"/>
            <a:ext cx="0" cy="169596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1547664" y="2889283"/>
            <a:ext cx="0" cy="169596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5076056" y="3058879"/>
            <a:ext cx="0" cy="1280645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3059832" y="3116176"/>
            <a:ext cx="0" cy="1280645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23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chemeClr val="accent2"/>
                </a:solidFill>
              </a:rPr>
              <a:t/>
            </a:r>
            <a:br>
              <a:rPr lang="cs-CZ" sz="3200" b="1" dirty="0" smtClean="0">
                <a:solidFill>
                  <a:schemeClr val="accent2"/>
                </a:solidFill>
              </a:rPr>
            </a:br>
            <a:r>
              <a:rPr lang="cs-CZ" sz="3300" b="1" dirty="0" smtClean="0">
                <a:solidFill>
                  <a:schemeClr val="accent2"/>
                </a:solidFill>
              </a:rPr>
              <a:t>PORADNÍ ORGÁNY</a:t>
            </a:r>
            <a:endParaRPr lang="cs-CZ" sz="33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700" b="1" u="sng" dirty="0" smtClean="0"/>
              <a:t>RADA ODBORNÍKŮ Z PRAXE </a:t>
            </a:r>
          </a:p>
          <a:p>
            <a:r>
              <a:rPr lang="cs-CZ" sz="1700" dirty="0"/>
              <a:t>p</a:t>
            </a:r>
            <a:r>
              <a:rPr lang="cs-CZ" sz="1700" dirty="0" smtClean="0"/>
              <a:t>oradní orgán pro oblast monitoringu metodik</a:t>
            </a:r>
          </a:p>
          <a:p>
            <a:r>
              <a:rPr lang="cs-CZ" sz="1700" dirty="0"/>
              <a:t>ú</a:t>
            </a:r>
            <a:r>
              <a:rPr lang="cs-CZ" sz="1700" dirty="0" smtClean="0"/>
              <a:t>zce spolupracuje s odborným garantem a Střediskem náhradní rodinné péče, </a:t>
            </a:r>
            <a:r>
              <a:rPr lang="cs-CZ" sz="1700" dirty="0" err="1" smtClean="0"/>
              <a:t>o.s</a:t>
            </a:r>
            <a:r>
              <a:rPr lang="cs-CZ" sz="1700" dirty="0" smtClean="0"/>
              <a:t>.</a:t>
            </a:r>
          </a:p>
          <a:p>
            <a:r>
              <a:rPr lang="cs-CZ" sz="1700" dirty="0"/>
              <a:t>r</a:t>
            </a:r>
            <a:r>
              <a:rPr lang="cs-CZ" sz="1700" dirty="0" smtClean="0"/>
              <a:t>enomovaní odborníci z praxe v oblasti náhradní rodinné péče</a:t>
            </a:r>
          </a:p>
          <a:p>
            <a:endParaRPr lang="cs-CZ" sz="1700" dirty="0"/>
          </a:p>
          <a:p>
            <a:pPr marL="0" indent="0">
              <a:buNone/>
            </a:pPr>
            <a:r>
              <a:rPr lang="cs-CZ" sz="1700" b="1" dirty="0" smtClean="0"/>
              <a:t>Nominovaní členové:</a:t>
            </a:r>
          </a:p>
          <a:p>
            <a:pPr marL="0" indent="0">
              <a:buNone/>
            </a:pPr>
            <a:r>
              <a:rPr lang="cs-CZ" sz="1600" dirty="0"/>
              <a:t>PhDr. </a:t>
            </a:r>
            <a:r>
              <a:rPr lang="cs-CZ" sz="1600" dirty="0" err="1"/>
              <a:t>Věduna</a:t>
            </a:r>
            <a:r>
              <a:rPr lang="cs-CZ" sz="1600" dirty="0"/>
              <a:t> </a:t>
            </a:r>
            <a:r>
              <a:rPr lang="cs-CZ" sz="1600" dirty="0" err="1" smtClean="0"/>
              <a:t>Bubleová</a:t>
            </a:r>
            <a:r>
              <a:rPr lang="cs-CZ" sz="1600" dirty="0" smtClean="0"/>
              <a:t> </a:t>
            </a:r>
          </a:p>
          <a:p>
            <a:pPr marL="0" indent="0">
              <a:buNone/>
            </a:pPr>
            <a:r>
              <a:rPr lang="cs-CZ" sz="1600" dirty="0" smtClean="0"/>
              <a:t>Mgr</a:t>
            </a:r>
            <a:r>
              <a:rPr lang="cs-CZ" sz="1600" dirty="0"/>
              <a:t>. Jaroslava </a:t>
            </a:r>
            <a:r>
              <a:rPr lang="cs-CZ" sz="1600" dirty="0" err="1" smtClean="0"/>
              <a:t>Máliková</a:t>
            </a:r>
            <a:r>
              <a:rPr lang="cs-CZ" sz="1600" dirty="0" smtClean="0"/>
              <a:t> </a:t>
            </a:r>
          </a:p>
          <a:p>
            <a:pPr marL="0" indent="0">
              <a:buNone/>
            </a:pPr>
            <a:r>
              <a:rPr lang="cs-CZ" sz="1600" dirty="0" smtClean="0"/>
              <a:t>PaeDr</a:t>
            </a:r>
            <a:r>
              <a:rPr lang="cs-CZ" sz="1600" dirty="0"/>
              <a:t>. Zdeněk </a:t>
            </a:r>
            <a:r>
              <a:rPr lang="cs-CZ" sz="1600" dirty="0" err="1" smtClean="0"/>
              <a:t>Moldrzyk</a:t>
            </a:r>
            <a:r>
              <a:rPr lang="cs-CZ" sz="1600" dirty="0" smtClean="0"/>
              <a:t> </a:t>
            </a: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David </a:t>
            </a:r>
            <a:r>
              <a:rPr lang="cs-CZ" sz="1600" dirty="0"/>
              <a:t>Svoboda, </a:t>
            </a:r>
            <a:r>
              <a:rPr lang="cs-CZ" sz="1600" dirty="0" smtClean="0"/>
              <a:t>Dis. </a:t>
            </a: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Mgr</a:t>
            </a:r>
            <a:r>
              <a:rPr lang="cs-CZ" sz="1600" dirty="0"/>
              <a:t>. Tereza </a:t>
            </a:r>
            <a:r>
              <a:rPr lang="cs-CZ" sz="1600" dirty="0" err="1" smtClean="0"/>
              <a:t>Gardiner</a:t>
            </a:r>
            <a:r>
              <a:rPr lang="cs-CZ" sz="1600" dirty="0" smtClean="0"/>
              <a:t> </a:t>
            </a: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PhDr. Miloslav </a:t>
            </a:r>
            <a:r>
              <a:rPr lang="cs-CZ" sz="1600" dirty="0" err="1" smtClean="0"/>
              <a:t>Macela</a:t>
            </a: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endParaRPr lang="cs-CZ" sz="1700" dirty="0" smtClean="0"/>
          </a:p>
          <a:p>
            <a:pPr marL="0" indent="0">
              <a:buNone/>
            </a:pPr>
            <a:endParaRPr lang="cs-CZ" sz="1700" dirty="0" smtClean="0"/>
          </a:p>
          <a:p>
            <a:pPr marL="0" indent="0">
              <a:buNone/>
            </a:pPr>
            <a:endParaRPr lang="cs-CZ" sz="1700" b="1" dirty="0" smtClean="0"/>
          </a:p>
          <a:p>
            <a:pPr marL="0" indent="0">
              <a:buNone/>
            </a:pPr>
            <a:endParaRPr lang="cs-CZ" sz="1700" dirty="0" smtClean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6</a:t>
            </a:fld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473" y="403781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11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chemeClr val="accent2"/>
                </a:solidFill>
              </a:rPr>
              <a:t/>
            </a:r>
            <a:br>
              <a:rPr lang="cs-CZ" sz="3200" b="1" dirty="0" smtClean="0">
                <a:solidFill>
                  <a:schemeClr val="accent2"/>
                </a:solidFill>
              </a:rPr>
            </a:br>
            <a:r>
              <a:rPr lang="cs-CZ" sz="3300" b="1" dirty="0" smtClean="0">
                <a:solidFill>
                  <a:schemeClr val="accent2"/>
                </a:solidFill>
              </a:rPr>
              <a:t>PORADNÍ ORGÁNY</a:t>
            </a:r>
            <a:endParaRPr lang="cs-CZ" sz="33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700" b="1" u="sng" dirty="0" smtClean="0"/>
              <a:t>ODBORNÁ RADA</a:t>
            </a:r>
          </a:p>
          <a:p>
            <a:r>
              <a:rPr lang="cs-CZ" sz="1700" dirty="0"/>
              <a:t>p</a:t>
            </a:r>
            <a:r>
              <a:rPr lang="cs-CZ" sz="1700" dirty="0" smtClean="0"/>
              <a:t>oradní orgán CP OPS pro výzkumnou a metodologickou oblast</a:t>
            </a:r>
          </a:p>
          <a:p>
            <a:r>
              <a:rPr lang="cs-CZ" sz="1700" dirty="0"/>
              <a:t>v</a:t>
            </a:r>
            <a:r>
              <a:rPr lang="cs-CZ" sz="1700" dirty="0" smtClean="0"/>
              <a:t>yhotovuje finální stanovisko k záměrům a výstupům vytvořeným v rámci projektu</a:t>
            </a:r>
          </a:p>
          <a:p>
            <a:r>
              <a:rPr lang="cs-CZ" sz="1700" dirty="0"/>
              <a:t>n</a:t>
            </a:r>
            <a:r>
              <a:rPr lang="cs-CZ" sz="1700" dirty="0" smtClean="0"/>
              <a:t>ezávislí odborníci z oblasti náhradní rodinné péče nebo jiných oblastí péče o ohrožené děti </a:t>
            </a:r>
          </a:p>
          <a:p>
            <a:endParaRPr lang="cs-CZ" sz="1700" dirty="0"/>
          </a:p>
          <a:p>
            <a:pPr marL="0" indent="0">
              <a:buNone/>
            </a:pPr>
            <a:r>
              <a:rPr lang="cs-CZ" sz="1700" b="1" dirty="0" smtClean="0"/>
              <a:t>Nominovaní členové:</a:t>
            </a:r>
          </a:p>
          <a:p>
            <a:pPr marL="0" indent="0">
              <a:buNone/>
            </a:pPr>
            <a:r>
              <a:rPr lang="cs-CZ" sz="1600" dirty="0"/>
              <a:t>p</a:t>
            </a:r>
            <a:r>
              <a:rPr lang="cs-CZ" sz="1600" dirty="0" smtClean="0"/>
              <a:t>rof</a:t>
            </a:r>
            <a:r>
              <a:rPr lang="cs-CZ" sz="1600" dirty="0" smtClean="0"/>
              <a:t>. </a:t>
            </a:r>
            <a:r>
              <a:rPr lang="cs-CZ" sz="1600" dirty="0"/>
              <a:t>PhDr. RNDr. Marie Vágnerová, CSc.</a:t>
            </a:r>
          </a:p>
          <a:p>
            <a:pPr marL="0" indent="0">
              <a:buNone/>
            </a:pPr>
            <a:r>
              <a:rPr lang="cs-CZ" sz="1600" dirty="0"/>
              <a:t>d</a:t>
            </a:r>
            <a:r>
              <a:rPr lang="cs-CZ" sz="1600" dirty="0" smtClean="0"/>
              <a:t>oc. PhDr</a:t>
            </a:r>
            <a:r>
              <a:rPr lang="cs-CZ" sz="1600" dirty="0"/>
              <a:t>., Ing. Hana Konečná, </a:t>
            </a:r>
            <a:r>
              <a:rPr lang="cs-CZ" sz="1600" dirty="0" smtClean="0"/>
              <a:t> </a:t>
            </a:r>
            <a:r>
              <a:rPr lang="cs-CZ" sz="1600" dirty="0"/>
              <a:t>Ph.D.</a:t>
            </a:r>
          </a:p>
          <a:p>
            <a:pPr marL="0" indent="0">
              <a:buNone/>
            </a:pPr>
            <a:r>
              <a:rPr lang="cs-CZ" sz="1600" dirty="0"/>
              <a:t>Mgr. Marek Roháček 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endParaRPr lang="cs-CZ" sz="1700" dirty="0" smtClean="0"/>
          </a:p>
          <a:p>
            <a:endParaRPr lang="cs-CZ" sz="1700" dirty="0" smtClean="0"/>
          </a:p>
          <a:p>
            <a:pPr marL="0" indent="0">
              <a:buNone/>
            </a:pPr>
            <a:endParaRPr lang="cs-CZ" sz="1700" b="1" dirty="0" smtClean="0"/>
          </a:p>
          <a:p>
            <a:pPr marL="0" indent="0">
              <a:buNone/>
            </a:pPr>
            <a:endParaRPr lang="cs-CZ" sz="1700" dirty="0" smtClean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7</a:t>
            </a:fld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473" y="403781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810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chemeClr val="accent2"/>
                </a:solidFill>
              </a:rPr>
              <a:t/>
            </a:r>
            <a:br>
              <a:rPr lang="cs-CZ" sz="3200" b="1" dirty="0" smtClean="0">
                <a:solidFill>
                  <a:schemeClr val="accent2"/>
                </a:solidFill>
              </a:rPr>
            </a:br>
            <a:r>
              <a:rPr lang="cs-CZ" sz="3200" b="1" dirty="0" smtClean="0">
                <a:solidFill>
                  <a:schemeClr val="accent2"/>
                </a:solidFill>
              </a:rPr>
              <a:t/>
            </a:r>
            <a:br>
              <a:rPr lang="cs-CZ" sz="3200" b="1" dirty="0" smtClean="0">
                <a:solidFill>
                  <a:schemeClr val="accent2"/>
                </a:solidFill>
              </a:rPr>
            </a:br>
            <a:r>
              <a:rPr lang="cs-CZ" sz="3300" b="1" dirty="0" smtClean="0">
                <a:solidFill>
                  <a:schemeClr val="accent2"/>
                </a:solidFill>
              </a:rPr>
              <a:t>OBSAHOVÁ STRUKTURA PROJEKTU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1115616" y="3683435"/>
            <a:ext cx="1440160" cy="7230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PROJEKT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491880" y="4653136"/>
            <a:ext cx="1728192" cy="93610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3.</a:t>
            </a:r>
          </a:p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REÁLNÁ PRAXE A BĚŽNÁ ČINNOST ORGANIZACE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3491880" y="3576902"/>
            <a:ext cx="1728192" cy="93610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2.</a:t>
            </a:r>
          </a:p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ŠÍŘENÍ A VZDĚLÁVÁNÍ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491880" y="2500933"/>
            <a:ext cx="1728192" cy="93610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1.</a:t>
            </a:r>
          </a:p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VÝZKUM A ROZVOJ DOBRÉ PRAXE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6300192" y="1777895"/>
            <a:ext cx="1440160" cy="7230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1.1</a:t>
            </a:r>
          </a:p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výzkum </a:t>
            </a:r>
            <a:r>
              <a:rPr lang="cs-CZ" sz="1000" dirty="0">
                <a:solidFill>
                  <a:schemeClr val="tx1"/>
                </a:solidFill>
              </a:rPr>
              <a:t>v ČR a </a:t>
            </a:r>
            <a:r>
              <a:rPr lang="cs-CZ" sz="1000" dirty="0" smtClean="0">
                <a:solidFill>
                  <a:schemeClr val="tx1"/>
                </a:solidFill>
              </a:rPr>
              <a:t>zahraničí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6320591" y="4513006"/>
            <a:ext cx="1440160" cy="7230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2.2</a:t>
            </a:r>
          </a:p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šíření dobré praxe 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320591" y="3685775"/>
            <a:ext cx="1440160" cy="7230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2.1</a:t>
            </a:r>
          </a:p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konference, semináře, kulaté stoly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6300192" y="2607466"/>
            <a:ext cx="1440160" cy="7230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1.2</a:t>
            </a:r>
          </a:p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monitoring metodik, hledání dobré praxe</a:t>
            </a:r>
            <a:endParaRPr lang="cs-CZ" sz="1000" dirty="0">
              <a:solidFill>
                <a:schemeClr val="tx1"/>
              </a:solidFill>
            </a:endParaRPr>
          </a:p>
        </p:txBody>
      </p:sp>
      <p:cxnSp>
        <p:nvCxnSpPr>
          <p:cNvPr id="22" name="Přímá spojnice 21"/>
          <p:cNvCxnSpPr>
            <a:stCxn id="8" idx="3"/>
            <a:endCxn id="11" idx="1"/>
          </p:cNvCxnSpPr>
          <p:nvPr/>
        </p:nvCxnSpPr>
        <p:spPr>
          <a:xfrm flipV="1">
            <a:off x="2555776" y="2968985"/>
            <a:ext cx="936104" cy="107596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>
            <a:stCxn id="8" idx="3"/>
            <a:endCxn id="9" idx="1"/>
          </p:cNvCxnSpPr>
          <p:nvPr/>
        </p:nvCxnSpPr>
        <p:spPr>
          <a:xfrm>
            <a:off x="2555776" y="4044954"/>
            <a:ext cx="936104" cy="10762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>
            <a:stCxn id="11" idx="3"/>
            <a:endCxn id="17" idx="1"/>
          </p:cNvCxnSpPr>
          <p:nvPr/>
        </p:nvCxnSpPr>
        <p:spPr>
          <a:xfrm>
            <a:off x="5220072" y="2968985"/>
            <a:ext cx="108012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>
            <a:stCxn id="10" idx="3"/>
            <a:endCxn id="15" idx="1"/>
          </p:cNvCxnSpPr>
          <p:nvPr/>
        </p:nvCxnSpPr>
        <p:spPr>
          <a:xfrm>
            <a:off x="5220072" y="4044954"/>
            <a:ext cx="1100519" cy="23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>
            <a:stCxn id="8" idx="3"/>
            <a:endCxn id="10" idx="1"/>
          </p:cNvCxnSpPr>
          <p:nvPr/>
        </p:nvCxnSpPr>
        <p:spPr>
          <a:xfrm>
            <a:off x="2555776" y="4044954"/>
            <a:ext cx="93610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>
            <a:stCxn id="11" idx="3"/>
          </p:cNvCxnSpPr>
          <p:nvPr/>
        </p:nvCxnSpPr>
        <p:spPr>
          <a:xfrm flipV="1">
            <a:off x="5220072" y="2152747"/>
            <a:ext cx="1080120" cy="8162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8</a:t>
            </a:fld>
            <a:endParaRPr lang="cs-CZ"/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40" y="403782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6"/>
          <p:cNvCxnSpPr>
            <a:endCxn id="14" idx="1"/>
          </p:cNvCxnSpPr>
          <p:nvPr/>
        </p:nvCxnSpPr>
        <p:spPr>
          <a:xfrm>
            <a:off x="5220072" y="4044954"/>
            <a:ext cx="1100519" cy="82957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59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b="1" u="sng" dirty="0" smtClean="0"/>
          </a:p>
          <a:p>
            <a:pPr marL="0" indent="0">
              <a:buNone/>
            </a:pPr>
            <a:endParaRPr lang="cs-CZ" sz="1600" b="1" u="sng" dirty="0"/>
          </a:p>
          <a:p>
            <a:pPr marL="0" indent="0">
              <a:buNone/>
            </a:pPr>
            <a:endParaRPr lang="cs-CZ" sz="1600" b="1" u="sng" dirty="0" smtClean="0"/>
          </a:p>
          <a:p>
            <a:pPr marL="0" indent="0">
              <a:buNone/>
            </a:pPr>
            <a:endParaRPr lang="cs-CZ" sz="1600" b="1" u="sng" dirty="0"/>
          </a:p>
          <a:p>
            <a:pPr marL="0" indent="0" algn="ctr">
              <a:buNone/>
            </a:pPr>
            <a:r>
              <a:rPr lang="cs-CZ" sz="2400" b="1" dirty="0" smtClean="0"/>
              <a:t>DĚKUJI  VÁM ZA POZORNOST</a:t>
            </a:r>
          </a:p>
          <a:p>
            <a:pPr marL="0" indent="0" algn="ctr">
              <a:buNone/>
            </a:pPr>
            <a:r>
              <a:rPr lang="cs-CZ" sz="1800" dirty="0" smtClean="0"/>
              <a:t>Gabriela Navrátilová</a:t>
            </a:r>
          </a:p>
          <a:p>
            <a:pPr marL="0" indent="0" algn="ctr">
              <a:buNone/>
            </a:pPr>
            <a:endParaRPr lang="cs-CZ" sz="1800" dirty="0"/>
          </a:p>
          <a:p>
            <a:pPr marL="0" indent="0" algn="ctr">
              <a:buNone/>
            </a:pPr>
            <a:r>
              <a:rPr lang="cs-CZ" sz="2800" dirty="0" smtClean="0">
                <a:hlinkClick r:id="rId3"/>
              </a:rPr>
              <a:t>www.centrumpodpory.cz</a:t>
            </a:r>
            <a:endParaRPr lang="cs-CZ" sz="2800" dirty="0" smtClean="0"/>
          </a:p>
          <a:p>
            <a:pPr marL="0" indent="0" algn="ctr">
              <a:buNone/>
            </a:pPr>
            <a:endParaRPr lang="cs-CZ" sz="1800" dirty="0" smtClean="0"/>
          </a:p>
        </p:txBody>
      </p:sp>
      <p:pic>
        <p:nvPicPr>
          <p:cNvPr id="4" name="Picture 2" descr="\\192.168.198.100\data\_Nadace Sirius\grafický manuál_nadace_sirius\jpg\logo_modre_rg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565" y="296037"/>
            <a:ext cx="799075" cy="829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9</a:t>
            </a:fld>
            <a:endParaRPr lang="cs-CZ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03782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347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2080</TotalTime>
  <Words>352</Words>
  <Application>Microsoft Office PowerPoint</Application>
  <PresentationFormat>Předvádění na obrazovce (4:3)</PresentationFormat>
  <Paragraphs>111</Paragraphs>
  <Slides>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KULATÝ STŮL Metodiky práce v náhradní rodinné péči</vt:lpstr>
      <vt:lpstr>Nadace Sirius</vt:lpstr>
      <vt:lpstr>Centrum podpory, o.p.s.</vt:lpstr>
      <vt:lpstr>Pilotní projekt CENTRUM PODPORY NÁHRADNÍ RODINNÉ PÉČE</vt:lpstr>
      <vt:lpstr>Prezentace aplikace PowerPoint</vt:lpstr>
      <vt:lpstr> PORADNÍ ORGÁNY</vt:lpstr>
      <vt:lpstr> PORADNÍ ORGÁNY</vt:lpstr>
      <vt:lpstr>  OBSAHOVÁ STRUKTURA PROJEKTU 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Centrum podpory, o.p.s.</dc:title>
  <dc:creator>Gabriela Navrátilová</dc:creator>
  <cp:lastModifiedBy>Gabriela Navrátilová</cp:lastModifiedBy>
  <cp:revision>248</cp:revision>
  <cp:lastPrinted>2013-06-07T08:22:35Z</cp:lastPrinted>
  <dcterms:created xsi:type="dcterms:W3CDTF">2013-01-17T14:30:30Z</dcterms:created>
  <dcterms:modified xsi:type="dcterms:W3CDTF">2013-06-13T12:32:40Z</dcterms:modified>
</cp:coreProperties>
</file>