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93" r:id="rId4"/>
    <p:sldId id="296" r:id="rId5"/>
    <p:sldId id="266" r:id="rId6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9900"/>
    <a:srgbClr val="E2AC00"/>
    <a:srgbClr val="F6BB00"/>
    <a:srgbClr val="FF6600"/>
    <a:srgbClr val="FF3300"/>
    <a:srgbClr val="FF3737"/>
    <a:srgbClr val="339966"/>
    <a:srgbClr val="66FF99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11" autoAdjust="0"/>
    <p:restoredTop sz="95462" autoAdjust="0"/>
  </p:normalViewPr>
  <p:slideViewPr>
    <p:cSldViewPr>
      <p:cViewPr>
        <p:scale>
          <a:sx n="99" d="100"/>
          <a:sy n="99" d="100"/>
        </p:scale>
        <p:origin x="-96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946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defTabSz="902124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algn="r" defTabSz="902124">
              <a:defRPr sz="1300"/>
            </a:lvl1pPr>
          </a:lstStyle>
          <a:p>
            <a:pPr>
              <a:defRPr/>
            </a:pPr>
            <a:fld id="{98311B9C-1495-4D8A-AA1B-1C93DD0B514B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defTabSz="902124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algn="r" defTabSz="902124">
              <a:defRPr sz="1300"/>
            </a:lvl1pPr>
          </a:lstStyle>
          <a:p>
            <a:pPr>
              <a:defRPr/>
            </a:pPr>
            <a:fld id="{620BD4A3-F7C8-48A0-BA3C-CD83DF8BC5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318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defTabSz="902124" eaLnBrk="0" hangingPunct="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algn="r" defTabSz="902124" eaLnBrk="0" hangingPunct="0">
              <a:defRPr sz="1300"/>
            </a:lvl1pPr>
          </a:lstStyle>
          <a:p>
            <a:pPr>
              <a:defRPr/>
            </a:pPr>
            <a:fld id="{2114EAEA-FB64-482C-BD6A-D127D2A8E322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2950"/>
            <a:ext cx="496887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defTabSz="902124" eaLnBrk="0" hangingPunct="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algn="r" defTabSz="902124" eaLnBrk="0" hangingPunct="0">
              <a:defRPr sz="1300"/>
            </a:lvl1pPr>
          </a:lstStyle>
          <a:p>
            <a:pPr>
              <a:defRPr/>
            </a:pPr>
            <a:fld id="{4B1D6E70-99D6-42F4-A4B7-201014CC22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070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456429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</a:t>
            </a:r>
            <a:r>
              <a:rPr lang="cs-CZ" err="1"/>
              <a:t>nahradnirodina.cz</a:t>
            </a:r>
            <a:r>
              <a:rPr lang="cs-CZ"/>
              <a:t> 							</a:t>
            </a:r>
            <a:r>
              <a:rPr lang="cs-CZ" err="1"/>
              <a:t>info</a:t>
            </a:r>
            <a:r>
              <a:rPr lang="cs-CZ"/>
              <a:t>@</a:t>
            </a:r>
            <a:r>
              <a:rPr lang="cs-CZ" err="1"/>
              <a:t>nahradnirodina.cz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19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16138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04025" y="1916113"/>
            <a:ext cx="1655763" cy="403383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835150" y="1916113"/>
            <a:ext cx="4816475" cy="403383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687023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150" y="1916113"/>
            <a:ext cx="6624638" cy="86518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979613" y="3213100"/>
            <a:ext cx="3127375" cy="27368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259388" y="3213100"/>
            <a:ext cx="3128962" cy="12922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259388" y="4657725"/>
            <a:ext cx="3128962" cy="12922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161335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43047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386169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979613" y="3213100"/>
            <a:ext cx="3127375" cy="2736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59388" y="3213100"/>
            <a:ext cx="3128962" cy="2736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340961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4261344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9252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09874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52715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882160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052513"/>
            <a:ext cx="9144000" cy="5805487"/>
          </a:xfrm>
          <a:prstGeom prst="rect">
            <a:avLst/>
          </a:prstGeom>
          <a:solidFill>
            <a:srgbClr val="FAFFE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7" name="Picture 3" descr="foto_0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33375"/>
            <a:ext cx="1582737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vodni_fot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33375"/>
            <a:ext cx="15128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foto_05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33375"/>
            <a:ext cx="1582738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403350" y="0"/>
            <a:ext cx="7740650" cy="333375"/>
          </a:xfrm>
          <a:prstGeom prst="rect">
            <a:avLst/>
          </a:prstGeom>
          <a:solidFill>
            <a:srgbClr val="FFCC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1916113"/>
            <a:ext cx="66246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Nazdar</a:t>
            </a:r>
            <a:br>
              <a:rPr lang="cs-CZ" smtClean="0"/>
            </a:br>
            <a:endParaRPr lang="cs-CZ" smtClean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3213100"/>
            <a:ext cx="6408737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1476375" cy="3333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34" name="Picture 10" descr="foto_03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3375"/>
            <a:ext cx="1512888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foto_21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575" y="333375"/>
            <a:ext cx="1495425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37" name="Picture 13" descr="logo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14763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7650"/>
            <a:ext cx="9144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hyperlink" Target="mailto:info@nahradnirodina.cz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hyperlink" Target="mailto:info@nahradnirodina.cz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hradnirodina.cz/" TargetMode="External"/><Relationship Id="rId2" Type="http://schemas.openxmlformats.org/officeDocument/2006/relationships/hyperlink" Target="mailto:info@nahradnirodina.cz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43063"/>
            <a:ext cx="7772400" cy="1957387"/>
          </a:xfrm>
        </p:spPr>
        <p:txBody>
          <a:bodyPr/>
          <a:lstStyle/>
          <a:p>
            <a:r>
              <a:rPr lang="cs-CZ" sz="3200" dirty="0" smtClean="0"/>
              <a:t>Středisko náhradní rodinné péče o. s.</a:t>
            </a:r>
            <a:br>
              <a:rPr lang="cs-CZ" sz="3200" dirty="0" smtClean="0"/>
            </a:br>
            <a:endParaRPr lang="cs-CZ" sz="3200" dirty="0" smtClean="0"/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 rot="16200000">
            <a:off x="672946" y="3333641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E2AC00"/>
                </a:solidFill>
              </a:rPr>
              <a:t>Sebrané</a:t>
            </a:r>
            <a:endParaRPr lang="cs-CZ" sz="3600" b="1" dirty="0">
              <a:solidFill>
                <a:srgbClr val="E2AC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 rot="16200000">
            <a:off x="1222402" y="3265833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E2AC00"/>
                </a:solidFill>
              </a:rPr>
              <a:t>metodiky</a:t>
            </a:r>
            <a:endParaRPr lang="cs-CZ" sz="3200" b="1" dirty="0">
              <a:solidFill>
                <a:srgbClr val="E2AC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 rot="17043576">
            <a:off x="2697183" y="2975659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E2AC00"/>
                </a:solidFill>
              </a:rPr>
              <a:t>NRP</a:t>
            </a:r>
            <a:endParaRPr lang="cs-CZ" sz="3600" b="1" dirty="0">
              <a:solidFill>
                <a:srgbClr val="E2AC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  www.nahradnirodina.cz    </a:t>
            </a:r>
            <a:r>
              <a:rPr lang="cs-CZ" dirty="0" smtClean="0">
                <a:latin typeface="Comic Sans MS" pitchFamily="66" charset="0"/>
                <a:hlinkClick r:id="rId2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 </a:t>
            </a:r>
            <a:r>
              <a:rPr lang="cs-CZ" dirty="0" smtClean="0">
                <a:latin typeface="Comic Sans MS" pitchFamily="66" charset="0"/>
              </a:rPr>
              <a:t>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715246" y="5491689"/>
            <a:ext cx="2080890" cy="791964"/>
          </a:xfrm>
        </p:spPr>
        <p:txBody>
          <a:bodyPr/>
          <a:lstStyle/>
          <a:p>
            <a:pPr marL="0" indent="0" algn="ctr">
              <a:buNone/>
            </a:pPr>
            <a:r>
              <a:rPr lang="cs-CZ" sz="1800" dirty="0" smtClean="0"/>
              <a:t>Sebrané metodiky celkem</a:t>
            </a:r>
            <a:endParaRPr lang="cs-CZ" sz="1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98303" y="1484784"/>
            <a:ext cx="1514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E2AC00"/>
                </a:solidFill>
              </a:rPr>
              <a:t>75 ks</a:t>
            </a:r>
            <a:endParaRPr lang="cs-CZ" sz="3600" b="1" dirty="0">
              <a:solidFill>
                <a:srgbClr val="E2AC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57810" y="1287605"/>
            <a:ext cx="3262061" cy="1599797"/>
            <a:chOff x="157810" y="1287605"/>
            <a:chExt cx="3262061" cy="1599797"/>
          </a:xfrm>
        </p:grpSpPr>
        <p:sp>
          <p:nvSpPr>
            <p:cNvPr id="4" name="Round Diagonal Corner Rectangle 3"/>
            <p:cNvSpPr/>
            <p:nvPr/>
          </p:nvSpPr>
          <p:spPr>
            <a:xfrm>
              <a:off x="157810" y="1466045"/>
              <a:ext cx="3262061" cy="1421357"/>
            </a:xfrm>
            <a:prstGeom prst="round2DiagRect">
              <a:avLst/>
            </a:prstGeom>
            <a:solidFill>
              <a:srgbClr val="FFC000">
                <a:alpha val="6000"/>
              </a:srgbClr>
            </a:solidFill>
            <a:ln>
              <a:solidFill>
                <a:schemeClr val="accent4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Zástupný symbol pro text 2"/>
            <p:cNvSpPr txBox="1">
              <a:spLocks/>
            </p:cNvSpPr>
            <p:nvPr/>
          </p:nvSpPr>
          <p:spPr bwMode="auto">
            <a:xfrm>
              <a:off x="330870" y="1482681"/>
              <a:ext cx="2080890" cy="489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FontTx/>
                <a:buNone/>
              </a:pPr>
              <a:r>
                <a:rPr lang="cs-CZ" sz="1100" kern="0" dirty="0" smtClean="0"/>
                <a:t>Od registrovaných organizací v adresáři SNRP</a:t>
              </a:r>
              <a:endParaRPr lang="cs-CZ" sz="1100" kern="0" dirty="0"/>
            </a:p>
          </p:txBody>
        </p:sp>
        <p:sp>
          <p:nvSpPr>
            <p:cNvPr id="9" name="Zástupný symbol pro text 2"/>
            <p:cNvSpPr txBox="1">
              <a:spLocks/>
            </p:cNvSpPr>
            <p:nvPr/>
          </p:nvSpPr>
          <p:spPr bwMode="auto">
            <a:xfrm>
              <a:off x="330870" y="2174643"/>
              <a:ext cx="2080890" cy="489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FontTx/>
                <a:buNone/>
              </a:pPr>
              <a:r>
                <a:rPr lang="cs-CZ" sz="1100" kern="0" dirty="0" smtClean="0"/>
                <a:t>Od neregistrovaných organizací</a:t>
              </a:r>
              <a:endParaRPr lang="cs-CZ" sz="1100" kern="0" dirty="0"/>
            </a:p>
          </p:txBody>
        </p:sp>
        <p:sp>
          <p:nvSpPr>
            <p:cNvPr id="10" name="TextovéPole 6"/>
            <p:cNvSpPr txBox="1"/>
            <p:nvPr/>
          </p:nvSpPr>
          <p:spPr>
            <a:xfrm>
              <a:off x="865570" y="1898017"/>
              <a:ext cx="94344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100" b="1" dirty="0" smtClean="0">
                  <a:solidFill>
                    <a:srgbClr val="FF6600"/>
                  </a:solidFill>
                </a:rPr>
                <a:t>56 ks (75%)</a:t>
              </a:r>
              <a:endParaRPr lang="cs-CZ" sz="1100" b="1" dirty="0">
                <a:solidFill>
                  <a:srgbClr val="FF6600"/>
                </a:solidFill>
              </a:endParaRPr>
            </a:p>
          </p:txBody>
        </p:sp>
        <p:sp>
          <p:nvSpPr>
            <p:cNvPr id="11" name="TextovéPole 6"/>
            <p:cNvSpPr txBox="1"/>
            <p:nvPr/>
          </p:nvSpPr>
          <p:spPr>
            <a:xfrm>
              <a:off x="865570" y="2535330"/>
              <a:ext cx="94344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100" b="1" dirty="0" smtClean="0">
                  <a:solidFill>
                    <a:srgbClr val="FF6600"/>
                  </a:solidFill>
                </a:rPr>
                <a:t>19 ks (25%)</a:t>
              </a:r>
              <a:endParaRPr lang="cs-CZ" sz="1100" b="1" dirty="0">
                <a:solidFill>
                  <a:srgbClr val="FF6600"/>
                </a:solidFill>
              </a:endParaRPr>
            </a:p>
          </p:txBody>
        </p:sp>
        <p:pic>
          <p:nvPicPr>
            <p:cNvPr id="1026" name="Picture 2" descr="C:\Users\novako\Documents\ON\NRPprezentace\MC90043266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8395" y="1287605"/>
              <a:ext cx="1184461" cy="11844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6" name="Group 35"/>
          <p:cNvGrpSpPr/>
          <p:nvPr/>
        </p:nvGrpSpPr>
        <p:grpSpPr>
          <a:xfrm>
            <a:off x="6054153" y="2020142"/>
            <a:ext cx="2996637" cy="1421357"/>
            <a:chOff x="6054153" y="2020142"/>
            <a:chExt cx="2910335" cy="1421357"/>
          </a:xfrm>
        </p:grpSpPr>
        <p:sp>
          <p:nvSpPr>
            <p:cNvPr id="37" name="Round Diagonal Corner Rectangle 36"/>
            <p:cNvSpPr/>
            <p:nvPr/>
          </p:nvSpPr>
          <p:spPr>
            <a:xfrm>
              <a:off x="6054153" y="2020142"/>
              <a:ext cx="2822540" cy="1421357"/>
            </a:xfrm>
            <a:prstGeom prst="round2DiagRect">
              <a:avLst/>
            </a:prstGeom>
            <a:solidFill>
              <a:srgbClr val="FFC000">
                <a:alpha val="6000"/>
              </a:srgbClr>
            </a:solidFill>
            <a:ln>
              <a:solidFill>
                <a:schemeClr val="accent4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Zástupný symbol pro text 2"/>
            <p:cNvSpPr txBox="1">
              <a:spLocks/>
            </p:cNvSpPr>
            <p:nvPr/>
          </p:nvSpPr>
          <p:spPr bwMode="auto">
            <a:xfrm>
              <a:off x="7193217" y="2186591"/>
              <a:ext cx="1683475" cy="489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FontTx/>
                <a:buNone/>
              </a:pPr>
              <a:r>
                <a:rPr lang="cs-CZ" sz="1100" kern="0" dirty="0" smtClean="0"/>
                <a:t>Od státních organizací</a:t>
              </a:r>
              <a:endParaRPr lang="cs-CZ" sz="1100" kern="0" dirty="0"/>
            </a:p>
          </p:txBody>
        </p:sp>
        <p:sp>
          <p:nvSpPr>
            <p:cNvPr id="13" name="Zástupný symbol pro text 2"/>
            <p:cNvSpPr txBox="1">
              <a:spLocks/>
            </p:cNvSpPr>
            <p:nvPr/>
          </p:nvSpPr>
          <p:spPr bwMode="auto">
            <a:xfrm>
              <a:off x="7193217" y="2726729"/>
              <a:ext cx="1771271" cy="489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FontTx/>
                <a:buNone/>
              </a:pPr>
              <a:r>
                <a:rPr lang="cs-CZ" sz="1100" kern="0" dirty="0" smtClean="0"/>
                <a:t>Od nestátních organizací</a:t>
              </a:r>
              <a:endParaRPr lang="cs-CZ" sz="1100" kern="0" dirty="0"/>
            </a:p>
          </p:txBody>
        </p:sp>
        <p:sp>
          <p:nvSpPr>
            <p:cNvPr id="14" name="TextovéPole 6"/>
            <p:cNvSpPr txBox="1"/>
            <p:nvPr/>
          </p:nvSpPr>
          <p:spPr>
            <a:xfrm>
              <a:off x="7355884" y="2408531"/>
              <a:ext cx="94344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100" b="1" dirty="0" smtClean="0">
                  <a:solidFill>
                    <a:srgbClr val="FF6600"/>
                  </a:solidFill>
                </a:rPr>
                <a:t>11 ks (15%)</a:t>
              </a:r>
              <a:endParaRPr lang="cs-CZ" sz="1100" b="1" dirty="0">
                <a:solidFill>
                  <a:srgbClr val="FF6600"/>
                </a:solidFill>
              </a:endParaRPr>
            </a:p>
          </p:txBody>
        </p:sp>
        <p:sp>
          <p:nvSpPr>
            <p:cNvPr id="15" name="TextovéPole 6"/>
            <p:cNvSpPr txBox="1"/>
            <p:nvPr/>
          </p:nvSpPr>
          <p:spPr>
            <a:xfrm>
              <a:off x="7362519" y="2931538"/>
              <a:ext cx="94344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100" b="1" dirty="0" smtClean="0">
                  <a:solidFill>
                    <a:srgbClr val="FF6600"/>
                  </a:solidFill>
                </a:rPr>
                <a:t>64 ks (85%)</a:t>
              </a:r>
              <a:endParaRPr lang="cs-CZ" sz="1100" b="1" dirty="0">
                <a:solidFill>
                  <a:srgbClr val="FF6600"/>
                </a:solidFill>
              </a:endParaRPr>
            </a:p>
          </p:txBody>
        </p:sp>
        <p:pic>
          <p:nvPicPr>
            <p:cNvPr id="1027" name="Picture 3" descr="C:\Users\novako\Documents\ON\NRPprezentace\MC900389776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31732" y="2156108"/>
              <a:ext cx="891493" cy="10983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5" name="Group 34"/>
          <p:cNvGrpSpPr/>
          <p:nvPr/>
        </p:nvGrpSpPr>
        <p:grpSpPr>
          <a:xfrm>
            <a:off x="6660232" y="4003013"/>
            <a:ext cx="2238019" cy="2101668"/>
            <a:chOff x="6660232" y="4003013"/>
            <a:chExt cx="2238019" cy="2101668"/>
          </a:xfrm>
        </p:grpSpPr>
        <p:sp>
          <p:nvSpPr>
            <p:cNvPr id="43" name="Round Diagonal Corner Rectangle 42"/>
            <p:cNvSpPr/>
            <p:nvPr/>
          </p:nvSpPr>
          <p:spPr>
            <a:xfrm>
              <a:off x="6660232" y="4003013"/>
              <a:ext cx="2000436" cy="2101668"/>
            </a:xfrm>
            <a:prstGeom prst="round2DiagRect">
              <a:avLst/>
            </a:prstGeom>
            <a:solidFill>
              <a:srgbClr val="FFC000">
                <a:alpha val="6000"/>
              </a:srgbClr>
            </a:solidFill>
            <a:ln>
              <a:solidFill>
                <a:schemeClr val="accent4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Zástupný symbol pro text 2"/>
            <p:cNvSpPr txBox="1">
              <a:spLocks/>
            </p:cNvSpPr>
            <p:nvPr/>
          </p:nvSpPr>
          <p:spPr bwMode="auto">
            <a:xfrm>
              <a:off x="7188500" y="4974612"/>
              <a:ext cx="1330888" cy="489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FontTx/>
                <a:buNone/>
              </a:pPr>
              <a:r>
                <a:rPr lang="cs-CZ" sz="1100" kern="0" dirty="0" smtClean="0"/>
                <a:t>Určené klientům</a:t>
              </a:r>
              <a:endParaRPr lang="cs-CZ" sz="1100" kern="0" dirty="0"/>
            </a:p>
          </p:txBody>
        </p:sp>
        <p:sp>
          <p:nvSpPr>
            <p:cNvPr id="17" name="Zástupný symbol pro text 2"/>
            <p:cNvSpPr txBox="1">
              <a:spLocks/>
            </p:cNvSpPr>
            <p:nvPr/>
          </p:nvSpPr>
          <p:spPr bwMode="auto">
            <a:xfrm>
              <a:off x="7197080" y="5531493"/>
              <a:ext cx="1701171" cy="489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FontTx/>
                <a:buNone/>
              </a:pPr>
              <a:r>
                <a:rPr lang="cs-CZ" sz="1100" kern="0" dirty="0" smtClean="0"/>
                <a:t>Určené pracovníkům</a:t>
              </a:r>
              <a:endParaRPr lang="cs-CZ" sz="1100" kern="0" dirty="0"/>
            </a:p>
          </p:txBody>
        </p:sp>
        <p:sp>
          <p:nvSpPr>
            <p:cNvPr id="18" name="TextovéPole 6"/>
            <p:cNvSpPr txBox="1"/>
            <p:nvPr/>
          </p:nvSpPr>
          <p:spPr>
            <a:xfrm>
              <a:off x="7668344" y="5229200"/>
              <a:ext cx="94344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100" b="1" dirty="0" smtClean="0">
                  <a:solidFill>
                    <a:srgbClr val="FF6600"/>
                  </a:solidFill>
                </a:rPr>
                <a:t>35 ks (47%)</a:t>
              </a:r>
              <a:endParaRPr lang="cs-CZ" sz="1100" b="1" dirty="0">
                <a:solidFill>
                  <a:srgbClr val="FF6600"/>
                </a:solidFill>
              </a:endParaRPr>
            </a:p>
          </p:txBody>
        </p:sp>
        <p:sp>
          <p:nvSpPr>
            <p:cNvPr id="19" name="TextovéPole 6"/>
            <p:cNvSpPr txBox="1"/>
            <p:nvPr/>
          </p:nvSpPr>
          <p:spPr>
            <a:xfrm>
              <a:off x="7657402" y="5759678"/>
              <a:ext cx="94344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100" b="1" dirty="0" smtClean="0">
                  <a:solidFill>
                    <a:srgbClr val="FF6600"/>
                  </a:solidFill>
                </a:rPr>
                <a:t>40 ks (53%)</a:t>
              </a:r>
              <a:endParaRPr lang="cs-CZ" sz="1100" b="1" dirty="0">
                <a:solidFill>
                  <a:srgbClr val="FF6600"/>
                </a:solidFill>
              </a:endParaRPr>
            </a:p>
          </p:txBody>
        </p:sp>
        <p:pic>
          <p:nvPicPr>
            <p:cNvPr id="1028" name="Picture 4" descr="C:\Users\novako\Documents\ON\NRPprezentace\MC900060152.W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3106" y="4087688"/>
              <a:ext cx="854447" cy="946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4" name="Group 33"/>
          <p:cNvGrpSpPr/>
          <p:nvPr/>
        </p:nvGrpSpPr>
        <p:grpSpPr>
          <a:xfrm>
            <a:off x="85641" y="2924944"/>
            <a:ext cx="3341573" cy="3415719"/>
            <a:chOff x="85641" y="2924944"/>
            <a:chExt cx="3341573" cy="3415719"/>
          </a:xfrm>
        </p:grpSpPr>
        <p:sp>
          <p:nvSpPr>
            <p:cNvPr id="40" name="Round Diagonal Corner Rectangle 39"/>
            <p:cNvSpPr/>
            <p:nvPr/>
          </p:nvSpPr>
          <p:spPr>
            <a:xfrm>
              <a:off x="85641" y="3717032"/>
              <a:ext cx="3287215" cy="2623631"/>
            </a:xfrm>
            <a:prstGeom prst="round2DiagRect">
              <a:avLst/>
            </a:prstGeom>
            <a:solidFill>
              <a:srgbClr val="FFC000">
                <a:alpha val="6000"/>
              </a:srgbClr>
            </a:solidFill>
            <a:ln>
              <a:solidFill>
                <a:schemeClr val="accent4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Zástupný symbol pro text 2"/>
            <p:cNvSpPr txBox="1">
              <a:spLocks/>
            </p:cNvSpPr>
            <p:nvPr/>
          </p:nvSpPr>
          <p:spPr bwMode="auto">
            <a:xfrm>
              <a:off x="330870" y="4209360"/>
              <a:ext cx="2080890" cy="375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FontTx/>
                <a:buNone/>
              </a:pPr>
              <a:r>
                <a:rPr lang="cs-CZ" sz="1100" kern="0" dirty="0" smtClean="0"/>
                <a:t>před </a:t>
              </a:r>
              <a:r>
                <a:rPr lang="cs-CZ" sz="1100" kern="0" dirty="0"/>
                <a:t>přijetím dítěte do rodiny</a:t>
              </a:r>
            </a:p>
          </p:txBody>
        </p:sp>
        <p:sp>
          <p:nvSpPr>
            <p:cNvPr id="21" name="Zástupný symbol pro text 2"/>
            <p:cNvSpPr txBox="1">
              <a:spLocks/>
            </p:cNvSpPr>
            <p:nvPr/>
          </p:nvSpPr>
          <p:spPr bwMode="auto">
            <a:xfrm>
              <a:off x="330870" y="4558467"/>
              <a:ext cx="2080890" cy="375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FontTx/>
                <a:buNone/>
              </a:pPr>
              <a:r>
                <a:rPr lang="cs-CZ" sz="1100" kern="0" dirty="0"/>
                <a:t>během náhradní rodinné péče</a:t>
              </a:r>
            </a:p>
          </p:txBody>
        </p:sp>
        <p:sp>
          <p:nvSpPr>
            <p:cNvPr id="22" name="Zástupný symbol pro text 2"/>
            <p:cNvSpPr txBox="1">
              <a:spLocks/>
            </p:cNvSpPr>
            <p:nvPr/>
          </p:nvSpPr>
          <p:spPr bwMode="auto">
            <a:xfrm>
              <a:off x="330870" y="4899576"/>
              <a:ext cx="2080890" cy="375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FontTx/>
                <a:buNone/>
              </a:pPr>
              <a:r>
                <a:rPr lang="cs-CZ" sz="1100" kern="0" dirty="0"/>
                <a:t>děti v NRP</a:t>
              </a:r>
            </a:p>
          </p:txBody>
        </p:sp>
        <p:sp>
          <p:nvSpPr>
            <p:cNvPr id="23" name="Zástupný symbol pro text 2"/>
            <p:cNvSpPr txBox="1">
              <a:spLocks/>
            </p:cNvSpPr>
            <p:nvPr/>
          </p:nvSpPr>
          <p:spPr bwMode="auto">
            <a:xfrm>
              <a:off x="330870" y="5263933"/>
              <a:ext cx="2080890" cy="375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FontTx/>
                <a:buNone/>
              </a:pPr>
              <a:r>
                <a:rPr lang="cs-CZ" sz="1100" kern="0" dirty="0"/>
                <a:t>kontakt s biologickou rodinou</a:t>
              </a:r>
            </a:p>
          </p:txBody>
        </p:sp>
        <p:sp>
          <p:nvSpPr>
            <p:cNvPr id="24" name="Zástupný symbol pro text 2"/>
            <p:cNvSpPr txBox="1">
              <a:spLocks/>
            </p:cNvSpPr>
            <p:nvPr/>
          </p:nvSpPr>
          <p:spPr bwMode="auto">
            <a:xfrm>
              <a:off x="330870" y="5630623"/>
              <a:ext cx="2080890" cy="375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FontTx/>
                <a:buNone/>
              </a:pPr>
              <a:r>
                <a:rPr lang="pl-PL" sz="1100" kern="0" dirty="0"/>
                <a:t>odchod dítěte z náhradní péče</a:t>
              </a:r>
              <a:endParaRPr lang="cs-CZ" sz="1100" kern="0" dirty="0"/>
            </a:p>
          </p:txBody>
        </p:sp>
        <p:sp>
          <p:nvSpPr>
            <p:cNvPr id="25" name="Zástupný symbol pro text 2"/>
            <p:cNvSpPr txBox="1">
              <a:spLocks/>
            </p:cNvSpPr>
            <p:nvPr/>
          </p:nvSpPr>
          <p:spPr bwMode="auto">
            <a:xfrm>
              <a:off x="323528" y="5964960"/>
              <a:ext cx="2080890" cy="375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FontTx/>
                <a:buNone/>
              </a:pPr>
              <a:r>
                <a:rPr lang="pl-PL" sz="1100" kern="0" dirty="0"/>
                <a:t>jiná oblast</a:t>
              </a:r>
              <a:endParaRPr lang="cs-CZ" sz="1100" kern="0" dirty="0"/>
            </a:p>
          </p:txBody>
        </p:sp>
        <p:sp>
          <p:nvSpPr>
            <p:cNvPr id="26" name="TextovéPole 6"/>
            <p:cNvSpPr txBox="1"/>
            <p:nvPr/>
          </p:nvSpPr>
          <p:spPr>
            <a:xfrm>
              <a:off x="2456098" y="4204238"/>
              <a:ext cx="94344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100" b="1" dirty="0" smtClean="0">
                  <a:solidFill>
                    <a:srgbClr val="FF6600"/>
                  </a:solidFill>
                </a:rPr>
                <a:t>14 ks (19%)</a:t>
              </a:r>
              <a:endParaRPr lang="cs-CZ" sz="1100" b="1" dirty="0">
                <a:solidFill>
                  <a:srgbClr val="FF6600"/>
                </a:solidFill>
              </a:endParaRPr>
            </a:p>
          </p:txBody>
        </p:sp>
        <p:sp>
          <p:nvSpPr>
            <p:cNvPr id="27" name="TextovéPole 6"/>
            <p:cNvSpPr txBox="1"/>
            <p:nvPr/>
          </p:nvSpPr>
          <p:spPr>
            <a:xfrm>
              <a:off x="2483768" y="4558467"/>
              <a:ext cx="94344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100" b="1" dirty="0" smtClean="0">
                  <a:solidFill>
                    <a:srgbClr val="FF6600"/>
                  </a:solidFill>
                </a:rPr>
                <a:t>23 ks (31%)</a:t>
              </a:r>
              <a:endParaRPr lang="cs-CZ" sz="1100" b="1" dirty="0">
                <a:solidFill>
                  <a:srgbClr val="FF6600"/>
                </a:solidFill>
              </a:endParaRPr>
            </a:p>
          </p:txBody>
        </p:sp>
        <p:sp>
          <p:nvSpPr>
            <p:cNvPr id="28" name="TextovéPole 6"/>
            <p:cNvSpPr txBox="1"/>
            <p:nvPr/>
          </p:nvSpPr>
          <p:spPr>
            <a:xfrm>
              <a:off x="1306408" y="4899576"/>
              <a:ext cx="94344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100" b="1" dirty="0" smtClean="0">
                  <a:solidFill>
                    <a:srgbClr val="FF6600"/>
                  </a:solidFill>
                </a:rPr>
                <a:t>21 ks (28%)</a:t>
              </a:r>
              <a:endParaRPr lang="cs-CZ" sz="1100" b="1" dirty="0">
                <a:solidFill>
                  <a:srgbClr val="FF6600"/>
                </a:solidFill>
              </a:endParaRPr>
            </a:p>
          </p:txBody>
        </p:sp>
        <p:sp>
          <p:nvSpPr>
            <p:cNvPr id="29" name="TextovéPole 6"/>
            <p:cNvSpPr txBox="1"/>
            <p:nvPr/>
          </p:nvSpPr>
          <p:spPr>
            <a:xfrm>
              <a:off x="2476426" y="5248766"/>
              <a:ext cx="94344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100" b="1" dirty="0" smtClean="0">
                  <a:solidFill>
                    <a:srgbClr val="FF6600"/>
                  </a:solidFill>
                </a:rPr>
                <a:t>4 ks (5%)</a:t>
              </a:r>
              <a:endParaRPr lang="cs-CZ" sz="1100" b="1" dirty="0">
                <a:solidFill>
                  <a:srgbClr val="FF6600"/>
                </a:solidFill>
              </a:endParaRPr>
            </a:p>
          </p:txBody>
        </p:sp>
        <p:sp>
          <p:nvSpPr>
            <p:cNvPr id="30" name="TextovéPole 6"/>
            <p:cNvSpPr txBox="1"/>
            <p:nvPr/>
          </p:nvSpPr>
          <p:spPr>
            <a:xfrm>
              <a:off x="2476425" y="5634670"/>
              <a:ext cx="94344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100" b="1" dirty="0" smtClean="0">
                  <a:solidFill>
                    <a:srgbClr val="FF6600"/>
                  </a:solidFill>
                </a:rPr>
                <a:t>2 ks (3%)</a:t>
              </a:r>
              <a:endParaRPr lang="cs-CZ" sz="1100" b="1" dirty="0">
                <a:solidFill>
                  <a:srgbClr val="FF6600"/>
                </a:solidFill>
              </a:endParaRPr>
            </a:p>
          </p:txBody>
        </p:sp>
        <p:sp>
          <p:nvSpPr>
            <p:cNvPr id="31" name="TextovéPole 6"/>
            <p:cNvSpPr txBox="1"/>
            <p:nvPr/>
          </p:nvSpPr>
          <p:spPr>
            <a:xfrm>
              <a:off x="1244949" y="5959773"/>
              <a:ext cx="94344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100" b="1" dirty="0" smtClean="0">
                  <a:solidFill>
                    <a:srgbClr val="FF6600"/>
                  </a:solidFill>
                </a:rPr>
                <a:t>11 ks (15%)</a:t>
              </a:r>
              <a:endParaRPr lang="cs-CZ" sz="1100" b="1" dirty="0">
                <a:solidFill>
                  <a:srgbClr val="FF6600"/>
                </a:solidFill>
              </a:endParaRPr>
            </a:p>
          </p:txBody>
        </p:sp>
        <p:sp>
          <p:nvSpPr>
            <p:cNvPr id="32" name="Zástupný symbol pro text 2"/>
            <p:cNvSpPr txBox="1">
              <a:spLocks/>
            </p:cNvSpPr>
            <p:nvPr/>
          </p:nvSpPr>
          <p:spPr bwMode="auto">
            <a:xfrm>
              <a:off x="323528" y="3809486"/>
              <a:ext cx="2080890" cy="375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FontTx/>
                <a:buNone/>
              </a:pPr>
              <a:r>
                <a:rPr lang="cs-CZ" sz="1100" b="1" kern="0" dirty="0" smtClean="0"/>
                <a:t>Zaměření metodiky</a:t>
              </a:r>
              <a:endParaRPr lang="cs-CZ" sz="1100" b="1" kern="0" dirty="0"/>
            </a:p>
          </p:txBody>
        </p:sp>
        <p:pic>
          <p:nvPicPr>
            <p:cNvPr id="1029" name="Picture 5" descr="C:\Users\novako\Documents\ON\NRPprezentace\MC900391424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5191" y="2924944"/>
              <a:ext cx="792088" cy="1078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" name="Obrázek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990" y="2131115"/>
            <a:ext cx="2076946" cy="3368432"/>
          </a:xfrm>
          <a:prstGeom prst="rect">
            <a:avLst/>
          </a:prstGeom>
        </p:spPr>
      </p:pic>
      <p:pic>
        <p:nvPicPr>
          <p:cNvPr id="1030" name="Picture 6" descr="C:\Users\novako\Downloads\MC900433845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828929">
            <a:off x="3909017" y="2937001"/>
            <a:ext cx="3923111" cy="176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novako\Documents\ON\NRPprezentace\MP90042213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488" y="1282921"/>
            <a:ext cx="955772" cy="63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 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 </a:t>
            </a:r>
            <a:r>
              <a:rPr lang="cs-CZ" dirty="0" smtClean="0">
                <a:latin typeface="Comic Sans MS" pitchFamily="66" charset="0"/>
              </a:rPr>
              <a:t>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grpSp>
        <p:nvGrpSpPr>
          <p:cNvPr id="2057" name="Group 2056"/>
          <p:cNvGrpSpPr/>
          <p:nvPr/>
        </p:nvGrpSpPr>
        <p:grpSpPr>
          <a:xfrm>
            <a:off x="1024827" y="2134384"/>
            <a:ext cx="5914921" cy="1374669"/>
            <a:chOff x="1024827" y="2134384"/>
            <a:chExt cx="5914921" cy="1374669"/>
          </a:xfrm>
        </p:grpSpPr>
        <p:grpSp>
          <p:nvGrpSpPr>
            <p:cNvPr id="12" name="Group 11"/>
            <p:cNvGrpSpPr/>
            <p:nvPr/>
          </p:nvGrpSpPr>
          <p:grpSpPr>
            <a:xfrm>
              <a:off x="1024827" y="2134384"/>
              <a:ext cx="5635405" cy="1222608"/>
              <a:chOff x="251520" y="1918360"/>
              <a:chExt cx="5635405" cy="1222608"/>
            </a:xfrm>
          </p:grpSpPr>
          <p:sp>
            <p:nvSpPr>
              <p:cNvPr id="9" name="Zástupný symbol pro text 2"/>
              <p:cNvSpPr txBox="1">
                <a:spLocks/>
              </p:cNvSpPr>
              <p:nvPr/>
            </p:nvSpPr>
            <p:spPr bwMode="auto">
              <a:xfrm>
                <a:off x="3159102" y="1918360"/>
                <a:ext cx="1442228" cy="4897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 algn="ctr">
                  <a:buFontTx/>
                  <a:buNone/>
                </a:pPr>
                <a:r>
                  <a:rPr lang="cs-CZ" sz="1100" b="1" kern="0" dirty="0" smtClean="0"/>
                  <a:t>Od státních</a:t>
                </a:r>
              </a:p>
              <a:p>
                <a:pPr marL="0" indent="0" algn="ctr">
                  <a:buFontTx/>
                  <a:buNone/>
                </a:pPr>
                <a:r>
                  <a:rPr lang="cs-CZ" sz="1100" b="1" kern="0" dirty="0" smtClean="0"/>
                  <a:t>organizací</a:t>
                </a:r>
              </a:p>
            </p:txBody>
          </p:sp>
          <p:sp>
            <p:nvSpPr>
              <p:cNvPr id="11" name="Zástupný symbol pro text 2"/>
              <p:cNvSpPr txBox="1">
                <a:spLocks/>
              </p:cNvSpPr>
              <p:nvPr/>
            </p:nvSpPr>
            <p:spPr bwMode="auto">
              <a:xfrm>
                <a:off x="4529322" y="1918360"/>
                <a:ext cx="1357603" cy="4897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 algn="ctr">
                  <a:buFontTx/>
                  <a:buNone/>
                </a:pPr>
                <a:r>
                  <a:rPr lang="cs-CZ" sz="1100" b="1" kern="0" dirty="0" smtClean="0"/>
                  <a:t>Od nestátních</a:t>
                </a:r>
              </a:p>
              <a:p>
                <a:pPr marL="0" indent="0" algn="ctr">
                  <a:buFontTx/>
                  <a:buNone/>
                </a:pPr>
                <a:r>
                  <a:rPr lang="cs-CZ" sz="1100" b="1" kern="0" dirty="0" smtClean="0"/>
                  <a:t>organizací</a:t>
                </a:r>
                <a:endParaRPr lang="cs-CZ" sz="1100" b="1" kern="0" dirty="0"/>
              </a:p>
            </p:txBody>
          </p:sp>
          <p:sp>
            <p:nvSpPr>
              <p:cNvPr id="17" name="Zástupný symbol pro text 2"/>
              <p:cNvSpPr txBox="1">
                <a:spLocks/>
              </p:cNvSpPr>
              <p:nvPr/>
            </p:nvSpPr>
            <p:spPr bwMode="auto">
              <a:xfrm>
                <a:off x="1253079" y="2398586"/>
                <a:ext cx="1330888" cy="4897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cs-CZ" sz="1100" kern="0" dirty="0" smtClean="0"/>
                  <a:t>Určené klientům</a:t>
                </a:r>
                <a:endParaRPr lang="cs-CZ" sz="1100" kern="0" dirty="0"/>
              </a:p>
            </p:txBody>
          </p:sp>
          <p:sp>
            <p:nvSpPr>
              <p:cNvPr id="18" name="Zástupný symbol pro text 2"/>
              <p:cNvSpPr txBox="1">
                <a:spLocks/>
              </p:cNvSpPr>
              <p:nvPr/>
            </p:nvSpPr>
            <p:spPr bwMode="auto">
              <a:xfrm>
                <a:off x="1252676" y="2641548"/>
                <a:ext cx="1701171" cy="4897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cs-CZ" sz="1100" kern="0" dirty="0" smtClean="0"/>
                  <a:t>Určené pracovníkům</a:t>
                </a:r>
                <a:endParaRPr lang="cs-CZ" sz="1100" kern="0" dirty="0"/>
              </a:p>
            </p:txBody>
          </p:sp>
          <p:sp>
            <p:nvSpPr>
              <p:cNvPr id="19" name="TextovéPole 6"/>
              <p:cNvSpPr txBox="1"/>
              <p:nvPr/>
            </p:nvSpPr>
            <p:spPr>
              <a:xfrm>
                <a:off x="3449202" y="2398586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4 ks (36%)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20" name="TextovéPole 6"/>
              <p:cNvSpPr txBox="1"/>
              <p:nvPr/>
            </p:nvSpPr>
            <p:spPr>
              <a:xfrm>
                <a:off x="3449202" y="2700443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7 ks (</a:t>
                </a:r>
                <a:r>
                  <a:rPr lang="cs-CZ" sz="1100" b="1" dirty="0" smtClean="0">
                    <a:solidFill>
                      <a:srgbClr val="009900"/>
                    </a:solidFill>
                  </a:rPr>
                  <a:t>64%</a:t>
                </a:r>
                <a:r>
                  <a:rPr lang="cs-CZ" sz="1100" b="1" dirty="0" smtClean="0">
                    <a:solidFill>
                      <a:srgbClr val="FF6600"/>
                    </a:solidFill>
                  </a:rPr>
                  <a:t>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pic>
            <p:nvPicPr>
              <p:cNvPr id="21" name="Picture 4" descr="C:\Users\novako\Documents\ON\NRPprezentace\MC900060152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520" y="2194390"/>
                <a:ext cx="854447" cy="9465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8" name="TextovéPole 6"/>
              <p:cNvSpPr txBox="1"/>
              <p:nvPr/>
            </p:nvSpPr>
            <p:spPr>
              <a:xfrm>
                <a:off x="4810012" y="2396275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31 ks (48%)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39" name="TextovéPole 6"/>
              <p:cNvSpPr txBox="1"/>
              <p:nvPr/>
            </p:nvSpPr>
            <p:spPr>
              <a:xfrm>
                <a:off x="4810012" y="2698132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33 ks (52%)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</p:grpSp>
        <p:sp>
          <p:nvSpPr>
            <p:cNvPr id="53" name="TextovéPole 6"/>
            <p:cNvSpPr txBox="1"/>
            <p:nvPr/>
          </p:nvSpPr>
          <p:spPr>
            <a:xfrm rot="21277094">
              <a:off x="4148468" y="3258680"/>
              <a:ext cx="13754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00" b="1" dirty="0" smtClean="0">
                  <a:solidFill>
                    <a:srgbClr val="E2AC00"/>
                  </a:solidFill>
                  <a:latin typeface="Lucida Handwriting" pitchFamily="66" charset="0"/>
                </a:rPr>
                <a:t>Celkem 11 ks</a:t>
              </a:r>
              <a:endParaRPr lang="cs-CZ" sz="1000" b="1" dirty="0">
                <a:solidFill>
                  <a:srgbClr val="E2AC00"/>
                </a:solidFill>
                <a:latin typeface="Lucida Handwriting" pitchFamily="66" charset="0"/>
              </a:endParaRPr>
            </a:p>
          </p:txBody>
        </p:sp>
        <p:sp>
          <p:nvSpPr>
            <p:cNvPr id="2055" name="Freeform 2054"/>
            <p:cNvSpPr/>
            <p:nvPr/>
          </p:nvSpPr>
          <p:spPr>
            <a:xfrm>
              <a:off x="4215168" y="3184295"/>
              <a:ext cx="936104" cy="45719"/>
            </a:xfrm>
            <a:custGeom>
              <a:avLst/>
              <a:gdLst>
                <a:gd name="connsiteX0" fmla="*/ 0 w 1357162"/>
                <a:gd name="connsiteY0" fmla="*/ 160819 h 160819"/>
                <a:gd name="connsiteX1" fmla="*/ 750770 w 1357162"/>
                <a:gd name="connsiteY1" fmla="*/ 6815 h 160819"/>
                <a:gd name="connsiteX2" fmla="*/ 1357162 w 1357162"/>
                <a:gd name="connsiteY2" fmla="*/ 26065 h 160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57162" h="160819">
                  <a:moveTo>
                    <a:pt x="0" y="160819"/>
                  </a:moveTo>
                  <a:cubicBezTo>
                    <a:pt x="262288" y="95046"/>
                    <a:pt x="524576" y="29274"/>
                    <a:pt x="750770" y="6815"/>
                  </a:cubicBezTo>
                  <a:cubicBezTo>
                    <a:pt x="976964" y="-15644"/>
                    <a:pt x="1254493" y="24461"/>
                    <a:pt x="1357162" y="26065"/>
                  </a:cubicBezTo>
                </a:path>
              </a:pathLst>
            </a:custGeom>
            <a:noFill/>
            <a:ln>
              <a:solidFill>
                <a:srgbClr val="F6B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8" name="TextovéPole 6"/>
            <p:cNvSpPr txBox="1"/>
            <p:nvPr/>
          </p:nvSpPr>
          <p:spPr>
            <a:xfrm rot="21277094">
              <a:off x="5564254" y="3262832"/>
              <a:ext cx="13754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00" b="1" dirty="0" smtClean="0">
                  <a:solidFill>
                    <a:srgbClr val="E2AC00"/>
                  </a:solidFill>
                  <a:latin typeface="Lucida Handwriting" pitchFamily="66" charset="0"/>
                </a:rPr>
                <a:t>Celkem 64 ks</a:t>
              </a:r>
              <a:endParaRPr lang="cs-CZ" sz="1000" b="1" dirty="0">
                <a:solidFill>
                  <a:srgbClr val="E2AC00"/>
                </a:solidFill>
                <a:latin typeface="Lucida Handwriting" pitchFamily="66" charset="0"/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>
              <a:off x="5630954" y="3188447"/>
              <a:ext cx="936104" cy="45719"/>
            </a:xfrm>
            <a:custGeom>
              <a:avLst/>
              <a:gdLst>
                <a:gd name="connsiteX0" fmla="*/ 0 w 1357162"/>
                <a:gd name="connsiteY0" fmla="*/ 160819 h 160819"/>
                <a:gd name="connsiteX1" fmla="*/ 750770 w 1357162"/>
                <a:gd name="connsiteY1" fmla="*/ 6815 h 160819"/>
                <a:gd name="connsiteX2" fmla="*/ 1357162 w 1357162"/>
                <a:gd name="connsiteY2" fmla="*/ 26065 h 160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57162" h="160819">
                  <a:moveTo>
                    <a:pt x="0" y="160819"/>
                  </a:moveTo>
                  <a:cubicBezTo>
                    <a:pt x="262288" y="95046"/>
                    <a:pt x="524576" y="29274"/>
                    <a:pt x="750770" y="6815"/>
                  </a:cubicBezTo>
                  <a:cubicBezTo>
                    <a:pt x="976964" y="-15644"/>
                    <a:pt x="1254493" y="24461"/>
                    <a:pt x="1357162" y="26065"/>
                  </a:cubicBezTo>
                </a:path>
              </a:pathLst>
            </a:custGeom>
            <a:noFill/>
            <a:ln>
              <a:solidFill>
                <a:srgbClr val="F6B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056" name="Group 2055"/>
          <p:cNvGrpSpPr/>
          <p:nvPr/>
        </p:nvGrpSpPr>
        <p:grpSpPr>
          <a:xfrm>
            <a:off x="1087186" y="3501008"/>
            <a:ext cx="5852562" cy="3012695"/>
            <a:chOff x="1087186" y="3689239"/>
            <a:chExt cx="5852562" cy="3012695"/>
          </a:xfrm>
        </p:grpSpPr>
        <p:grpSp>
          <p:nvGrpSpPr>
            <p:cNvPr id="13" name="Group 12"/>
            <p:cNvGrpSpPr/>
            <p:nvPr/>
          </p:nvGrpSpPr>
          <p:grpSpPr>
            <a:xfrm>
              <a:off x="1087186" y="3689239"/>
              <a:ext cx="5501038" cy="2764097"/>
              <a:chOff x="313879" y="3689239"/>
              <a:chExt cx="5501038" cy="2764097"/>
            </a:xfrm>
          </p:grpSpPr>
          <p:sp>
            <p:nvSpPr>
              <p:cNvPr id="24" name="Zástupný symbol pro text 2"/>
              <p:cNvSpPr txBox="1">
                <a:spLocks/>
              </p:cNvSpPr>
              <p:nvPr/>
            </p:nvSpPr>
            <p:spPr bwMode="auto">
              <a:xfrm>
                <a:off x="1285755" y="4089112"/>
                <a:ext cx="2080890" cy="2364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cs-CZ" sz="1100" kern="0" dirty="0" smtClean="0"/>
                  <a:t>před </a:t>
                </a:r>
                <a:r>
                  <a:rPr lang="cs-CZ" sz="1100" kern="0" dirty="0"/>
                  <a:t>přijetím dítěte do </a:t>
                </a:r>
                <a:r>
                  <a:rPr lang="cs-CZ" sz="1100" kern="0" dirty="0" smtClean="0"/>
                  <a:t>rodiny</a:t>
                </a:r>
              </a:p>
              <a:p>
                <a:pPr marL="0" indent="0">
                  <a:buNone/>
                </a:pPr>
                <a:endParaRPr lang="cs-CZ" sz="1100" kern="0" dirty="0" smtClean="0"/>
              </a:p>
              <a:p>
                <a:pPr marL="0" indent="0">
                  <a:buNone/>
                </a:pPr>
                <a:r>
                  <a:rPr lang="cs-CZ" sz="1100" kern="0" dirty="0" smtClean="0"/>
                  <a:t>během </a:t>
                </a:r>
                <a:r>
                  <a:rPr lang="cs-CZ" sz="1100" kern="0" dirty="0"/>
                  <a:t>náhradní rodinné </a:t>
                </a:r>
                <a:r>
                  <a:rPr lang="cs-CZ" sz="1100" kern="0" dirty="0" smtClean="0"/>
                  <a:t>péče</a:t>
                </a:r>
              </a:p>
              <a:p>
                <a:pPr marL="0" indent="0">
                  <a:buNone/>
                </a:pPr>
                <a:endParaRPr lang="cs-CZ" sz="1100" kern="0" dirty="0" smtClean="0"/>
              </a:p>
              <a:p>
                <a:pPr marL="0" indent="0">
                  <a:buNone/>
                </a:pPr>
                <a:r>
                  <a:rPr lang="cs-CZ" sz="1100" kern="0" dirty="0" smtClean="0"/>
                  <a:t>děti </a:t>
                </a:r>
                <a:r>
                  <a:rPr lang="cs-CZ" sz="1100" kern="0" dirty="0"/>
                  <a:t>v NRP</a:t>
                </a:r>
              </a:p>
              <a:p>
                <a:pPr marL="0" indent="0">
                  <a:buNone/>
                </a:pPr>
                <a:endParaRPr lang="cs-CZ" sz="1100" kern="0" dirty="0" smtClean="0"/>
              </a:p>
              <a:p>
                <a:pPr marL="0" indent="0">
                  <a:buNone/>
                </a:pPr>
                <a:r>
                  <a:rPr lang="cs-CZ" sz="1100" kern="0" dirty="0" smtClean="0"/>
                  <a:t>kontakt </a:t>
                </a:r>
                <a:r>
                  <a:rPr lang="cs-CZ" sz="1100" kern="0" dirty="0"/>
                  <a:t>s biologickou </a:t>
                </a:r>
                <a:r>
                  <a:rPr lang="cs-CZ" sz="1100" kern="0" dirty="0" smtClean="0"/>
                  <a:t>rodinou</a:t>
                </a:r>
              </a:p>
              <a:p>
                <a:pPr marL="0" indent="0">
                  <a:buNone/>
                </a:pPr>
                <a:endParaRPr lang="pl-PL" sz="1100" kern="0" dirty="0" smtClean="0"/>
              </a:p>
              <a:p>
                <a:pPr marL="0" indent="0">
                  <a:buNone/>
                </a:pPr>
                <a:r>
                  <a:rPr lang="pl-PL" sz="1100" kern="0" dirty="0" smtClean="0"/>
                  <a:t>odchod </a:t>
                </a:r>
                <a:r>
                  <a:rPr lang="pl-PL" sz="1100" kern="0" dirty="0"/>
                  <a:t>dítěte z náhradní péče</a:t>
                </a:r>
                <a:endParaRPr lang="cs-CZ" sz="1100" kern="0" dirty="0"/>
              </a:p>
              <a:p>
                <a:pPr marL="0" indent="0">
                  <a:buNone/>
                </a:pPr>
                <a:endParaRPr lang="pl-PL" sz="1100" kern="0" dirty="0" smtClean="0"/>
              </a:p>
              <a:p>
                <a:pPr marL="0" indent="0">
                  <a:buNone/>
                </a:pPr>
                <a:r>
                  <a:rPr lang="pl-PL" sz="1100" kern="0" dirty="0" smtClean="0"/>
                  <a:t>jiná </a:t>
                </a:r>
                <a:r>
                  <a:rPr lang="pl-PL" sz="1100" kern="0" dirty="0"/>
                  <a:t>oblast</a:t>
                </a:r>
                <a:endParaRPr lang="cs-CZ" sz="1100" kern="0" dirty="0"/>
              </a:p>
              <a:p>
                <a:pPr marL="0" indent="0">
                  <a:buNone/>
                </a:pPr>
                <a:endParaRPr lang="cs-CZ" sz="1100" kern="0" dirty="0"/>
              </a:p>
              <a:p>
                <a:pPr marL="0" indent="0">
                  <a:buFontTx/>
                  <a:buNone/>
                </a:pPr>
                <a:endParaRPr lang="cs-CZ" sz="1100" kern="0" dirty="0"/>
              </a:p>
            </p:txBody>
          </p:sp>
          <p:sp>
            <p:nvSpPr>
              <p:cNvPr id="30" name="TextovéPole 6"/>
              <p:cNvSpPr txBox="1"/>
              <p:nvPr/>
            </p:nvSpPr>
            <p:spPr>
              <a:xfrm>
                <a:off x="3434518" y="4077072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0 ks (</a:t>
                </a:r>
                <a:r>
                  <a:rPr lang="cs-CZ" sz="1100" b="1" dirty="0" smtClean="0">
                    <a:solidFill>
                      <a:srgbClr val="CC0000"/>
                    </a:solidFill>
                  </a:rPr>
                  <a:t>0%</a:t>
                </a:r>
                <a:r>
                  <a:rPr lang="cs-CZ" sz="1100" b="1" dirty="0" smtClean="0">
                    <a:solidFill>
                      <a:srgbClr val="FF6600"/>
                    </a:solidFill>
                  </a:rPr>
                  <a:t>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31" name="TextovéPole 6"/>
              <p:cNvSpPr txBox="1"/>
              <p:nvPr/>
            </p:nvSpPr>
            <p:spPr>
              <a:xfrm>
                <a:off x="3441860" y="4507724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3 ks (27%)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32" name="TextovéPole 6"/>
              <p:cNvSpPr txBox="1"/>
              <p:nvPr/>
            </p:nvSpPr>
            <p:spPr>
              <a:xfrm>
                <a:off x="3441860" y="4916688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3 ks (27%)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33" name="TextovéPole 6"/>
              <p:cNvSpPr txBox="1"/>
              <p:nvPr/>
            </p:nvSpPr>
            <p:spPr>
              <a:xfrm>
                <a:off x="3441860" y="5316278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0 ks (0%)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34" name="TextovéPole 6"/>
              <p:cNvSpPr txBox="1"/>
              <p:nvPr/>
            </p:nvSpPr>
            <p:spPr>
              <a:xfrm>
                <a:off x="3434518" y="5717981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0 ks (0%)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35" name="TextovéPole 6"/>
              <p:cNvSpPr txBox="1"/>
              <p:nvPr/>
            </p:nvSpPr>
            <p:spPr>
              <a:xfrm>
                <a:off x="3441860" y="6119718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5 ks (45%)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36" name="Zástupný symbol pro text 2"/>
              <p:cNvSpPr txBox="1">
                <a:spLocks/>
              </p:cNvSpPr>
              <p:nvPr/>
            </p:nvSpPr>
            <p:spPr bwMode="auto">
              <a:xfrm>
                <a:off x="1278413" y="3689239"/>
                <a:ext cx="2080890" cy="3757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cs-CZ" sz="1100" b="1" kern="0" dirty="0" smtClean="0"/>
                  <a:t>Zaměření metodiky</a:t>
                </a:r>
                <a:endParaRPr lang="cs-CZ" sz="1100" b="1" kern="0" dirty="0"/>
              </a:p>
            </p:txBody>
          </p:sp>
          <p:pic>
            <p:nvPicPr>
              <p:cNvPr id="37" name="Picture 5" descr="C:\Users\novako\Documents\ON\NRPprezentace\MC900391424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879" y="3832066"/>
                <a:ext cx="792088" cy="107806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0" name="TextovéPole 6"/>
              <p:cNvSpPr txBox="1"/>
              <p:nvPr/>
            </p:nvSpPr>
            <p:spPr>
              <a:xfrm>
                <a:off x="4789684" y="4076151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14 ks (22%)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41" name="TextovéPole 6"/>
              <p:cNvSpPr txBox="1"/>
              <p:nvPr/>
            </p:nvSpPr>
            <p:spPr>
              <a:xfrm>
                <a:off x="4805654" y="4502388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20 ks (31%)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42" name="TextovéPole 6"/>
              <p:cNvSpPr txBox="1"/>
              <p:nvPr/>
            </p:nvSpPr>
            <p:spPr>
              <a:xfrm>
                <a:off x="4806805" y="4915505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18 ks (28%)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43" name="TextovéPole 6"/>
              <p:cNvSpPr txBox="1"/>
              <p:nvPr/>
            </p:nvSpPr>
            <p:spPr>
              <a:xfrm>
                <a:off x="4871471" y="5336703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4 ks (6%)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44" name="TextovéPole 6"/>
              <p:cNvSpPr txBox="1"/>
              <p:nvPr/>
            </p:nvSpPr>
            <p:spPr>
              <a:xfrm>
                <a:off x="4871470" y="5722607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2 ks (3%)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45" name="TextovéPole 6"/>
              <p:cNvSpPr txBox="1"/>
              <p:nvPr/>
            </p:nvSpPr>
            <p:spPr>
              <a:xfrm>
                <a:off x="4871471" y="6119718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6 ks (9%)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</p:grpSp>
        <p:sp>
          <p:nvSpPr>
            <p:cNvPr id="60" name="TextovéPole 6"/>
            <p:cNvSpPr txBox="1"/>
            <p:nvPr/>
          </p:nvSpPr>
          <p:spPr>
            <a:xfrm rot="21277094">
              <a:off x="4076460" y="6455713"/>
              <a:ext cx="13754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00" b="1" dirty="0" smtClean="0">
                  <a:solidFill>
                    <a:srgbClr val="E2AC00"/>
                  </a:solidFill>
                  <a:latin typeface="Lucida Handwriting" pitchFamily="66" charset="0"/>
                </a:rPr>
                <a:t>Celkem 11 ks</a:t>
              </a:r>
              <a:endParaRPr lang="cs-CZ" sz="1000" b="1" dirty="0">
                <a:solidFill>
                  <a:srgbClr val="E2AC00"/>
                </a:solidFill>
                <a:latin typeface="Lucida Handwriting" pitchFamily="66" charset="0"/>
              </a:endParaRPr>
            </a:p>
          </p:txBody>
        </p:sp>
        <p:sp>
          <p:nvSpPr>
            <p:cNvPr id="61" name="Freeform 60"/>
            <p:cNvSpPr/>
            <p:nvPr/>
          </p:nvSpPr>
          <p:spPr>
            <a:xfrm>
              <a:off x="4143160" y="6381328"/>
              <a:ext cx="936104" cy="45719"/>
            </a:xfrm>
            <a:custGeom>
              <a:avLst/>
              <a:gdLst>
                <a:gd name="connsiteX0" fmla="*/ 0 w 1357162"/>
                <a:gd name="connsiteY0" fmla="*/ 160819 h 160819"/>
                <a:gd name="connsiteX1" fmla="*/ 750770 w 1357162"/>
                <a:gd name="connsiteY1" fmla="*/ 6815 h 160819"/>
                <a:gd name="connsiteX2" fmla="*/ 1357162 w 1357162"/>
                <a:gd name="connsiteY2" fmla="*/ 26065 h 160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57162" h="160819">
                  <a:moveTo>
                    <a:pt x="0" y="160819"/>
                  </a:moveTo>
                  <a:cubicBezTo>
                    <a:pt x="262288" y="95046"/>
                    <a:pt x="524576" y="29274"/>
                    <a:pt x="750770" y="6815"/>
                  </a:cubicBezTo>
                  <a:cubicBezTo>
                    <a:pt x="976964" y="-15644"/>
                    <a:pt x="1254493" y="24461"/>
                    <a:pt x="1357162" y="26065"/>
                  </a:cubicBezTo>
                </a:path>
              </a:pathLst>
            </a:custGeom>
            <a:noFill/>
            <a:ln>
              <a:solidFill>
                <a:srgbClr val="F6B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2" name="TextovéPole 6"/>
            <p:cNvSpPr txBox="1"/>
            <p:nvPr/>
          </p:nvSpPr>
          <p:spPr>
            <a:xfrm rot="21277094">
              <a:off x="5564254" y="6431184"/>
              <a:ext cx="13754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00" b="1" dirty="0" smtClean="0">
                  <a:solidFill>
                    <a:srgbClr val="E2AC00"/>
                  </a:solidFill>
                  <a:latin typeface="Lucida Handwriting" pitchFamily="66" charset="0"/>
                </a:rPr>
                <a:t>Celkem 64 ks</a:t>
              </a:r>
              <a:endParaRPr lang="cs-CZ" sz="1000" b="1" dirty="0">
                <a:solidFill>
                  <a:srgbClr val="E2AC00"/>
                </a:solidFill>
                <a:latin typeface="Lucida Handwriting" pitchFamily="66" charset="0"/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>
              <a:off x="5630954" y="6356799"/>
              <a:ext cx="936104" cy="45719"/>
            </a:xfrm>
            <a:custGeom>
              <a:avLst/>
              <a:gdLst>
                <a:gd name="connsiteX0" fmla="*/ 0 w 1357162"/>
                <a:gd name="connsiteY0" fmla="*/ 160819 h 160819"/>
                <a:gd name="connsiteX1" fmla="*/ 750770 w 1357162"/>
                <a:gd name="connsiteY1" fmla="*/ 6815 h 160819"/>
                <a:gd name="connsiteX2" fmla="*/ 1357162 w 1357162"/>
                <a:gd name="connsiteY2" fmla="*/ 26065 h 160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57162" h="160819">
                  <a:moveTo>
                    <a:pt x="0" y="160819"/>
                  </a:moveTo>
                  <a:cubicBezTo>
                    <a:pt x="262288" y="95046"/>
                    <a:pt x="524576" y="29274"/>
                    <a:pt x="750770" y="6815"/>
                  </a:cubicBezTo>
                  <a:cubicBezTo>
                    <a:pt x="976964" y="-15644"/>
                    <a:pt x="1254493" y="24461"/>
                    <a:pt x="1357162" y="26065"/>
                  </a:cubicBezTo>
                </a:path>
              </a:pathLst>
            </a:custGeom>
            <a:noFill/>
            <a:ln>
              <a:solidFill>
                <a:srgbClr val="F6B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49233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  www.nahradnirodina.cz    </a:t>
            </a:r>
            <a:r>
              <a:rPr lang="cs-CZ" dirty="0" smtClean="0">
                <a:latin typeface="Comic Sans MS" pitchFamily="66" charset="0"/>
                <a:hlinkClick r:id="rId2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 </a:t>
            </a:r>
            <a:r>
              <a:rPr lang="cs-CZ" dirty="0" smtClean="0">
                <a:latin typeface="Comic Sans MS" pitchFamily="66" charset="0"/>
              </a:rPr>
              <a:t>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259632" y="2374053"/>
            <a:ext cx="5896140" cy="3575227"/>
            <a:chOff x="1259632" y="2046587"/>
            <a:chExt cx="5896140" cy="3575227"/>
          </a:xfrm>
        </p:grpSpPr>
        <p:grpSp>
          <p:nvGrpSpPr>
            <p:cNvPr id="9" name="Group 8"/>
            <p:cNvGrpSpPr/>
            <p:nvPr/>
          </p:nvGrpSpPr>
          <p:grpSpPr>
            <a:xfrm>
              <a:off x="1259632" y="2572606"/>
              <a:ext cx="5479950" cy="2764097"/>
              <a:chOff x="313879" y="3689239"/>
              <a:chExt cx="5479950" cy="2764097"/>
            </a:xfrm>
          </p:grpSpPr>
          <p:sp>
            <p:nvSpPr>
              <p:cNvPr id="10" name="Zástupný symbol pro text 2"/>
              <p:cNvSpPr txBox="1">
                <a:spLocks/>
              </p:cNvSpPr>
              <p:nvPr/>
            </p:nvSpPr>
            <p:spPr bwMode="auto">
              <a:xfrm>
                <a:off x="1285755" y="4089112"/>
                <a:ext cx="2080890" cy="2364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cs-CZ" sz="1100" kern="0" dirty="0" smtClean="0"/>
                  <a:t>před </a:t>
                </a:r>
                <a:r>
                  <a:rPr lang="cs-CZ" sz="1100" kern="0" dirty="0"/>
                  <a:t>přijetím dítěte do </a:t>
                </a:r>
                <a:r>
                  <a:rPr lang="cs-CZ" sz="1100" kern="0" dirty="0" smtClean="0"/>
                  <a:t>rodiny</a:t>
                </a:r>
              </a:p>
              <a:p>
                <a:pPr marL="0" indent="0">
                  <a:buNone/>
                </a:pPr>
                <a:endParaRPr lang="cs-CZ" sz="1100" kern="0" dirty="0" smtClean="0"/>
              </a:p>
              <a:p>
                <a:pPr marL="0" indent="0">
                  <a:buNone/>
                </a:pPr>
                <a:r>
                  <a:rPr lang="cs-CZ" sz="1100" kern="0" dirty="0" smtClean="0"/>
                  <a:t>během </a:t>
                </a:r>
                <a:r>
                  <a:rPr lang="cs-CZ" sz="1100" kern="0" dirty="0"/>
                  <a:t>náhradní rodinné </a:t>
                </a:r>
                <a:r>
                  <a:rPr lang="cs-CZ" sz="1100" kern="0" dirty="0" smtClean="0"/>
                  <a:t>péče</a:t>
                </a:r>
              </a:p>
              <a:p>
                <a:pPr marL="0" indent="0">
                  <a:buNone/>
                </a:pPr>
                <a:endParaRPr lang="cs-CZ" sz="1100" kern="0" dirty="0" smtClean="0"/>
              </a:p>
              <a:p>
                <a:pPr marL="0" indent="0">
                  <a:buNone/>
                </a:pPr>
                <a:r>
                  <a:rPr lang="cs-CZ" sz="1100" kern="0" dirty="0" smtClean="0"/>
                  <a:t>děti </a:t>
                </a:r>
                <a:r>
                  <a:rPr lang="cs-CZ" sz="1100" kern="0" dirty="0"/>
                  <a:t>v NRP</a:t>
                </a:r>
              </a:p>
              <a:p>
                <a:pPr marL="0" indent="0">
                  <a:buNone/>
                </a:pPr>
                <a:endParaRPr lang="cs-CZ" sz="1100" kern="0" dirty="0" smtClean="0"/>
              </a:p>
              <a:p>
                <a:pPr marL="0" indent="0">
                  <a:buNone/>
                </a:pPr>
                <a:r>
                  <a:rPr lang="cs-CZ" sz="1100" kern="0" dirty="0" smtClean="0"/>
                  <a:t>kontakt </a:t>
                </a:r>
                <a:r>
                  <a:rPr lang="cs-CZ" sz="1100" kern="0" dirty="0"/>
                  <a:t>s biologickou </a:t>
                </a:r>
                <a:r>
                  <a:rPr lang="cs-CZ" sz="1100" kern="0" dirty="0" smtClean="0"/>
                  <a:t>rodinou</a:t>
                </a:r>
              </a:p>
              <a:p>
                <a:pPr marL="0" indent="0">
                  <a:buNone/>
                </a:pPr>
                <a:endParaRPr lang="pl-PL" sz="1100" kern="0" dirty="0" smtClean="0"/>
              </a:p>
              <a:p>
                <a:pPr marL="0" indent="0">
                  <a:buNone/>
                </a:pPr>
                <a:r>
                  <a:rPr lang="pl-PL" sz="1100" kern="0" dirty="0" smtClean="0"/>
                  <a:t>odchod </a:t>
                </a:r>
                <a:r>
                  <a:rPr lang="pl-PL" sz="1100" kern="0" dirty="0"/>
                  <a:t>dítěte z náhradní péče</a:t>
                </a:r>
                <a:endParaRPr lang="cs-CZ" sz="1100" kern="0" dirty="0"/>
              </a:p>
              <a:p>
                <a:pPr marL="0" indent="0">
                  <a:buNone/>
                </a:pPr>
                <a:endParaRPr lang="pl-PL" sz="1100" kern="0" dirty="0" smtClean="0"/>
              </a:p>
              <a:p>
                <a:pPr marL="0" indent="0">
                  <a:buNone/>
                </a:pPr>
                <a:r>
                  <a:rPr lang="pl-PL" sz="1100" kern="0" dirty="0" smtClean="0"/>
                  <a:t>jiná </a:t>
                </a:r>
                <a:r>
                  <a:rPr lang="pl-PL" sz="1100" kern="0" dirty="0"/>
                  <a:t>oblast</a:t>
                </a:r>
                <a:endParaRPr lang="cs-CZ" sz="1100" kern="0" dirty="0"/>
              </a:p>
              <a:p>
                <a:pPr marL="0" indent="0">
                  <a:buNone/>
                </a:pPr>
                <a:endParaRPr lang="cs-CZ" sz="1100" kern="0" dirty="0"/>
              </a:p>
              <a:p>
                <a:pPr marL="0" indent="0">
                  <a:buFontTx/>
                  <a:buNone/>
                </a:pPr>
                <a:endParaRPr lang="cs-CZ" sz="1100" kern="0" dirty="0"/>
              </a:p>
            </p:txBody>
          </p:sp>
          <p:sp>
            <p:nvSpPr>
              <p:cNvPr id="11" name="TextovéPole 6"/>
              <p:cNvSpPr txBox="1"/>
              <p:nvPr/>
            </p:nvSpPr>
            <p:spPr>
              <a:xfrm>
                <a:off x="3474889" y="4077072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8 ks (</a:t>
                </a:r>
                <a:r>
                  <a:rPr lang="cs-CZ" sz="1100" b="1" dirty="0" smtClean="0">
                    <a:solidFill>
                      <a:srgbClr val="009900"/>
                    </a:solidFill>
                  </a:rPr>
                  <a:t>23%</a:t>
                </a:r>
                <a:r>
                  <a:rPr lang="cs-CZ" sz="1100" b="1" dirty="0" smtClean="0">
                    <a:solidFill>
                      <a:srgbClr val="FF6600"/>
                    </a:solidFill>
                  </a:rPr>
                  <a:t>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12" name="TextovéPole 6"/>
              <p:cNvSpPr txBox="1"/>
              <p:nvPr/>
            </p:nvSpPr>
            <p:spPr>
              <a:xfrm>
                <a:off x="3441860" y="4507724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10 ks (29%)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13" name="TextovéPole 6"/>
              <p:cNvSpPr txBox="1"/>
              <p:nvPr/>
            </p:nvSpPr>
            <p:spPr>
              <a:xfrm>
                <a:off x="3441860" y="4916688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14 ks (</a:t>
                </a:r>
                <a:r>
                  <a:rPr lang="cs-CZ" sz="1100" b="1" dirty="0" smtClean="0">
                    <a:solidFill>
                      <a:srgbClr val="009900"/>
                    </a:solidFill>
                  </a:rPr>
                  <a:t>40%</a:t>
                </a:r>
                <a:r>
                  <a:rPr lang="cs-CZ" sz="1100" b="1" dirty="0" smtClean="0">
                    <a:solidFill>
                      <a:srgbClr val="FF6600"/>
                    </a:solidFill>
                  </a:rPr>
                  <a:t>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14" name="TextovéPole 6"/>
              <p:cNvSpPr txBox="1"/>
              <p:nvPr/>
            </p:nvSpPr>
            <p:spPr>
              <a:xfrm>
                <a:off x="3474889" y="5316278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1 ks (3%)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15" name="TextovéPole 6"/>
              <p:cNvSpPr txBox="1"/>
              <p:nvPr/>
            </p:nvSpPr>
            <p:spPr>
              <a:xfrm>
                <a:off x="3467547" y="5717981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1 ks (3%)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16" name="TextovéPole 6"/>
              <p:cNvSpPr txBox="1"/>
              <p:nvPr/>
            </p:nvSpPr>
            <p:spPr>
              <a:xfrm>
                <a:off x="3474889" y="6119718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1 ks (3%)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17" name="Zástupný symbol pro text 2"/>
              <p:cNvSpPr txBox="1">
                <a:spLocks/>
              </p:cNvSpPr>
              <p:nvPr/>
            </p:nvSpPr>
            <p:spPr bwMode="auto">
              <a:xfrm>
                <a:off x="1278413" y="3689239"/>
                <a:ext cx="2080890" cy="3757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cs-CZ" sz="1100" b="1" kern="0" dirty="0" smtClean="0"/>
                  <a:t>Zaměření metodiky</a:t>
                </a:r>
                <a:endParaRPr lang="cs-CZ" sz="1100" b="1" kern="0" dirty="0"/>
              </a:p>
            </p:txBody>
          </p:sp>
          <p:pic>
            <p:nvPicPr>
              <p:cNvPr id="18" name="Picture 5" descr="C:\Users\novako\Documents\ON\NRPprezentace\MC900391424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879" y="3832066"/>
                <a:ext cx="792088" cy="107806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9" name="TextovéPole 6"/>
              <p:cNvSpPr txBox="1"/>
              <p:nvPr/>
            </p:nvSpPr>
            <p:spPr>
              <a:xfrm>
                <a:off x="4850383" y="4076151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6 ks (15%)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20" name="TextovéPole 6"/>
              <p:cNvSpPr txBox="1"/>
              <p:nvPr/>
            </p:nvSpPr>
            <p:spPr>
              <a:xfrm>
                <a:off x="4805654" y="4502388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13 ks (33%)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21" name="TextovéPole 6"/>
              <p:cNvSpPr txBox="1"/>
              <p:nvPr/>
            </p:nvSpPr>
            <p:spPr>
              <a:xfrm>
                <a:off x="4843041" y="4915505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7 ks (18%)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22" name="TextovéPole 6"/>
              <p:cNvSpPr txBox="1"/>
              <p:nvPr/>
            </p:nvSpPr>
            <p:spPr>
              <a:xfrm>
                <a:off x="4843041" y="5336703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3 ks (8%)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23" name="TextovéPole 6"/>
              <p:cNvSpPr txBox="1"/>
              <p:nvPr/>
            </p:nvSpPr>
            <p:spPr>
              <a:xfrm>
                <a:off x="4843040" y="5722607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1 ks (3%)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24" name="TextovéPole 6"/>
              <p:cNvSpPr txBox="1"/>
              <p:nvPr/>
            </p:nvSpPr>
            <p:spPr>
              <a:xfrm>
                <a:off x="4810012" y="6119718"/>
                <a:ext cx="94344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b="1" dirty="0" smtClean="0">
                    <a:solidFill>
                      <a:srgbClr val="FF6600"/>
                    </a:solidFill>
                  </a:rPr>
                  <a:t>10 ks (25%)</a:t>
                </a:r>
                <a:endParaRPr lang="cs-CZ" sz="1100" b="1" dirty="0">
                  <a:solidFill>
                    <a:srgbClr val="FF6600"/>
                  </a:solidFill>
                </a:endParaRPr>
              </a:p>
            </p:txBody>
          </p:sp>
        </p:grpSp>
        <p:sp>
          <p:nvSpPr>
            <p:cNvPr id="25" name="Zástupný symbol pro text 2"/>
            <p:cNvSpPr txBox="1">
              <a:spLocks/>
            </p:cNvSpPr>
            <p:nvPr/>
          </p:nvSpPr>
          <p:spPr bwMode="auto">
            <a:xfrm>
              <a:off x="4067944" y="2046587"/>
              <a:ext cx="1442228" cy="489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buFontTx/>
                <a:buNone/>
              </a:pPr>
              <a:r>
                <a:rPr lang="cs-CZ" sz="1100" b="1" kern="0" dirty="0" smtClean="0"/>
                <a:t>Určené</a:t>
              </a:r>
            </a:p>
            <a:p>
              <a:pPr marL="0" indent="0" algn="ctr">
                <a:buFontTx/>
                <a:buNone/>
              </a:pPr>
              <a:r>
                <a:rPr lang="cs-CZ" sz="1100" b="1" kern="0" dirty="0" smtClean="0"/>
                <a:t>klientům</a:t>
              </a:r>
            </a:p>
          </p:txBody>
        </p:sp>
        <p:sp>
          <p:nvSpPr>
            <p:cNvPr id="26" name="Zástupný symbol pro text 2"/>
            <p:cNvSpPr txBox="1">
              <a:spLocks/>
            </p:cNvSpPr>
            <p:nvPr/>
          </p:nvSpPr>
          <p:spPr bwMode="auto">
            <a:xfrm>
              <a:off x="5518653" y="2046587"/>
              <a:ext cx="1357603" cy="489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buFontTx/>
                <a:buNone/>
              </a:pPr>
              <a:r>
                <a:rPr lang="cs-CZ" sz="1100" b="1" kern="0" dirty="0" smtClean="0"/>
                <a:t>Určené</a:t>
              </a:r>
            </a:p>
            <a:p>
              <a:pPr marL="0" indent="0" algn="ctr">
                <a:buFontTx/>
                <a:buNone/>
              </a:pPr>
              <a:r>
                <a:rPr lang="cs-CZ" sz="1100" b="1" kern="0" dirty="0" smtClean="0"/>
                <a:t>pracovníkům</a:t>
              </a:r>
              <a:endParaRPr lang="cs-CZ" sz="1100" b="1" kern="0" dirty="0"/>
            </a:p>
          </p:txBody>
        </p:sp>
        <p:sp>
          <p:nvSpPr>
            <p:cNvPr id="27" name="TextovéPole 6"/>
            <p:cNvSpPr txBox="1"/>
            <p:nvPr/>
          </p:nvSpPr>
          <p:spPr>
            <a:xfrm rot="21277094">
              <a:off x="4292484" y="5375593"/>
              <a:ext cx="13754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00" b="1" dirty="0" smtClean="0">
                  <a:solidFill>
                    <a:srgbClr val="E2AC00"/>
                  </a:solidFill>
                  <a:latin typeface="Lucida Handwriting" pitchFamily="66" charset="0"/>
                </a:rPr>
                <a:t>Celkem 35 ks</a:t>
              </a:r>
              <a:endParaRPr lang="cs-CZ" sz="1000" b="1" dirty="0">
                <a:solidFill>
                  <a:srgbClr val="E2AC00"/>
                </a:solidFill>
                <a:latin typeface="Lucida Handwriting" pitchFamily="66" charset="0"/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4359184" y="5301208"/>
              <a:ext cx="936104" cy="45719"/>
            </a:xfrm>
            <a:custGeom>
              <a:avLst/>
              <a:gdLst>
                <a:gd name="connsiteX0" fmla="*/ 0 w 1357162"/>
                <a:gd name="connsiteY0" fmla="*/ 160819 h 160819"/>
                <a:gd name="connsiteX1" fmla="*/ 750770 w 1357162"/>
                <a:gd name="connsiteY1" fmla="*/ 6815 h 160819"/>
                <a:gd name="connsiteX2" fmla="*/ 1357162 w 1357162"/>
                <a:gd name="connsiteY2" fmla="*/ 26065 h 160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57162" h="160819">
                  <a:moveTo>
                    <a:pt x="0" y="160819"/>
                  </a:moveTo>
                  <a:cubicBezTo>
                    <a:pt x="262288" y="95046"/>
                    <a:pt x="524576" y="29274"/>
                    <a:pt x="750770" y="6815"/>
                  </a:cubicBezTo>
                  <a:cubicBezTo>
                    <a:pt x="976964" y="-15644"/>
                    <a:pt x="1254493" y="24461"/>
                    <a:pt x="1357162" y="26065"/>
                  </a:cubicBezTo>
                </a:path>
              </a:pathLst>
            </a:custGeom>
            <a:noFill/>
            <a:ln>
              <a:solidFill>
                <a:srgbClr val="F6B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TextovéPole 6"/>
            <p:cNvSpPr txBox="1"/>
            <p:nvPr/>
          </p:nvSpPr>
          <p:spPr>
            <a:xfrm rot="21277094">
              <a:off x="5780278" y="5375593"/>
              <a:ext cx="13754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00" b="1" dirty="0" smtClean="0">
                  <a:solidFill>
                    <a:srgbClr val="E2AC00"/>
                  </a:solidFill>
                  <a:latin typeface="Lucida Handwriting" pitchFamily="66" charset="0"/>
                </a:rPr>
                <a:t>Celkem 40 ks</a:t>
              </a:r>
              <a:endParaRPr lang="cs-CZ" sz="1000" b="1" dirty="0">
                <a:solidFill>
                  <a:srgbClr val="E2AC00"/>
                </a:solidFill>
                <a:latin typeface="Lucida Handwriting" pitchFamily="66" charset="0"/>
              </a:endParaRPr>
            </a:p>
          </p:txBody>
        </p:sp>
        <p:sp>
          <p:nvSpPr>
            <p:cNvPr id="30" name="Freeform 29"/>
            <p:cNvSpPr/>
            <p:nvPr/>
          </p:nvSpPr>
          <p:spPr>
            <a:xfrm>
              <a:off x="5846978" y="5301208"/>
              <a:ext cx="936104" cy="45719"/>
            </a:xfrm>
            <a:custGeom>
              <a:avLst/>
              <a:gdLst>
                <a:gd name="connsiteX0" fmla="*/ 0 w 1357162"/>
                <a:gd name="connsiteY0" fmla="*/ 160819 h 160819"/>
                <a:gd name="connsiteX1" fmla="*/ 750770 w 1357162"/>
                <a:gd name="connsiteY1" fmla="*/ 6815 h 160819"/>
                <a:gd name="connsiteX2" fmla="*/ 1357162 w 1357162"/>
                <a:gd name="connsiteY2" fmla="*/ 26065 h 160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57162" h="160819">
                  <a:moveTo>
                    <a:pt x="0" y="160819"/>
                  </a:moveTo>
                  <a:cubicBezTo>
                    <a:pt x="262288" y="95046"/>
                    <a:pt x="524576" y="29274"/>
                    <a:pt x="750770" y="6815"/>
                  </a:cubicBezTo>
                  <a:cubicBezTo>
                    <a:pt x="976964" y="-15644"/>
                    <a:pt x="1254493" y="24461"/>
                    <a:pt x="1357162" y="26065"/>
                  </a:cubicBezTo>
                </a:path>
              </a:pathLst>
            </a:custGeom>
            <a:noFill/>
            <a:ln>
              <a:solidFill>
                <a:srgbClr val="F6B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31" name="Picture 4" descr="C:\Users\novako\Documents\ON\NRPprezentace\MC900060152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948" y="1524218"/>
            <a:ext cx="854447" cy="946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855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Bookman Old Style" pitchFamily="18" charset="0"/>
              </a:rPr>
              <a:t> </a:t>
            </a:r>
            <a:r>
              <a:rPr lang="cs-CZ" dirty="0" smtClean="0">
                <a:latin typeface="Comic Sans MS" pitchFamily="66" charset="0"/>
              </a:rPr>
              <a:t>www.nahradnirodina.cz    </a:t>
            </a:r>
            <a:r>
              <a:rPr lang="cs-CZ" dirty="0" smtClean="0">
                <a:latin typeface="Comic Sans MS" pitchFamily="66" charset="0"/>
                <a:hlinkClick r:id="rId2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 </a:t>
            </a:r>
            <a:r>
              <a:rPr lang="cs-CZ" dirty="0" smtClean="0">
                <a:latin typeface="Comic Sans MS" pitchFamily="66" charset="0"/>
              </a:rPr>
              <a:t>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Bookman Old Style" pitchFamily="18" charset="0"/>
            </a:endParaRP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1844824"/>
            <a:ext cx="6192838" cy="331236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Středisko náhradní rodinné péče o. s.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Mgr. Ondřej Novák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Adresa: Jelení 91,118 00 Praha 1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Tel/fax: 233 355 309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Tel: 233356701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E-mail: </a:t>
            </a:r>
            <a:r>
              <a:rPr lang="cs-CZ" sz="2400" dirty="0" smtClean="0">
                <a:latin typeface="Arial" pitchFamily="34" charset="0"/>
                <a:cs typeface="Arial" pitchFamily="34" charset="0"/>
                <a:hlinkClick r:id="rId2"/>
              </a:rPr>
              <a:t>info@nahradnirodina.cz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Web: </a:t>
            </a:r>
            <a:r>
              <a:rPr lang="cs-CZ" sz="2400" dirty="0" smtClean="0">
                <a:latin typeface="Arial" pitchFamily="34" charset="0"/>
                <a:cs typeface="Arial" pitchFamily="34" charset="0"/>
                <a:hlinkClick r:id="rId3"/>
              </a:rPr>
              <a:t>www.nahradnirodina.cz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theme/theme1.xml><?xml version="1.0" encoding="utf-8"?>
<a:theme xmlns:a="http://schemas.openxmlformats.org/drawingml/2006/main" name="Prezentace SNRP">
  <a:themeElements>
    <a:clrScheme name="Prezentace SN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e SN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SN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SNRP</Template>
  <TotalTime>2003</TotalTime>
  <Words>440</Words>
  <Application>Microsoft Office PowerPoint</Application>
  <PresentationFormat>On-screen Show (4:3)</PresentationFormat>
  <Paragraphs>112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Prezentace SNRP</vt:lpstr>
      <vt:lpstr>Středisko náhradní rodinné péče o. s. </vt:lpstr>
      <vt:lpstr>PowerPoint Presentation</vt:lpstr>
      <vt:lpstr>PowerPoint Presentation</vt:lpstr>
      <vt:lpstr>PowerPoint Presentation</vt:lpstr>
      <vt:lpstr>PowerPoint Presentation</vt:lpstr>
    </vt:vector>
  </TitlesOfParts>
  <Company>SNRP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Děti žijící v ústavních zařízeních</dc:title>
  <dc:creator>Zmeskalovav</dc:creator>
  <cp:lastModifiedBy>Ondrej Novak</cp:lastModifiedBy>
  <cp:revision>140</cp:revision>
  <dcterms:created xsi:type="dcterms:W3CDTF">2006-11-29T12:46:55Z</dcterms:created>
  <dcterms:modified xsi:type="dcterms:W3CDTF">2013-06-13T15:13:06Z</dcterms:modified>
</cp:coreProperties>
</file>