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5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278" r:id="rId17"/>
  </p:sldIdLst>
  <p:sldSz cx="9144000" cy="6858000" type="screen4x3"/>
  <p:notesSz cx="6794500" cy="9918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1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E01A-DFF2-4A67-B0DE-A78767DE1100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A459-8313-449F-BE9B-31D4E7E71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67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DD7A9-4896-4FA5-8C06-16BBE244CD1E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1384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760A-B375-4AEC-9984-06FEDA55C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6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760A-B375-4AEC-9984-06FEDA55CFC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2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BAA8-CD26-4D52-BE71-FCE08BA2DC84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5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9BE4-E0BA-4168-A320-B553C9FDBD5D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3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522C-DB11-4960-B0B5-9106B77673AF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A7D6-C414-473F-B279-D58244A13FDA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9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14BF-8A41-4FBB-BE9E-522485BB6306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6674-980D-4665-986D-D4C04DD048C3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15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A290-931A-48EF-9F9F-8333C2ED1E3C}" type="datetime1">
              <a:rPr lang="cs-CZ" smtClean="0"/>
              <a:t>14.6.2013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7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F839-312A-40C4-89C1-C59CD6664965}" type="datetime1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12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FA93-B5A8-4C16-8CE7-E170A5558473}" type="datetime1">
              <a:rPr lang="cs-CZ" smtClean="0"/>
              <a:t>14.6.2013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96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5E4B-FB89-4555-846C-E57810CEBDA1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17B6-46D1-41D1-A372-8CBB25E6C59A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25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0721-B87D-48FB-A0F7-84D4F2EAF2F3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37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file:///C:\Users\uzivatel4\Documents\CP%20NRP\Prezentace\Cyklick&#253;%20pr&#367;b&#283;h%20pr&#225;ce%20s%20metodikou_nedosahuji%20c&#237;le_CP%20NRP.vsdx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zuzana.dvorakova@opssirius.cz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hyperlink" Target="http://www.opssirius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file:///C:\Users\uzivatel4\Documents\CP%20NRP\Prezentace\Struktura%20metodiky_CP%20NRP.vsdx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KULATÝ STŮL</a:t>
            </a:r>
            <a:br>
              <a:rPr lang="cs-CZ" sz="4000" b="1" dirty="0" smtClean="0"/>
            </a:br>
            <a:r>
              <a:rPr lang="cs-CZ" sz="4000" b="1" dirty="0" smtClean="0"/>
              <a:t>Metodiky práce v náhradní rodinné péči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17. </a:t>
            </a:r>
            <a:r>
              <a:rPr lang="cs-CZ" dirty="0">
                <a:solidFill>
                  <a:schemeClr val="tx1"/>
                </a:solidFill>
              </a:rPr>
              <a:t>6</a:t>
            </a:r>
            <a:r>
              <a:rPr lang="cs-CZ" dirty="0" smtClean="0">
                <a:solidFill>
                  <a:schemeClr val="tx1"/>
                </a:solidFill>
              </a:rPr>
              <a:t>. 2013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1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r>
              <a:rPr lang="cs-CZ" sz="1600" b="1" u="sng" cap="small" dirty="0" smtClean="0"/>
              <a:t>2.1 Metodika </a:t>
            </a:r>
            <a:r>
              <a:rPr lang="cs-CZ" sz="1600" b="1" u="sng" cap="small" dirty="0"/>
              <a:t>v organizaci obecně </a:t>
            </a:r>
            <a:r>
              <a:rPr lang="cs-CZ" sz="3400" dirty="0"/>
              <a:t> 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10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574508"/>
              </p:ext>
            </p:extLst>
          </p:nvPr>
        </p:nvGraphicFramePr>
        <p:xfrm>
          <a:off x="975456" y="2564904"/>
          <a:ext cx="6654104" cy="3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Visio" r:id="rId5" imgW="9496523" imgH="5762610" progId="Visio.Drawing.15">
                  <p:link updateAutomatic="1"/>
                </p:oleObj>
              </mc:Choice>
              <mc:Fallback>
                <p:oleObj name="Visio" r:id="rId5" imgW="9496523" imgH="5762610" progId="Visio.Drawing.15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5456" y="2564904"/>
                        <a:ext cx="6654104" cy="369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9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 	</a:t>
            </a:r>
            <a:endParaRPr lang="cs-CZ" sz="2100" b="1" u="sng" cap="small" dirty="0" smtClean="0"/>
          </a:p>
          <a:p>
            <a:pPr marL="0" indent="0" algn="ctr">
              <a:buNone/>
            </a:pPr>
            <a:r>
              <a:rPr lang="cs-CZ" sz="2600" b="1" u="sng" cap="small" dirty="0" smtClean="0"/>
              <a:t>2.2 Metodika v neziskové organizaci</a:t>
            </a:r>
            <a:r>
              <a:rPr lang="cs-CZ" sz="2600" dirty="0"/>
              <a:t> </a:t>
            </a:r>
            <a:endParaRPr lang="cs-CZ" sz="2600" dirty="0" smtClean="0"/>
          </a:p>
          <a:p>
            <a:pPr marL="0" indent="0" algn="ctr">
              <a:buNone/>
            </a:pPr>
            <a:endParaRPr lang="cs-CZ" sz="3400" b="1" dirty="0" smtClean="0"/>
          </a:p>
          <a:p>
            <a:pPr marL="0" indent="0" algn="ctr">
              <a:buNone/>
            </a:pPr>
            <a:r>
              <a:rPr lang="cs-CZ" sz="2900" b="1" dirty="0" smtClean="0"/>
              <a:t>2.2.1 Tvorba </a:t>
            </a:r>
            <a:r>
              <a:rPr lang="cs-CZ" sz="2900" b="1" dirty="0"/>
              <a:t>vlastní </a:t>
            </a:r>
            <a:r>
              <a:rPr lang="cs-CZ" sz="2900" b="1" dirty="0" smtClean="0"/>
              <a:t>metodiky</a:t>
            </a:r>
          </a:p>
          <a:p>
            <a:pPr marL="0" indent="0">
              <a:buNone/>
            </a:pPr>
            <a:endParaRPr lang="cs-CZ" sz="2900" b="1" dirty="0"/>
          </a:p>
          <a:p>
            <a:pPr marL="0" lvl="0" indent="0">
              <a:buNone/>
            </a:pPr>
            <a:r>
              <a:rPr lang="cs-CZ" sz="2900" b="1" dirty="0"/>
              <a:t>Zaznamenávám postupy, které se mi osvědčily  </a:t>
            </a:r>
            <a:r>
              <a:rPr lang="cs-CZ" sz="2900" dirty="0"/>
              <a:t>a pracuji s nimi</a:t>
            </a:r>
            <a:r>
              <a:rPr lang="cs-CZ" sz="2900" dirty="0" smtClean="0"/>
              <a:t>:</a:t>
            </a:r>
          </a:p>
          <a:p>
            <a:pPr marL="0" lvl="0" indent="0">
              <a:buNone/>
            </a:pPr>
            <a:endParaRPr lang="cs-CZ" sz="2900" dirty="0"/>
          </a:p>
          <a:p>
            <a:pPr lvl="1">
              <a:buFont typeface="Arial" pitchFamily="34" charset="0"/>
              <a:buChar char="•"/>
            </a:pPr>
            <a:r>
              <a:rPr lang="cs-CZ" sz="2900" b="1" dirty="0"/>
              <a:t>Konzultuji</a:t>
            </a:r>
            <a:r>
              <a:rPr lang="cs-CZ" sz="2900" dirty="0"/>
              <a:t> s odborníky, </a:t>
            </a:r>
            <a:r>
              <a:rPr lang="cs-CZ" sz="2900" b="1" dirty="0"/>
              <a:t>školím</a:t>
            </a:r>
            <a:r>
              <a:rPr lang="cs-CZ" sz="2900" dirty="0"/>
              <a:t> spolupracovníky, klienty</a:t>
            </a:r>
          </a:p>
          <a:p>
            <a:pPr lvl="1">
              <a:buFont typeface="Arial" pitchFamily="34" charset="0"/>
              <a:buChar char="•"/>
            </a:pPr>
            <a:r>
              <a:rPr lang="cs-CZ" sz="2900" b="1" dirty="0"/>
              <a:t>Ověřuji</a:t>
            </a:r>
            <a:r>
              <a:rPr lang="cs-CZ" sz="2900" dirty="0"/>
              <a:t>, zda se postupy osvědčily dalším (spolupracovníkům, klientům)</a:t>
            </a:r>
          </a:p>
          <a:p>
            <a:pPr lvl="1">
              <a:buFont typeface="Arial" pitchFamily="34" charset="0"/>
              <a:buChar char="•"/>
            </a:pPr>
            <a:r>
              <a:rPr lang="cs-CZ" sz="2900" b="1" dirty="0"/>
              <a:t>Vyhodnotím</a:t>
            </a:r>
            <a:r>
              <a:rPr lang="cs-CZ" sz="2900" dirty="0"/>
              <a:t>, zda je dobré postupy uchovat </a:t>
            </a:r>
            <a:r>
              <a:rPr lang="cs-CZ" sz="29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endParaRPr lang="cs-CZ" sz="2300" dirty="0"/>
          </a:p>
          <a:p>
            <a:pPr lvl="3"/>
            <a:r>
              <a:rPr lang="cs-CZ" sz="2500" dirty="0"/>
              <a:t>Zlepší fungování organizace?</a:t>
            </a:r>
          </a:p>
          <a:p>
            <a:pPr lvl="3"/>
            <a:r>
              <a:rPr lang="cs-CZ" sz="2500" dirty="0"/>
              <a:t>Poskytne kvalitní služby?</a:t>
            </a:r>
          </a:p>
          <a:p>
            <a:pPr lvl="3"/>
            <a:r>
              <a:rPr lang="cs-CZ" sz="2500" dirty="0"/>
              <a:t>Zajistí spokojenost klientů?</a:t>
            </a:r>
          </a:p>
          <a:p>
            <a:pPr lvl="3"/>
            <a:r>
              <a:rPr lang="cs-CZ" sz="2500" dirty="0"/>
              <a:t>Pomůže zvýšit odbornost pracovníků?</a:t>
            </a:r>
          </a:p>
          <a:p>
            <a:pPr lvl="3"/>
            <a:r>
              <a:rPr lang="cs-CZ" sz="2500" dirty="0"/>
              <a:t>Zvýší počet klientů?</a:t>
            </a:r>
          </a:p>
          <a:p>
            <a:pPr lvl="3"/>
            <a:r>
              <a:rPr lang="cs-CZ" sz="2500" dirty="0"/>
              <a:t>Dosahuji společného cíle</a:t>
            </a:r>
            <a:r>
              <a:rPr lang="cs-CZ" sz="2500" dirty="0" smtClean="0"/>
              <a:t>?</a:t>
            </a:r>
            <a:endParaRPr lang="cs-CZ" sz="2500" dirty="0"/>
          </a:p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r>
              <a:rPr lang="cs-CZ" sz="2600" dirty="0" smtClean="0"/>
              <a:t>	Pokud ano  </a:t>
            </a:r>
            <a:r>
              <a:rPr lang="cs-CZ" sz="2600" dirty="0"/>
              <a:t>- </a:t>
            </a:r>
            <a:r>
              <a:rPr lang="cs-CZ" sz="2600" dirty="0" smtClean="0"/>
              <a:t>&gt;  </a:t>
            </a:r>
            <a:r>
              <a:rPr lang="cs-CZ" sz="2600" b="1" dirty="0" smtClean="0"/>
              <a:t>mám metodiku ověřenou, která je vhodná pro mého klienta / můj tým a je v 	souladu s mými cíli.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11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cs-CZ" sz="1600" b="1" u="sng" cap="small" dirty="0" smtClean="0"/>
          </a:p>
          <a:p>
            <a:pPr marL="0" indent="0" algn="ctr">
              <a:buNone/>
            </a:pPr>
            <a:r>
              <a:rPr lang="cs-CZ" sz="1600" dirty="0"/>
              <a:t> </a:t>
            </a:r>
            <a:r>
              <a:rPr lang="cs-CZ" sz="1600" b="1" dirty="0" smtClean="0"/>
              <a:t>2.2.1 Tvorba </a:t>
            </a:r>
            <a:r>
              <a:rPr lang="cs-CZ" sz="1600" b="1" dirty="0"/>
              <a:t>vlastní </a:t>
            </a:r>
            <a:r>
              <a:rPr lang="cs-CZ" sz="1600" b="1" dirty="0" smtClean="0"/>
              <a:t>metodiky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 smtClean="0"/>
              <a:t>Další výhody:</a:t>
            </a: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V</a:t>
            </a:r>
            <a:r>
              <a:rPr lang="cs-CZ" sz="1600" b="1" dirty="0" smtClean="0"/>
              <a:t>ytvářím </a:t>
            </a:r>
            <a:r>
              <a:rPr lang="cs-CZ" sz="1600" b="1" dirty="0"/>
              <a:t>„know-how“</a:t>
            </a:r>
            <a:r>
              <a:rPr lang="cs-CZ" sz="1600" dirty="0"/>
              <a:t>, metodiku, kterou lze dále rozvíjet a šířit ve své organizaci (i mezi organizacemi) s</a:t>
            </a:r>
            <a:r>
              <a:rPr lang="cs-CZ" sz="1600" b="1" dirty="0"/>
              <a:t> dlouhodobým </a:t>
            </a:r>
            <a:r>
              <a:rPr lang="cs-CZ" sz="1600" b="1" dirty="0" smtClean="0"/>
              <a:t>přínosem.</a:t>
            </a:r>
          </a:p>
          <a:p>
            <a:pPr marL="0" lvl="0" indent="0">
              <a:buNone/>
            </a:pPr>
            <a:endParaRPr lang="cs-CZ" sz="1600" dirty="0" smtClean="0"/>
          </a:p>
          <a:p>
            <a:pPr marL="0" lvl="0" indent="0">
              <a:buNone/>
            </a:pPr>
            <a:r>
              <a:rPr lang="cs-CZ" sz="1600" dirty="0" smtClean="0"/>
              <a:t>Prostřednictvím </a:t>
            </a:r>
            <a:r>
              <a:rPr lang="cs-CZ" sz="1600" dirty="0"/>
              <a:t>kvalitní metodiky </a:t>
            </a:r>
            <a:r>
              <a:rPr lang="cs-CZ" sz="1600" b="1" dirty="0"/>
              <a:t>mám větší šanci uspět při získávání veřejných i soukromých </a:t>
            </a:r>
            <a:r>
              <a:rPr lang="cs-CZ" sz="1600" b="1" dirty="0" smtClean="0"/>
              <a:t>zdrojů.</a:t>
            </a:r>
          </a:p>
          <a:p>
            <a:pPr marL="0" lv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 smtClean="0"/>
              <a:t>Metodika pomáhá pružně reagovat na změny zdrojů. </a:t>
            </a:r>
            <a:r>
              <a:rPr lang="cs-CZ" sz="1600" dirty="0" smtClean="0"/>
              <a:t>Např. v období </a:t>
            </a:r>
            <a:r>
              <a:rPr lang="cs-CZ" sz="1600" dirty="0"/>
              <a:t>nižšího rozpočtu snížím některý ze zdrojů </a:t>
            </a:r>
            <a:r>
              <a:rPr lang="cs-CZ" sz="1600" dirty="0" smtClean="0"/>
              <a:t>(lidé , čas, peníze) a </a:t>
            </a:r>
            <a:r>
              <a:rPr lang="cs-CZ" sz="1600" dirty="0"/>
              <a:t>stále dosáhnu uspokojivých </a:t>
            </a:r>
            <a:r>
              <a:rPr lang="cs-CZ" sz="1600" dirty="0" smtClean="0"/>
              <a:t>výsledků </a:t>
            </a:r>
            <a:r>
              <a:rPr lang="cs-CZ" sz="1600" dirty="0"/>
              <a:t>a </a:t>
            </a:r>
            <a:r>
              <a:rPr lang="cs-CZ" sz="1600" b="1" dirty="0"/>
              <a:t>dlouhodobě stabilizuji počet klientů a činnost organizace</a:t>
            </a:r>
            <a:r>
              <a:rPr lang="cs-CZ" sz="1600" b="1" dirty="0" smtClean="0"/>
              <a:t>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 smtClean="0"/>
              <a:t>Rizika</a:t>
            </a:r>
            <a:r>
              <a:rPr lang="cs-CZ" sz="1600" dirty="0" smtClean="0"/>
              <a:t> – pokud nemám ověřené postupy a nedosáhnu  požadovaných výsledků, zatížím finanční a personální zdroje bez pozdějšího využití metodiky.</a:t>
            </a:r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12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3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cs-CZ" sz="1600" b="1" u="sng" cap="small" dirty="0" smtClean="0"/>
          </a:p>
          <a:p>
            <a:pPr marL="0" indent="0" algn="ctr">
              <a:buNone/>
            </a:pPr>
            <a:r>
              <a:rPr lang="cs-CZ" sz="1600" b="1" dirty="0" smtClean="0"/>
              <a:t>2.2.2 Poskytování metodiky dalším NO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Poskytuji metodiku:</a:t>
            </a:r>
            <a:endParaRPr lang="cs-CZ" sz="1600" b="1" dirty="0"/>
          </a:p>
          <a:p>
            <a:pPr lvl="0"/>
            <a:r>
              <a:rPr lang="cs-CZ" sz="1600" b="1" dirty="0" smtClean="0"/>
              <a:t>zajistím </a:t>
            </a:r>
            <a:r>
              <a:rPr lang="cs-CZ" sz="1600" b="1" dirty="0"/>
              <a:t>větší počet klientů metodě, se kterou se ztotožňuji prostřednictvím klientů dalších NO – dosahuji společného </a:t>
            </a:r>
            <a:r>
              <a:rPr lang="cs-CZ" sz="1600" b="1" dirty="0" smtClean="0"/>
              <a:t>cíle</a:t>
            </a:r>
            <a:endParaRPr lang="cs-CZ" sz="1600" dirty="0"/>
          </a:p>
          <a:p>
            <a:pPr lvl="0"/>
            <a:r>
              <a:rPr lang="cs-CZ" sz="1600" b="1" dirty="0"/>
              <a:t>prohloubím spolupráci mezi </a:t>
            </a:r>
            <a:r>
              <a:rPr lang="cs-CZ" sz="1600" b="1" dirty="0" smtClean="0"/>
              <a:t>NO</a:t>
            </a:r>
            <a:endParaRPr lang="cs-CZ" sz="1600" dirty="0"/>
          </a:p>
          <a:p>
            <a:pPr lvl="0"/>
            <a:r>
              <a:rPr lang="cs-CZ" sz="1600" dirty="0"/>
              <a:t>vytvářím dobré jméno organizace</a:t>
            </a:r>
          </a:p>
          <a:p>
            <a:pPr lvl="0"/>
            <a:r>
              <a:rPr lang="cs-CZ" sz="1600" dirty="0"/>
              <a:t>jsem transparentní</a:t>
            </a:r>
          </a:p>
          <a:p>
            <a:pPr lvl="0"/>
            <a:r>
              <a:rPr lang="cs-CZ" sz="1600" dirty="0"/>
              <a:t>získám reference odborníků i veřejnosti</a:t>
            </a:r>
          </a:p>
          <a:p>
            <a:pPr lvl="0"/>
            <a:r>
              <a:rPr lang="cs-CZ" sz="1600" dirty="0"/>
              <a:t>napomáhám snížit náklady dalším NO</a:t>
            </a:r>
          </a:p>
          <a:p>
            <a:pPr lvl="0"/>
            <a:r>
              <a:rPr lang="cs-CZ" sz="1600" dirty="0"/>
              <a:t>získám potřebné finanční zdroje formou školného</a:t>
            </a:r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13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9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cs-CZ" sz="1900" dirty="0"/>
          </a:p>
          <a:p>
            <a:pPr marL="0" indent="0" algn="ctr">
              <a:buNone/>
            </a:pPr>
            <a:r>
              <a:rPr lang="cs-CZ" sz="1600" b="1" dirty="0" smtClean="0"/>
              <a:t>2.2.3 Přejímání metodiky od </a:t>
            </a:r>
            <a:r>
              <a:rPr lang="cs-CZ" sz="1600" b="1" dirty="0"/>
              <a:t>jiné </a:t>
            </a:r>
            <a:r>
              <a:rPr lang="cs-CZ" sz="1600" b="1" dirty="0" smtClean="0"/>
              <a:t>NO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 </a:t>
            </a:r>
            <a:r>
              <a:rPr lang="cs-CZ" sz="1600" b="1" dirty="0" smtClean="0"/>
              <a:t>Získávám metodiku:</a:t>
            </a:r>
            <a:endParaRPr lang="cs-CZ" sz="1600" dirty="0"/>
          </a:p>
          <a:p>
            <a:pPr lvl="0"/>
            <a:r>
              <a:rPr lang="cs-CZ" sz="1600" dirty="0"/>
              <a:t>potřebuji zavést nové postupy  </a:t>
            </a:r>
          </a:p>
          <a:p>
            <a:pPr lvl="3"/>
            <a:r>
              <a:rPr lang="cs-CZ" sz="1600" dirty="0"/>
              <a:t>nemám zdroje (finanční, personální) na výzkum</a:t>
            </a:r>
          </a:p>
          <a:p>
            <a:pPr lvl="3"/>
            <a:r>
              <a:rPr lang="cs-CZ" sz="1600" dirty="0"/>
              <a:t>nechci provádět výzkum, cením si postupů jiné organizace</a:t>
            </a:r>
          </a:p>
          <a:p>
            <a:pPr lvl="3"/>
            <a:r>
              <a:rPr lang="cs-CZ" sz="1600" dirty="0"/>
              <a:t>doplňuji své postupy </a:t>
            </a:r>
            <a:r>
              <a:rPr lang="cs-CZ" sz="1600" dirty="0" smtClean="0"/>
              <a:t>dalšími</a:t>
            </a:r>
          </a:p>
          <a:p>
            <a:pPr lvl="3"/>
            <a:endParaRPr lang="cs-CZ" sz="1600" dirty="0"/>
          </a:p>
          <a:p>
            <a:pPr lvl="0"/>
            <a:r>
              <a:rPr lang="cs-CZ" sz="1600" dirty="0"/>
              <a:t>zajímám se vždy o nový způsob práce, inspiruji a rozvíjím </a:t>
            </a:r>
            <a:r>
              <a:rPr lang="cs-CZ" sz="1600" dirty="0" smtClean="0"/>
              <a:t>pracovníky</a:t>
            </a:r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mohu si vyzkoušet, zda je jiný způsob práce použitelný v mé organizaci a zda má lepší výsledky než mé postupy či nikoliv</a:t>
            </a:r>
          </a:p>
          <a:p>
            <a:pPr marL="0" indent="0">
              <a:buNone/>
            </a:pPr>
            <a:endParaRPr lang="cs-CZ" sz="21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14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8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cs-CZ" sz="1900" dirty="0"/>
          </a:p>
          <a:p>
            <a:pPr marL="0" indent="0" algn="ctr">
              <a:buNone/>
            </a:pPr>
            <a:r>
              <a:rPr lang="cs-CZ" sz="1700" b="1" dirty="0" smtClean="0"/>
              <a:t>2.2.4 Přejímání metodiky od </a:t>
            </a:r>
            <a:r>
              <a:rPr lang="cs-CZ" sz="1700" b="1" dirty="0"/>
              <a:t>jiné </a:t>
            </a:r>
            <a:r>
              <a:rPr lang="cs-CZ" sz="1700" b="1" dirty="0" smtClean="0"/>
              <a:t>NO</a:t>
            </a:r>
          </a:p>
          <a:p>
            <a:pPr marL="0" indent="0">
              <a:buNone/>
            </a:pPr>
            <a:endParaRPr lang="cs-CZ" sz="1600" b="1" dirty="0"/>
          </a:p>
          <a:p>
            <a:pPr marL="0" lvl="0" indent="0">
              <a:buNone/>
            </a:pPr>
            <a:r>
              <a:rPr lang="cs-CZ" sz="1600" b="1" dirty="0"/>
              <a:t>Rizika přejímání metodiky:</a:t>
            </a:r>
            <a:endParaRPr lang="cs-CZ" sz="1600" dirty="0"/>
          </a:p>
          <a:p>
            <a:pPr lvl="0"/>
            <a:r>
              <a:rPr lang="cs-CZ" sz="1600" dirty="0"/>
              <a:t>je skutečně dosahováno prezentovaných výsledků – ptám se, ověřuji </a:t>
            </a:r>
            <a:endParaRPr lang="cs-CZ" sz="1600" dirty="0" smtClean="0"/>
          </a:p>
          <a:p>
            <a:pPr lvl="0"/>
            <a:endParaRPr lang="cs-CZ" sz="1600" dirty="0"/>
          </a:p>
          <a:p>
            <a:pPr lvl="0"/>
            <a:r>
              <a:rPr lang="cs-CZ" sz="1600" dirty="0"/>
              <a:t>bude mít metodika požadované výsledky při použití mých omezených zdrojů (lidé, čas, peníze)	</a:t>
            </a:r>
          </a:p>
          <a:p>
            <a:pPr lvl="3"/>
            <a:r>
              <a:rPr lang="cs-CZ" sz="1600" dirty="0"/>
              <a:t>vyhodnotím</a:t>
            </a:r>
          </a:p>
          <a:p>
            <a:pPr lvl="3"/>
            <a:r>
              <a:rPr lang="cs-CZ" sz="1600" dirty="0"/>
              <a:t>plánuji změnu </a:t>
            </a:r>
            <a:r>
              <a:rPr lang="cs-CZ" sz="1600" dirty="0" smtClean="0"/>
              <a:t>zdrojů</a:t>
            </a:r>
          </a:p>
          <a:p>
            <a:pPr lvl="3"/>
            <a:endParaRPr lang="cs-CZ" sz="1600" dirty="0"/>
          </a:p>
          <a:p>
            <a:pPr lvl="0"/>
            <a:r>
              <a:rPr lang="cs-CZ" sz="1600" dirty="0"/>
              <a:t>je metodika vhodná pro mého klienta / můj tým </a:t>
            </a:r>
          </a:p>
          <a:p>
            <a:pPr lvl="3"/>
            <a:r>
              <a:rPr lang="cs-CZ" sz="1600" dirty="0"/>
              <a:t>znám naše potřeby a možnosti</a:t>
            </a:r>
          </a:p>
          <a:p>
            <a:pPr lvl="3"/>
            <a:r>
              <a:rPr lang="cs-CZ" sz="1600" dirty="0"/>
              <a:t>chci rozšířit klientelu /tým</a:t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cs-CZ" sz="1600" dirty="0"/>
              <a:t>je metodika v souladu s mými cíli – mohu změnit cíl</a:t>
            </a:r>
          </a:p>
          <a:p>
            <a:pPr marL="0" indent="0">
              <a:buNone/>
            </a:pPr>
            <a:endParaRPr lang="cs-CZ" sz="21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15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8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 algn="ctr">
              <a:buNone/>
            </a:pPr>
            <a:r>
              <a:rPr lang="cs-CZ" sz="2400" b="1" dirty="0" smtClean="0"/>
              <a:t>DĚKUJI  VÁM ZA POZORNOST</a:t>
            </a:r>
          </a:p>
          <a:p>
            <a:pPr marL="0" indent="0" algn="ctr">
              <a:buNone/>
            </a:pPr>
            <a:r>
              <a:rPr lang="cs-CZ" sz="1800" dirty="0" smtClean="0"/>
              <a:t>Zuzana Dvořáková</a:t>
            </a:r>
          </a:p>
          <a:p>
            <a:pPr marL="0" indent="0" algn="ctr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1800" u="sng" dirty="0" smtClean="0">
                <a:hlinkClick r:id="rId3"/>
              </a:rPr>
              <a:t>zuzana.dvorakova@opssirius.cz</a:t>
            </a:r>
            <a:endParaRPr lang="cs-CZ" sz="1800" u="sng" dirty="0" smtClean="0"/>
          </a:p>
          <a:p>
            <a:pPr marL="0" indent="0" algn="ctr">
              <a:buNone/>
            </a:pPr>
            <a:r>
              <a:rPr lang="cs-CZ" sz="1800" u="sng" dirty="0" smtClean="0">
                <a:hlinkClick r:id="rId4"/>
              </a:rPr>
              <a:t>www.opssirius.cz</a:t>
            </a:r>
            <a:endParaRPr lang="cs-CZ" sz="1800" dirty="0"/>
          </a:p>
        </p:txBody>
      </p:sp>
      <p:pic>
        <p:nvPicPr>
          <p:cNvPr id="4" name="Picture 2" descr="\\192.168.198.100\data\_Nadace Sirius\grafický manuál_nadace_sirius\jpg\logo_modre_rg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65" y="296037"/>
            <a:ext cx="799075" cy="82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16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3782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</a:p>
          <a:p>
            <a:pPr marL="2171700" lvl="4" indent="-457200">
              <a:buFont typeface="+mj-lt"/>
              <a:buAutoNum type="arabicPeriod"/>
            </a:pPr>
            <a:r>
              <a:rPr lang="cs-CZ" sz="3200" b="1" cap="small" dirty="0" smtClean="0"/>
              <a:t>CO JE METODIKA?</a:t>
            </a:r>
            <a:endParaRPr lang="cs-CZ" sz="3200" dirty="0" smtClean="0"/>
          </a:p>
          <a:p>
            <a:pPr marL="2171700" lvl="4" indent="-457200">
              <a:buFont typeface="+mj-lt"/>
              <a:buAutoNum type="arabicPeriod"/>
            </a:pPr>
            <a:r>
              <a:rPr lang="cs-CZ" sz="3200" b="1" cap="small" dirty="0" smtClean="0"/>
              <a:t>K</a:t>
            </a:r>
            <a:r>
              <a:rPr lang="cs-CZ" sz="3200" b="1" cap="small" dirty="0"/>
              <a:t> ČEMU METODIKA SLOUŽÍ?</a:t>
            </a:r>
            <a:endParaRPr lang="cs-CZ" sz="3200" dirty="0"/>
          </a:p>
          <a:p>
            <a:pPr marL="3543300" lvl="7" indent="-457200">
              <a:buFont typeface="+mj-lt"/>
              <a:buAutoNum type="arabicPeriod"/>
            </a:pPr>
            <a:endParaRPr lang="cs-CZ" sz="3200" dirty="0"/>
          </a:p>
          <a:p>
            <a:pPr marL="3543300" lvl="7" indent="-457200">
              <a:buFont typeface="+mj-lt"/>
              <a:buAutoNum type="arabicPeriod"/>
            </a:pPr>
            <a:endParaRPr lang="cs-CZ" sz="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2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05064"/>
            <a:ext cx="187220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9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cap="small" dirty="0" smtClean="0"/>
              <a:t>1</a:t>
            </a:r>
            <a:r>
              <a:rPr lang="cs-CZ" b="1" cap="small" dirty="0"/>
              <a:t>. CO JE METODIKA</a:t>
            </a:r>
          </a:p>
          <a:p>
            <a:pPr marL="0" indent="0">
              <a:buNone/>
            </a:pPr>
            <a:endParaRPr lang="cs-CZ" sz="1600" b="1" u="sng" cap="small" dirty="0" smtClean="0"/>
          </a:p>
          <a:p>
            <a:pPr marL="0" indent="0" algn="ctr">
              <a:buNone/>
            </a:pPr>
            <a:r>
              <a:rPr lang="cs-CZ" sz="1600" b="1" u="sng" cap="small" dirty="0" smtClean="0"/>
              <a:t>1.1 z</a:t>
            </a:r>
            <a:r>
              <a:rPr lang="x-none" sz="1600" b="1" u="sng" cap="small" smtClean="0"/>
              <a:t>ákladní charakteristika</a:t>
            </a:r>
            <a:endParaRPr lang="cs-CZ" sz="1600" b="1" u="sng" cap="small" dirty="0" smtClean="0"/>
          </a:p>
          <a:p>
            <a:pPr marL="0" indent="0" algn="ctr">
              <a:buNone/>
            </a:pPr>
            <a:endParaRPr lang="cs-CZ" sz="1600" b="1" u="sng" cap="small" dirty="0"/>
          </a:p>
          <a:p>
            <a:pPr marL="0" indent="0">
              <a:buNone/>
            </a:pPr>
            <a:r>
              <a:rPr lang="x-none" sz="2600" b="1" smtClean="0"/>
              <a:t>Metodika je</a:t>
            </a:r>
            <a:r>
              <a:rPr lang="cs-CZ" sz="2600" b="1" dirty="0" smtClean="0"/>
              <a:t> popis </a:t>
            </a:r>
            <a:r>
              <a:rPr lang="cs-CZ" sz="2600" b="1" dirty="0"/>
              <a:t>postupů</a:t>
            </a:r>
            <a:r>
              <a:rPr lang="cs-CZ" sz="2600" dirty="0"/>
              <a:t>, který obsahuje základní prvky </a:t>
            </a:r>
            <a:r>
              <a:rPr lang="cs-CZ" sz="2600" dirty="0" smtClean="0"/>
              <a:t>metodiky </a:t>
            </a:r>
            <a:r>
              <a:rPr lang="cs-CZ" sz="2600" b="1" dirty="0" smtClean="0"/>
              <a:t>kdo, co, komu proč a jak</a:t>
            </a:r>
            <a:r>
              <a:rPr lang="cs-CZ" sz="2600" dirty="0" smtClean="0"/>
              <a:t>:</a:t>
            </a:r>
            <a:endParaRPr lang="cs-CZ" sz="2600" dirty="0"/>
          </a:p>
          <a:p>
            <a:pPr marL="2171700" lvl="4" indent="-457200">
              <a:buFont typeface="+mj-lt"/>
              <a:buAutoNum type="arabicPeriod"/>
            </a:pPr>
            <a:endParaRPr lang="cs-CZ" sz="32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3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021788"/>
              </p:ext>
            </p:extLst>
          </p:nvPr>
        </p:nvGraphicFramePr>
        <p:xfrm>
          <a:off x="899592" y="4293096"/>
          <a:ext cx="751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Visio" r:id="rId5" imgW="7515098" imgH="1333530" progId="Visio.Drawing.15">
                  <p:link updateAutomatic="1"/>
                </p:oleObj>
              </mc:Choice>
              <mc:Fallback>
                <p:oleObj name="Visio" r:id="rId5" imgW="7515098" imgH="1333530" progId="Visio.Drawing.15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4293096"/>
                        <a:ext cx="7515225" cy="133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89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u="sng" cap="small" dirty="0" smtClean="0"/>
              <a:t>1.1 </a:t>
            </a:r>
            <a:r>
              <a:rPr lang="cs-CZ" sz="1600" b="1" u="sng" cap="small" dirty="0" smtClean="0"/>
              <a:t>z</a:t>
            </a:r>
            <a:r>
              <a:rPr lang="x-none" sz="1600" b="1" u="sng" cap="small" smtClean="0"/>
              <a:t>ákladní charakteristika</a:t>
            </a:r>
            <a:r>
              <a:rPr lang="cs-CZ" sz="1600" b="1" u="sng" cap="small" dirty="0" smtClean="0"/>
              <a:t/>
            </a:r>
            <a:br>
              <a:rPr lang="cs-CZ" sz="1600" b="1" u="sng" cap="small" dirty="0" smtClean="0"/>
            </a:br>
            <a:endParaRPr lang="cs-CZ" sz="1600" b="1" u="sng" cap="small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/>
              <a:t>výčet základních prvků a vlastností</a:t>
            </a:r>
          </a:p>
          <a:p>
            <a:pPr marL="0" lvl="0" indent="0">
              <a:buNone/>
            </a:pPr>
            <a:r>
              <a:rPr lang="cs-CZ" sz="1600" dirty="0" smtClean="0"/>
              <a:t>	název</a:t>
            </a:r>
            <a:r>
              <a:rPr lang="cs-CZ" sz="1600" dirty="0"/>
              <a:t>, autor/organizace, typ organizace, </a:t>
            </a:r>
            <a:r>
              <a:rPr lang="cs-CZ" sz="1600" b="1" dirty="0"/>
              <a:t>vymezení oblasti/problému, určení cílové </a:t>
            </a:r>
            <a:r>
              <a:rPr lang="cs-CZ" sz="1600" b="1" dirty="0" smtClean="0"/>
              <a:t>	skupiny</a:t>
            </a:r>
            <a:r>
              <a:rPr lang="cs-CZ" sz="1600" dirty="0"/>
              <a:t>, datum vydání /účinnost, návaznost na předchozí metodiky a legislativu, </a:t>
            </a:r>
            <a:r>
              <a:rPr lang="cs-CZ" sz="1600" dirty="0" smtClean="0"/>
              <a:t>	</a:t>
            </a:r>
            <a:r>
              <a:rPr lang="cs-CZ" sz="1600" b="1" dirty="0" smtClean="0"/>
              <a:t>určení </a:t>
            </a:r>
            <a:r>
              <a:rPr lang="cs-CZ" sz="1600" b="1" dirty="0"/>
              <a:t>potřeb cílové skupiny, jednoznačné cíle a výstupy pro cílovou skupinu</a:t>
            </a:r>
            <a:r>
              <a:rPr lang="cs-CZ" sz="1600" dirty="0"/>
              <a:t>, </a:t>
            </a:r>
            <a:r>
              <a:rPr lang="cs-CZ" sz="1600" dirty="0" smtClean="0"/>
              <a:t>	definice </a:t>
            </a:r>
            <a:r>
              <a:rPr lang="cs-CZ" sz="1600" dirty="0"/>
              <a:t>pojmů, </a:t>
            </a:r>
            <a:r>
              <a:rPr lang="cs-CZ" sz="1600" b="1" dirty="0"/>
              <a:t>popis aktérů, kteří se podílí na postupech, popis jednotlivých </a:t>
            </a:r>
            <a:r>
              <a:rPr lang="cs-CZ" sz="1600" b="1" dirty="0" smtClean="0"/>
              <a:t>	činností </a:t>
            </a:r>
            <a:r>
              <a:rPr lang="cs-CZ" sz="1600" b="1" dirty="0"/>
              <a:t>a procesů, metodické nástroje</a:t>
            </a:r>
            <a:r>
              <a:rPr lang="cs-CZ" sz="1600" dirty="0"/>
              <a:t>, popis možných rizik, způsoby měření </a:t>
            </a:r>
            <a:r>
              <a:rPr lang="cs-CZ" sz="1600" dirty="0" smtClean="0"/>
              <a:t>	/</a:t>
            </a:r>
            <a:r>
              <a:rPr lang="cs-CZ" sz="1600" dirty="0"/>
              <a:t>ověřování kvantitativních/kvalitativních výstupů a </a:t>
            </a:r>
            <a:r>
              <a:rPr lang="cs-CZ" sz="1600" b="1" dirty="0"/>
              <a:t>vyhodnocování naplnění cílů</a:t>
            </a:r>
            <a:endParaRPr lang="cs-CZ" sz="1600" dirty="0"/>
          </a:p>
          <a:p>
            <a:pPr marL="0" lvl="0" indent="0">
              <a:buNone/>
            </a:pPr>
            <a:r>
              <a:rPr lang="cs-CZ" sz="1600" b="1" dirty="0"/>
              <a:t> </a:t>
            </a:r>
            <a:endParaRPr lang="cs-CZ" sz="1600" b="1" dirty="0" smtClean="0"/>
          </a:p>
          <a:p>
            <a:pPr lvl="0">
              <a:buFont typeface="Wingdings" pitchFamily="2" charset="2"/>
              <a:buChar char="Ø"/>
            </a:pPr>
            <a:r>
              <a:rPr lang="cs-CZ" sz="1600" dirty="0" smtClean="0"/>
              <a:t>nezáleží </a:t>
            </a:r>
            <a:r>
              <a:rPr lang="cs-CZ" sz="1600" dirty="0"/>
              <a:t>na názvu (Pravidla, Příručka, Návod, Pokyny, Postupy, Směrnice, Procesy,…), záleží na </a:t>
            </a:r>
            <a:r>
              <a:rPr lang="cs-CZ" sz="1600" b="1" dirty="0"/>
              <a:t>smyslu, obsahu </a:t>
            </a:r>
            <a:r>
              <a:rPr lang="cs-CZ" sz="1600" dirty="0"/>
              <a:t>a </a:t>
            </a:r>
            <a:r>
              <a:rPr lang="cs-CZ" sz="1600" b="1" dirty="0"/>
              <a:t>struktuře</a:t>
            </a:r>
            <a:endParaRPr lang="cs-CZ" sz="1600" dirty="0"/>
          </a:p>
          <a:p>
            <a:pPr marL="0" lvl="0" indent="0">
              <a:buNone/>
            </a:pPr>
            <a:endParaRPr lang="cs-CZ" sz="1800" dirty="0" smtClean="0"/>
          </a:p>
          <a:p>
            <a:pPr marL="0" lvl="0" indent="0">
              <a:buNone/>
            </a:pPr>
            <a:r>
              <a:rPr lang="cs-CZ" sz="1600" b="1" dirty="0" smtClean="0"/>
              <a:t>Popis postupu </a:t>
            </a:r>
            <a:r>
              <a:rPr lang="cs-CZ" sz="1600" b="1" dirty="0"/>
              <a:t>nebo souboru postupů, kterými lze </a:t>
            </a:r>
            <a:r>
              <a:rPr lang="cs-CZ" sz="1600" b="1" u="sng" dirty="0"/>
              <a:t>dosáhnout stanoveného výstupu či </a:t>
            </a:r>
            <a:r>
              <a:rPr lang="cs-CZ" sz="1600" b="1" u="sng" dirty="0" smtClean="0"/>
              <a:t>cíle.</a:t>
            </a:r>
            <a:endParaRPr lang="cs-CZ" sz="1600" b="1" u="sng" dirty="0"/>
          </a:p>
          <a:p>
            <a:pPr marL="0" lvl="0" indent="0">
              <a:buNone/>
            </a:pPr>
            <a:r>
              <a:rPr lang="cs-CZ" sz="1600" b="1" u="sng" dirty="0"/>
              <a:t>N</a:t>
            </a:r>
            <a:r>
              <a:rPr lang="cs-CZ" sz="1600" b="1" u="sng" dirty="0" smtClean="0"/>
              <a:t>ástroj</a:t>
            </a:r>
            <a:r>
              <a:rPr lang="cs-CZ" sz="1600" b="1" u="sng" dirty="0"/>
              <a:t>, </a:t>
            </a:r>
            <a:r>
              <a:rPr lang="cs-CZ" sz="1600" b="1" dirty="0"/>
              <a:t>který napomáhá k dosažení </a:t>
            </a:r>
            <a:r>
              <a:rPr lang="cs-CZ" sz="1600" b="1" dirty="0" smtClean="0"/>
              <a:t>cíle.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 smtClean="0"/>
              <a:t>	Vede </a:t>
            </a:r>
            <a:r>
              <a:rPr lang="cs-CZ" sz="1600" dirty="0"/>
              <a:t>k cíli, pokud jsou postupy dobré a správně </a:t>
            </a:r>
            <a:r>
              <a:rPr lang="cs-CZ" sz="1600" dirty="0" smtClean="0"/>
              <a:t>aplikované.</a:t>
            </a:r>
            <a:endParaRPr lang="cs-CZ" sz="1600" dirty="0"/>
          </a:p>
          <a:p>
            <a:pPr marL="0" indent="0">
              <a:buNone/>
            </a:pPr>
            <a:endParaRPr lang="cs-CZ" sz="1600" b="1" u="sng" cap="small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4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7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endParaRPr lang="cs-CZ" sz="1600" b="1" u="sng" cap="small" dirty="0" smtClean="0"/>
          </a:p>
          <a:p>
            <a:pPr marL="0" indent="0" algn="ctr">
              <a:buNone/>
            </a:pPr>
            <a:r>
              <a:rPr lang="cs-CZ" sz="1600" b="1" u="sng" cap="small" dirty="0" smtClean="0"/>
              <a:t>1.1 z</a:t>
            </a:r>
            <a:r>
              <a:rPr lang="x-none" sz="1600" b="1" u="sng" cap="small" smtClean="0"/>
              <a:t>ákladní charakteristika</a:t>
            </a:r>
            <a:r>
              <a:rPr lang="cs-CZ" sz="1600" b="1" u="sng" cap="small" dirty="0" smtClean="0"/>
              <a:t/>
            </a:r>
            <a:br>
              <a:rPr lang="cs-CZ" sz="1600" b="1" u="sng" cap="small" dirty="0" smtClean="0"/>
            </a:br>
            <a:endParaRPr lang="cs-CZ" sz="1600" b="1" u="sng" cap="small" dirty="0" smtClean="0"/>
          </a:p>
          <a:p>
            <a:r>
              <a:rPr lang="cs-CZ" sz="1600" b="1" dirty="0" smtClean="0"/>
              <a:t>Aplikovaná metodika je: 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	- metodika </a:t>
            </a:r>
            <a:r>
              <a:rPr lang="cs-CZ" sz="1600" b="1" dirty="0" smtClean="0"/>
              <a:t>využitá</a:t>
            </a:r>
            <a:r>
              <a:rPr lang="cs-CZ" sz="1600" dirty="0" smtClean="0"/>
              <a:t>, podporovaná a schválená uživatelem</a:t>
            </a:r>
          </a:p>
          <a:p>
            <a:pPr marL="0" lvl="0" indent="0">
              <a:buNone/>
            </a:pPr>
            <a:r>
              <a:rPr lang="cs-CZ" sz="1600" dirty="0" smtClean="0"/>
              <a:t>	- interaktivní nástroj, který je možné a nutné měnit dle vývoje v praxi </a:t>
            </a:r>
          </a:p>
          <a:p>
            <a:pPr marL="0" indent="0"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r>
              <a:rPr lang="cs-CZ" sz="1600" b="1" dirty="0" smtClean="0"/>
              <a:t>Přenositelná metodika je:</a:t>
            </a:r>
          </a:p>
          <a:p>
            <a:endParaRPr lang="cs-CZ" sz="1600" dirty="0" smtClean="0"/>
          </a:p>
          <a:p>
            <a:pPr marL="0" lvl="0" indent="0">
              <a:buNone/>
            </a:pPr>
            <a:r>
              <a:rPr lang="cs-CZ" sz="1600" dirty="0" smtClean="0"/>
              <a:t>	- metodika </a:t>
            </a:r>
            <a:r>
              <a:rPr lang="cs-CZ" sz="1600" b="1" dirty="0" smtClean="0"/>
              <a:t>využitelná</a:t>
            </a:r>
            <a:r>
              <a:rPr lang="cs-CZ" sz="1600" dirty="0" smtClean="0"/>
              <a:t> v organizacích s obdobnou klientelou a záměry s přihlédnutím k 	  odlišnému zázemí (jiný rozpočet, struktura, materiální i personální kapacita). </a:t>
            </a:r>
          </a:p>
          <a:p>
            <a:pPr marL="0" lvl="0" indent="0">
              <a:buNone/>
            </a:pPr>
            <a:r>
              <a:rPr lang="cs-CZ" sz="1600" dirty="0" smtClean="0"/>
              <a:t>	  Tzn. při  změně jednoho či více vstupů dosáhneme stejného nebo podobného cíle</a:t>
            </a:r>
          </a:p>
          <a:p>
            <a:pPr marL="0" indent="0">
              <a:buNone/>
            </a:pPr>
            <a:endParaRPr lang="cs-CZ" sz="1600" b="1" u="sng" cap="small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5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88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u="sng" cap="small" dirty="0" smtClean="0"/>
              <a:t>1.2 </a:t>
            </a:r>
            <a:r>
              <a:rPr lang="cs-CZ" sz="1600" b="1" u="sng" cap="small" dirty="0"/>
              <a:t>Co není metodika</a:t>
            </a:r>
            <a:br>
              <a:rPr lang="cs-CZ" sz="1600" b="1" u="sng" cap="small" dirty="0"/>
            </a:br>
            <a:endParaRPr lang="cs-CZ" sz="1600" b="1" u="sng" cap="small" dirty="0"/>
          </a:p>
          <a:p>
            <a:pPr lvl="0"/>
            <a:r>
              <a:rPr lang="en-US" sz="1600" dirty="0" err="1"/>
              <a:t>chybí</a:t>
            </a:r>
            <a:r>
              <a:rPr lang="en-US" sz="1600" dirty="0"/>
              <a:t> </a:t>
            </a:r>
            <a:r>
              <a:rPr lang="en-US" sz="1600" dirty="0" err="1"/>
              <a:t>některý</a:t>
            </a:r>
            <a:r>
              <a:rPr lang="en-US" sz="1600" dirty="0"/>
              <a:t> </a:t>
            </a:r>
            <a:r>
              <a:rPr lang="en-US" sz="1600" dirty="0" err="1"/>
              <a:t>ze</a:t>
            </a:r>
            <a:r>
              <a:rPr lang="en-US" sz="1600" dirty="0"/>
              <a:t> </a:t>
            </a:r>
            <a:r>
              <a:rPr lang="en-US" sz="1600" dirty="0" err="1"/>
              <a:t>základních</a:t>
            </a:r>
            <a:r>
              <a:rPr lang="en-US" sz="1600" dirty="0"/>
              <a:t> </a:t>
            </a:r>
            <a:r>
              <a:rPr lang="en-US" sz="1600" dirty="0" err="1"/>
              <a:t>prvků</a:t>
            </a:r>
            <a:r>
              <a:rPr lang="en-US" sz="1600" dirty="0"/>
              <a:t> a </a:t>
            </a:r>
            <a:r>
              <a:rPr lang="en-US" sz="1600" dirty="0" err="1"/>
              <a:t>vlastností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x-none" sz="1600"/>
              <a:t>příliš velká míra obecnosti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x-none" sz="1600"/>
              <a:t>příliš velká míra složitosti – </a:t>
            </a:r>
            <a:r>
              <a:rPr lang="cs-CZ" sz="1600" dirty="0"/>
              <a:t>postupy </a:t>
            </a:r>
            <a:r>
              <a:rPr lang="x-none" sz="1600"/>
              <a:t>ne</a:t>
            </a:r>
            <a:r>
              <a:rPr lang="cs-CZ" sz="1600" dirty="0"/>
              <a:t>jsou </a:t>
            </a:r>
            <a:r>
              <a:rPr lang="x-none" sz="1600"/>
              <a:t>provediteln</a:t>
            </a:r>
            <a:r>
              <a:rPr lang="cs-CZ" sz="1600" dirty="0"/>
              <a:t>é</a:t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x-none" sz="1600"/>
              <a:t>nesrozumitelnost sdělení, nepřehlednost, chybí návaznosti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cs-CZ" sz="1600" dirty="0"/>
              <a:t>projektová dokumentace (jednorázový záměr x využitelné metodiky)</a:t>
            </a:r>
            <a:br>
              <a:rPr lang="cs-CZ" sz="1600" dirty="0"/>
            </a:br>
            <a:endParaRPr lang="cs-CZ" sz="1600" dirty="0"/>
          </a:p>
          <a:p>
            <a:pPr lvl="0"/>
            <a:r>
              <a:rPr lang="cs-CZ" sz="1600" dirty="0"/>
              <a:t>materiál obsahující velké množství dat, dlouhodobých procesů, různých odborných názorů a  hodnotících závěrů  (studie, analýzy a výzkumy jsou zdroji metodik; metodika na ně odkazuje, využívá praktické příklady)</a:t>
            </a:r>
          </a:p>
          <a:p>
            <a:pPr marL="0" indent="0">
              <a:buNone/>
            </a:pPr>
            <a:endParaRPr lang="cs-CZ" sz="1600" b="1" u="sng" cap="small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6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2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cs-CZ" sz="3200" b="1" cap="small" dirty="0" smtClean="0"/>
              <a:t/>
            </a:r>
            <a:br>
              <a:rPr lang="cs-CZ" sz="3200" b="1" cap="small" dirty="0" smtClean="0"/>
            </a:br>
            <a:r>
              <a:rPr lang="cs-CZ" sz="1700" b="1" u="sng" cap="small" dirty="0" smtClean="0"/>
              <a:t>1.3 Různé </a:t>
            </a:r>
            <a:r>
              <a:rPr lang="cs-CZ" sz="1700" b="1" u="sng" cap="small" dirty="0"/>
              <a:t>podoby metodik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x-none" sz="1700" smtClean="0"/>
              <a:t>Metodiky </a:t>
            </a:r>
            <a:r>
              <a:rPr lang="x-none" sz="1700"/>
              <a:t>lze dělit dle řady kritérií</a:t>
            </a:r>
            <a:r>
              <a:rPr lang="x-none" sz="1700" smtClean="0"/>
              <a:t>: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x-none" sz="1700"/>
              <a:t>Uživatel (klientské </a:t>
            </a:r>
            <a:r>
              <a:rPr lang="cs-CZ" sz="1700" dirty="0"/>
              <a:t>– pro rodinu, dítě</a:t>
            </a:r>
            <a:r>
              <a:rPr lang="x-none" sz="1700"/>
              <a:t>; vnitřní – pro organizaci</a:t>
            </a:r>
            <a:r>
              <a:rPr lang="cs-CZ" sz="1700" dirty="0"/>
              <a:t>, odborníky, spolupracující osoby</a:t>
            </a:r>
            <a:r>
              <a:rPr lang="x-none" sz="1700" smtClean="0"/>
              <a:t>)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x-none" sz="1700"/>
              <a:t>Organizace (státní, nestátní</a:t>
            </a:r>
            <a:r>
              <a:rPr lang="x-none" sz="1700" smtClean="0"/>
              <a:t>)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x-none" sz="1700"/>
              <a:t>Míra podrobnosti (rámcové, </a:t>
            </a:r>
            <a:r>
              <a:rPr lang="cs-CZ" sz="1700" dirty="0"/>
              <a:t>podrobné</a:t>
            </a:r>
            <a:r>
              <a:rPr lang="x-none" sz="1700" smtClean="0"/>
              <a:t>)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cs-CZ" sz="1700" dirty="0"/>
              <a:t>Rozsah</a:t>
            </a:r>
            <a:r>
              <a:rPr lang="x-none" sz="1700"/>
              <a:t> (dílčí metodika, komplexní – soubor metodik</a:t>
            </a:r>
            <a:r>
              <a:rPr lang="x-none" sz="1700" smtClean="0"/>
              <a:t>)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x-none" sz="1700"/>
              <a:t>Fáze procesu v dané oblasti (příprava, realizace, ověřovaní</a:t>
            </a:r>
            <a:r>
              <a:rPr lang="x-none" sz="1700" smtClean="0"/>
              <a:t>)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  <a:p>
            <a:pPr lvl="0"/>
            <a:r>
              <a:rPr lang="x-none" sz="1700"/>
              <a:t>Účel (zaznamenat postup </a:t>
            </a:r>
            <a:r>
              <a:rPr lang="cs-CZ" sz="1700" dirty="0"/>
              <a:t>, </a:t>
            </a:r>
            <a:r>
              <a:rPr lang="x-none" sz="1700"/>
              <a:t>zavést postup, </a:t>
            </a:r>
            <a:r>
              <a:rPr lang="x-none" sz="1700" smtClean="0"/>
              <a:t>šířit </a:t>
            </a:r>
            <a:r>
              <a:rPr lang="x-none" sz="1700"/>
              <a:t>postup)</a:t>
            </a:r>
            <a:endParaRPr lang="cs-CZ" sz="1700" dirty="0"/>
          </a:p>
          <a:p>
            <a:pPr marL="0" indent="0">
              <a:buNone/>
            </a:pPr>
            <a:endParaRPr lang="cs-CZ" sz="1700" b="1" u="sng" cap="small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7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3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   	</a:t>
            </a:r>
            <a:r>
              <a:rPr lang="cs-CZ" sz="3200" b="1" cap="small" dirty="0" smtClean="0"/>
              <a:t/>
            </a:r>
            <a:br>
              <a:rPr lang="cs-CZ" sz="3200" b="1" cap="small" dirty="0" smtClean="0"/>
            </a:br>
            <a:endParaRPr lang="cs-CZ" sz="3200" b="1" cap="small" dirty="0" smtClean="0"/>
          </a:p>
          <a:p>
            <a:pPr marL="0" indent="0" algn="ctr">
              <a:buNone/>
            </a:pPr>
            <a:r>
              <a:rPr lang="cs-CZ" sz="8000" b="1" cap="small" dirty="0"/>
              <a:t>2. K ČEMU METODIKA SLOUŽÍ</a:t>
            </a:r>
          </a:p>
          <a:p>
            <a:pPr marL="0" indent="0" algn="ctr">
              <a:buNone/>
            </a:pPr>
            <a:endParaRPr lang="cs-CZ" b="1" u="sng" cap="small" dirty="0"/>
          </a:p>
          <a:p>
            <a:pPr marL="0" indent="0" algn="ctr">
              <a:buNone/>
            </a:pPr>
            <a:endParaRPr lang="cs-CZ" sz="3400" b="1" u="sng" cap="small" dirty="0" smtClean="0"/>
          </a:p>
          <a:p>
            <a:pPr marL="0" indent="0" algn="ctr">
              <a:buNone/>
            </a:pPr>
            <a:r>
              <a:rPr lang="cs-CZ" sz="3400" b="1" u="sng" cap="small" dirty="0" smtClean="0"/>
              <a:t>2.1 Metodika </a:t>
            </a:r>
            <a:r>
              <a:rPr lang="cs-CZ" sz="3400" b="1" u="sng" cap="small" dirty="0"/>
              <a:t>v organizaci obecně </a:t>
            </a:r>
          </a:p>
          <a:p>
            <a:pPr marL="0" indent="0">
              <a:buNone/>
            </a:pPr>
            <a:endParaRPr lang="cs-CZ" sz="3400" b="1" dirty="0" smtClean="0"/>
          </a:p>
          <a:p>
            <a:pPr marL="0" indent="0">
              <a:buNone/>
            </a:pPr>
            <a:r>
              <a:rPr lang="cs-CZ" sz="3400" b="1" dirty="0" smtClean="0"/>
              <a:t>Přínosy</a:t>
            </a:r>
            <a:r>
              <a:rPr lang="cs-CZ" sz="3400" b="1" dirty="0"/>
              <a:t>:</a:t>
            </a:r>
            <a:endParaRPr lang="cs-CZ" sz="3400" dirty="0"/>
          </a:p>
          <a:p>
            <a:pPr lvl="0"/>
            <a:r>
              <a:rPr lang="cs-CZ" sz="3400" dirty="0"/>
              <a:t>Potřebuji </a:t>
            </a:r>
            <a:r>
              <a:rPr lang="cs-CZ" sz="3400" b="1" dirty="0"/>
              <a:t>zaznamenat postup</a:t>
            </a:r>
            <a:r>
              <a:rPr lang="cs-CZ" sz="3400" dirty="0"/>
              <a:t>  </a:t>
            </a:r>
            <a:r>
              <a:rPr lang="cs-CZ" sz="3400" dirty="0" smtClean="0"/>
              <a:t> - </a:t>
            </a:r>
            <a:r>
              <a:rPr lang="cs-CZ" sz="3400" dirty="0"/>
              <a:t>spolupracuji v týmu s více lidmi</a:t>
            </a:r>
          </a:p>
          <a:p>
            <a:pPr marL="0" indent="0">
              <a:buNone/>
            </a:pPr>
            <a:r>
              <a:rPr lang="cs-CZ" sz="3400" dirty="0" smtClean="0"/>
              <a:t>			    - </a:t>
            </a:r>
            <a:r>
              <a:rPr lang="cs-CZ" sz="3400" dirty="0"/>
              <a:t>práce se </a:t>
            </a:r>
            <a:r>
              <a:rPr lang="cs-CZ" sz="3400" dirty="0" smtClean="0"/>
              <a:t>opakuje</a:t>
            </a:r>
          </a:p>
          <a:p>
            <a:pPr marL="0" indent="0">
              <a:buNone/>
            </a:pPr>
            <a:r>
              <a:rPr lang="cs-CZ" sz="3400" dirty="0" smtClean="0"/>
              <a:t>	     -  </a:t>
            </a:r>
            <a:r>
              <a:rPr lang="cs-CZ" sz="3400" b="1" dirty="0" smtClean="0"/>
              <a:t>uchovat postup       </a:t>
            </a:r>
            <a:r>
              <a:rPr lang="cs-CZ" sz="3400" dirty="0" smtClean="0"/>
              <a:t>- </a:t>
            </a:r>
            <a:r>
              <a:rPr lang="cs-CZ" sz="3400" dirty="0"/>
              <a:t>pracovníci se mění, narůstá jejich počet </a:t>
            </a:r>
            <a:br>
              <a:rPr lang="cs-CZ" sz="3400" dirty="0"/>
            </a:br>
            <a:r>
              <a:rPr lang="cs-CZ" sz="3400" dirty="0" smtClean="0"/>
              <a:t>			    - narůstá </a:t>
            </a:r>
            <a:r>
              <a:rPr lang="cs-CZ" sz="3400" dirty="0"/>
              <a:t>počet procesů</a:t>
            </a:r>
          </a:p>
          <a:p>
            <a:pPr marL="0" indent="0">
              <a:buNone/>
            </a:pPr>
            <a:endParaRPr lang="cs-CZ" sz="3400" dirty="0" smtClean="0"/>
          </a:p>
          <a:p>
            <a:pPr lvl="0"/>
            <a:r>
              <a:rPr lang="cs-CZ" sz="3400" dirty="0" smtClean="0"/>
              <a:t>Potřebuji </a:t>
            </a:r>
            <a:r>
              <a:rPr lang="cs-CZ" sz="3400" b="1" dirty="0"/>
              <a:t>zajistit úroveň kvality</a:t>
            </a:r>
            <a:r>
              <a:rPr lang="cs-CZ" sz="3400" dirty="0"/>
              <a:t> </a:t>
            </a:r>
            <a:br>
              <a:rPr lang="cs-CZ" sz="3400" dirty="0"/>
            </a:br>
            <a:r>
              <a:rPr lang="cs-CZ" sz="3400" dirty="0"/>
              <a:t>(lidé a týmy pracují na různém místě v různém čase</a:t>
            </a:r>
            <a:r>
              <a:rPr lang="cs-CZ" sz="3400" dirty="0" smtClean="0"/>
              <a:t>)</a:t>
            </a:r>
          </a:p>
          <a:p>
            <a:pPr marL="0" lvl="0" indent="0">
              <a:buNone/>
            </a:pPr>
            <a:r>
              <a:rPr lang="cs-CZ" sz="3400" dirty="0"/>
              <a:t/>
            </a:r>
            <a:br>
              <a:rPr lang="cs-CZ" sz="3400" dirty="0"/>
            </a:br>
            <a:r>
              <a:rPr lang="cs-CZ" sz="3400" dirty="0"/>
              <a:t>  </a:t>
            </a:r>
            <a:r>
              <a:rPr lang="cs-CZ" sz="3400" dirty="0" smtClean="0"/>
              <a:t>	            - stejná </a:t>
            </a:r>
            <a:r>
              <a:rPr lang="cs-CZ" sz="3400" dirty="0"/>
              <a:t>práce více samostatných lidí / týmů = &gt; stejná úroveň/kvalita výstupu </a:t>
            </a:r>
          </a:p>
          <a:p>
            <a:pPr marL="0" indent="0">
              <a:buNone/>
            </a:pPr>
            <a:r>
              <a:rPr lang="cs-CZ" sz="3400" dirty="0" smtClean="0"/>
              <a:t>                                - různá </a:t>
            </a:r>
            <a:r>
              <a:rPr lang="cs-CZ" sz="3400" dirty="0"/>
              <a:t>práce /proces napříč týmem/týmy = &gt; stejná úroveň/kvalita procesu</a:t>
            </a:r>
          </a:p>
          <a:p>
            <a:pPr marL="0" indent="0">
              <a:buNone/>
            </a:pPr>
            <a:r>
              <a:rPr lang="cs-CZ" sz="3400" dirty="0"/>
              <a:t> </a:t>
            </a:r>
          </a:p>
          <a:p>
            <a:pPr lvl="0"/>
            <a:r>
              <a:rPr lang="cs-CZ" sz="3400" dirty="0"/>
              <a:t>Potřebuji </a:t>
            </a:r>
            <a:r>
              <a:rPr lang="cs-CZ" sz="3400" b="1" dirty="0"/>
              <a:t>vyhodnotit postupy</a:t>
            </a:r>
            <a:r>
              <a:rPr lang="cs-CZ" sz="3400" dirty="0"/>
              <a:t> </a:t>
            </a:r>
            <a:r>
              <a:rPr lang="cs-CZ" sz="3400" b="1" dirty="0"/>
              <a:t>a jejich úspěšnost </a:t>
            </a:r>
            <a:endParaRPr lang="cs-CZ" sz="3400" b="1" dirty="0" smtClean="0"/>
          </a:p>
          <a:p>
            <a:pPr marL="0" lvl="0" indent="0">
              <a:buNone/>
            </a:pPr>
            <a:endParaRPr lang="cs-CZ" sz="3400" dirty="0"/>
          </a:p>
          <a:p>
            <a:pPr marL="0" indent="0">
              <a:buNone/>
            </a:pPr>
            <a:r>
              <a:rPr lang="cs-CZ" sz="3400" dirty="0" smtClean="0"/>
              <a:t>	</a:t>
            </a:r>
            <a:r>
              <a:rPr lang="cs-CZ" sz="3400" dirty="0"/>
              <a:t> </a:t>
            </a:r>
            <a:r>
              <a:rPr lang="cs-CZ" sz="3400" dirty="0" smtClean="0"/>
              <a:t>           - dosahuji </a:t>
            </a:r>
            <a:r>
              <a:rPr lang="cs-CZ" sz="3400" dirty="0"/>
              <a:t>prostřednictvím postupu očekávaných výstupů a cílů?</a:t>
            </a:r>
          </a:p>
          <a:p>
            <a:pPr marL="0" indent="0">
              <a:buNone/>
            </a:pPr>
            <a:r>
              <a:rPr lang="cs-CZ" sz="3400" dirty="0" smtClean="0"/>
              <a:t>                                - jak </a:t>
            </a:r>
            <a:r>
              <a:rPr lang="cs-CZ" sz="3400" dirty="0"/>
              <a:t>pracují jednotliví pracovníci?</a:t>
            </a:r>
          </a:p>
          <a:p>
            <a:pPr marL="0" indent="0">
              <a:buNone/>
            </a:pPr>
            <a:endParaRPr lang="cs-CZ" sz="3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8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6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CO JE METODIKA A K ČEMU SLOUŽÍ?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cs-CZ" sz="1600" b="1" u="sng" cap="small" dirty="0" smtClean="0"/>
              <a:t>2.1 Metodika </a:t>
            </a:r>
            <a:r>
              <a:rPr lang="cs-CZ" sz="1600" b="1" u="sng" cap="small" dirty="0"/>
              <a:t>v organizaci obecně </a:t>
            </a:r>
            <a:r>
              <a:rPr lang="cs-CZ" sz="3400" dirty="0"/>
              <a:t> </a:t>
            </a:r>
            <a:endParaRPr lang="cs-CZ" sz="3400" dirty="0" smtClean="0"/>
          </a:p>
          <a:p>
            <a:pPr marL="0" indent="0" algn="ctr">
              <a:buNone/>
            </a:pPr>
            <a:endParaRPr lang="cs-CZ" sz="1600" dirty="0"/>
          </a:p>
          <a:p>
            <a:pPr lvl="0"/>
            <a:r>
              <a:rPr lang="cs-CZ" sz="1600" dirty="0" smtClean="0"/>
              <a:t>Potřebuji se </a:t>
            </a:r>
            <a:r>
              <a:rPr lang="cs-CZ" sz="1600" b="1" dirty="0" smtClean="0"/>
              <a:t>zlepšovat </a:t>
            </a:r>
            <a:r>
              <a:rPr lang="cs-CZ" sz="1600" dirty="0"/>
              <a:t>/snižovat náklady = </a:t>
            </a:r>
            <a:r>
              <a:rPr lang="cs-CZ" sz="1600" b="1" dirty="0"/>
              <a:t>zavádět změny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                             - kvalita služeb je stabilní nebo roste</a:t>
            </a:r>
            <a:br>
              <a:rPr lang="cs-CZ" sz="1600" dirty="0"/>
            </a:br>
            <a:r>
              <a:rPr lang="cs-CZ" sz="1600" dirty="0"/>
              <a:t>	 </a:t>
            </a:r>
            <a:r>
              <a:rPr lang="cs-CZ" sz="1600" dirty="0" smtClean="0"/>
              <a:t>                - </a:t>
            </a:r>
            <a:r>
              <a:rPr lang="cs-CZ" sz="1600" dirty="0"/>
              <a:t>roste odbornost a zkušenost pracovníků</a:t>
            </a:r>
            <a:br>
              <a:rPr lang="cs-CZ" sz="1600" dirty="0"/>
            </a:br>
            <a:r>
              <a:rPr lang="cs-CZ" sz="1600" dirty="0"/>
              <a:t>                             - klesá vynaložený čas a </a:t>
            </a:r>
            <a:r>
              <a:rPr lang="cs-CZ" sz="1600" dirty="0" smtClean="0"/>
              <a:t>zdroje</a:t>
            </a:r>
          </a:p>
          <a:p>
            <a:pPr marL="0" lv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CYKLICKÝ PRŮBĚH: </a:t>
            </a:r>
            <a:br>
              <a:rPr lang="cs-CZ" sz="1600" dirty="0"/>
            </a:br>
            <a:r>
              <a:rPr lang="cs-CZ" sz="1600" dirty="0"/>
              <a:t>Zaznamenávám metodiku - &gt; předávám k realizaci  - &gt; </a:t>
            </a:r>
            <a:r>
              <a:rPr lang="cs-CZ" sz="1600" dirty="0" smtClean="0"/>
              <a:t>vyhodnocuji: </a:t>
            </a:r>
          </a:p>
          <a:p>
            <a:pPr>
              <a:buAutoNum type="alphaLcParenR"/>
            </a:pPr>
            <a:r>
              <a:rPr lang="cs-CZ" sz="1600" b="1" dirty="0" smtClean="0"/>
              <a:t>- </a:t>
            </a:r>
            <a:r>
              <a:rPr lang="cs-CZ" sz="1600" b="1" dirty="0"/>
              <a:t>&gt; dosahuji cíle</a:t>
            </a:r>
            <a:r>
              <a:rPr lang="cs-CZ" sz="1600" dirty="0"/>
              <a:t> a neměním cíl - &gt; uchovávám </a:t>
            </a:r>
            <a:r>
              <a:rPr lang="cs-CZ" sz="1600" dirty="0" smtClean="0"/>
              <a:t>metodiku</a:t>
            </a:r>
          </a:p>
          <a:p>
            <a:pPr>
              <a:buAutoNum type="alphaLcParenR"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b</a:t>
            </a:r>
            <a:r>
              <a:rPr lang="cs-CZ" sz="1600" dirty="0"/>
              <a:t>) - &gt; nedosahuji cíle :o( - &gt; měním metodiku - &gt; předávám k realizaci  - &gt; vyhodnocuji </a:t>
            </a:r>
            <a:br>
              <a:rPr lang="cs-CZ" sz="1600" dirty="0"/>
            </a:br>
            <a:r>
              <a:rPr lang="cs-CZ" sz="1600" dirty="0"/>
              <a:t>     </a:t>
            </a:r>
            <a:r>
              <a:rPr lang="cs-CZ" sz="1600" b="1" dirty="0"/>
              <a:t>- &gt; DOSAHUJI </a:t>
            </a:r>
            <a:r>
              <a:rPr lang="cs-CZ" sz="1600" b="1" dirty="0" err="1"/>
              <a:t>CÍLE:o</a:t>
            </a:r>
            <a:r>
              <a:rPr lang="cs-CZ" sz="1600" b="1" dirty="0"/>
              <a:t>) </a:t>
            </a:r>
            <a:r>
              <a:rPr lang="cs-CZ" sz="1600" dirty="0"/>
              <a:t>- &gt; uchovávám metodiku </a:t>
            </a:r>
          </a:p>
          <a:p>
            <a:pPr lvl="0"/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9</a:t>
            </a:fld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9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68</Words>
  <Application>Microsoft Office PowerPoint</Application>
  <PresentationFormat>Předvádění na obrazovce (4:3)</PresentationFormat>
  <Paragraphs>184</Paragraphs>
  <Slides>16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Motiv systému Office</vt:lpstr>
      <vt:lpstr>C:\Users\uzivatel4\Documents\CP NRP\Prezentace\Struktura metodiky_CP NRP.vsdx</vt:lpstr>
      <vt:lpstr>C:\Users\uzivatel4\Documents\CP NRP\Prezentace\Cyklický průběh práce s metodikou_nedosahuji cíle_CP NRP.vsdx</vt:lpstr>
      <vt:lpstr>KULATÝ STŮL Metodiky práce v náhradní rodinné péči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 CO JE METODIKA A K ČEMU SLOUŽÍ?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podpory, o.p.s.</dc:title>
  <dc:creator>Gabriela Navrátilová</dc:creator>
  <cp:lastModifiedBy>uzivatel4</cp:lastModifiedBy>
  <cp:revision>311</cp:revision>
  <cp:lastPrinted>2013-06-10T11:16:56Z</cp:lastPrinted>
  <dcterms:created xsi:type="dcterms:W3CDTF">2013-01-17T14:30:30Z</dcterms:created>
  <dcterms:modified xsi:type="dcterms:W3CDTF">2013-06-14T09:50:16Z</dcterms:modified>
</cp:coreProperties>
</file>