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7" r:id="rId3"/>
    <p:sldId id="287" r:id="rId4"/>
    <p:sldId id="277" r:id="rId5"/>
    <p:sldId id="278" r:id="rId6"/>
    <p:sldId id="279" r:id="rId7"/>
    <p:sldId id="281" r:id="rId8"/>
    <p:sldId id="286" r:id="rId9"/>
    <p:sldId id="282" r:id="rId10"/>
    <p:sldId id="283" r:id="rId11"/>
    <p:sldId id="284" r:id="rId12"/>
    <p:sldId id="285" r:id="rId13"/>
    <p:sldId id="266" r:id="rId14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FF33"/>
    <a:srgbClr val="CC3399"/>
    <a:srgbClr val="EAEAEA"/>
    <a:srgbClr val="FF0000"/>
    <a:srgbClr val="FF9900"/>
    <a:srgbClr val="009900"/>
    <a:srgbClr val="FF9966"/>
    <a:srgbClr val="FF3737"/>
    <a:srgbClr val="339966"/>
    <a:srgbClr val="66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71" autoAdjust="0"/>
    <p:restoredTop sz="95462" autoAdjust="0"/>
  </p:normalViewPr>
  <p:slideViewPr>
    <p:cSldViewPr>
      <p:cViewPr>
        <p:scale>
          <a:sx n="90" d="100"/>
          <a:sy n="90" d="100"/>
        </p:scale>
        <p:origin x="-15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2946" y="-96"/>
      </p:cViewPr>
      <p:guideLst>
        <p:guide orient="horz" pos="3127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>
            <a:lvl1pPr defTabSz="902124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>
            <a:lvl1pPr algn="r" defTabSz="902124">
              <a:defRPr sz="1300"/>
            </a:lvl1pPr>
          </a:lstStyle>
          <a:p>
            <a:pPr>
              <a:defRPr/>
            </a:pPr>
            <a:fld id="{98311B9C-1495-4D8A-AA1B-1C93DD0B514B}" type="datetimeFigureOut">
              <a:rPr lang="cs-CZ"/>
              <a:pPr>
                <a:defRPr/>
              </a:pPr>
              <a:t>18.11.2013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b" anchorCtr="0" compatLnSpc="1">
            <a:prstTxWarp prst="textNoShape">
              <a:avLst/>
            </a:prstTxWarp>
          </a:bodyPr>
          <a:lstStyle>
            <a:lvl1pPr defTabSz="902124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b" anchorCtr="0" compatLnSpc="1">
            <a:prstTxWarp prst="textNoShape">
              <a:avLst/>
            </a:prstTxWarp>
          </a:bodyPr>
          <a:lstStyle>
            <a:lvl1pPr algn="r" defTabSz="902124">
              <a:defRPr sz="1300"/>
            </a:lvl1pPr>
          </a:lstStyle>
          <a:p>
            <a:pPr>
              <a:defRPr/>
            </a:pPr>
            <a:fld id="{620BD4A3-F7C8-48A0-BA3C-CD83DF8BC5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71318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>
            <a:lvl1pPr defTabSz="902124" eaLnBrk="0" hangingPunct="0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>
            <a:lvl1pPr algn="r" defTabSz="902124" eaLnBrk="0" hangingPunct="0">
              <a:defRPr sz="1300"/>
            </a:lvl1pPr>
          </a:lstStyle>
          <a:p>
            <a:pPr>
              <a:defRPr/>
            </a:pPr>
            <a:fld id="{2114EAEA-FB64-482C-BD6A-D127D2A8E322}" type="datetimeFigureOut">
              <a:rPr lang="cs-CZ"/>
              <a:pPr>
                <a:defRPr/>
              </a:pPr>
              <a:t>18.11.2013</a:t>
            </a:fld>
            <a:endParaRPr lang="cs-CZ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2950"/>
            <a:ext cx="4968875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b" anchorCtr="0" compatLnSpc="1">
            <a:prstTxWarp prst="textNoShape">
              <a:avLst/>
            </a:prstTxWarp>
          </a:bodyPr>
          <a:lstStyle>
            <a:lvl1pPr defTabSz="902124" eaLnBrk="0" hangingPunct="0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5" tIns="47782" rIns="95565" bIns="47782" numCol="1" anchor="b" anchorCtr="0" compatLnSpc="1">
            <a:prstTxWarp prst="textNoShape">
              <a:avLst/>
            </a:prstTxWarp>
          </a:bodyPr>
          <a:lstStyle>
            <a:lvl1pPr algn="r" defTabSz="902124" eaLnBrk="0" hangingPunct="0">
              <a:defRPr sz="1300"/>
            </a:lvl1pPr>
          </a:lstStyle>
          <a:p>
            <a:pPr>
              <a:defRPr/>
            </a:pPr>
            <a:fld id="{4B1D6E70-99D6-42F4-A4B7-201014CC22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98070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xmlns="" val="42680412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42680412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xmlns="" val="42680412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xmlns="" val="4268041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xmlns="" val="4268041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xmlns="" val="4268041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xmlns="" val="4268041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xmlns="" val="4268041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xmlns="" val="42680412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xmlns="" val="42680412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xmlns="" val="4268041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xmlns="" val="4268041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</a:t>
            </a:r>
            <a:r>
              <a:rPr lang="cs-CZ" err="1"/>
              <a:t>nahradnirodina.cz</a:t>
            </a:r>
            <a:r>
              <a:rPr lang="cs-CZ"/>
              <a:t> 							</a:t>
            </a:r>
            <a:r>
              <a:rPr lang="cs-CZ" err="1"/>
              <a:t>info</a:t>
            </a:r>
            <a:r>
              <a:rPr lang="cs-CZ"/>
              <a:t>@</a:t>
            </a:r>
            <a:r>
              <a:rPr lang="cs-CZ" err="1"/>
              <a:t>nahradnirodina.cz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6519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xmlns="" val="2161383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04025" y="1916113"/>
            <a:ext cx="1655763" cy="403383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835150" y="1916113"/>
            <a:ext cx="4816475" cy="403383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xmlns="" val="2687023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35150" y="1916113"/>
            <a:ext cx="6624638" cy="86518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979613" y="3213100"/>
            <a:ext cx="3127375" cy="27368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259388" y="3213100"/>
            <a:ext cx="3128962" cy="12922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259388" y="4657725"/>
            <a:ext cx="3128962" cy="12922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xmlns="" val="1613356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xmlns="" val="2430472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xmlns="" val="3861697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979613" y="3213100"/>
            <a:ext cx="3127375" cy="2736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59388" y="3213100"/>
            <a:ext cx="3128962" cy="2736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xmlns="" val="3409619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xmlns="" val="4261344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xmlns="" val="2925252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xmlns="" val="2098748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xmlns="" val="527154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  <p:extLst>
      <p:ext uri="{BB962C8B-B14F-4D97-AF65-F5344CB8AC3E}">
        <p14:creationId xmlns:p14="http://schemas.microsoft.com/office/powerpoint/2010/main" xmlns="" val="882160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1052513"/>
            <a:ext cx="9144000" cy="5805487"/>
          </a:xfrm>
          <a:prstGeom prst="rect">
            <a:avLst/>
          </a:prstGeom>
          <a:solidFill>
            <a:srgbClr val="FAFFE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7" name="Picture 3" descr="foto_0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33375"/>
            <a:ext cx="1582737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uvodni_foto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9113" y="333375"/>
            <a:ext cx="1512887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foto_05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6375" y="333375"/>
            <a:ext cx="1582738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403350" y="0"/>
            <a:ext cx="7740650" cy="333375"/>
          </a:xfrm>
          <a:prstGeom prst="rect">
            <a:avLst/>
          </a:prstGeom>
          <a:solidFill>
            <a:srgbClr val="FFCC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1916113"/>
            <a:ext cx="66246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Nazdar</a:t>
            </a:r>
            <a:br>
              <a:rPr lang="cs-CZ" smtClean="0"/>
            </a:br>
            <a:endParaRPr lang="cs-CZ" smtClean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3213100"/>
            <a:ext cx="6408737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0"/>
            <a:ext cx="1476375" cy="3333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34" name="Picture 10" descr="foto_03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33375"/>
            <a:ext cx="1512888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foto_21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48575" y="333375"/>
            <a:ext cx="1495425" cy="79216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37" name="Picture 13" descr="logo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33375"/>
            <a:ext cx="1476375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97650"/>
            <a:ext cx="91440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Comic Sans MS" pitchFamily="66" charset="0"/>
              </a:defRPr>
            </a:lvl1pPr>
          </a:lstStyle>
          <a:p>
            <a:pPr>
              <a:defRPr/>
            </a:pPr>
            <a:r>
              <a:rPr lang="cs-CZ"/>
              <a:t>   www.nahradnirodina.cz 							info@nahradnirodina.cz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nahradnirodina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Dokument_aplikace_Microsoft_Office_Word1.docx"/><Relationship Id="rId4" Type="http://schemas.openxmlformats.org/officeDocument/2006/relationships/hyperlink" Target="mailto:info@nahradnirodina.cz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43063"/>
            <a:ext cx="7772400" cy="1957387"/>
          </a:xfrm>
        </p:spPr>
        <p:txBody>
          <a:bodyPr/>
          <a:lstStyle/>
          <a:p>
            <a:r>
              <a:rPr lang="cs-CZ" sz="3200" dirty="0" smtClean="0"/>
              <a:t>Středisko náhradní rodinné péče, o. s.</a:t>
            </a:r>
            <a:br>
              <a:rPr lang="cs-CZ" sz="3200" dirty="0" smtClean="0"/>
            </a:br>
            <a:endParaRPr lang="cs-CZ" sz="32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2875" y="3286125"/>
            <a:ext cx="8858250" cy="3071813"/>
          </a:xfrm>
        </p:spPr>
        <p:txBody>
          <a:bodyPr/>
          <a:lstStyle/>
          <a:p>
            <a:r>
              <a:rPr lang="cs-CZ" b="1" dirty="0"/>
              <a:t>Situace náhradní péče </a:t>
            </a:r>
            <a:r>
              <a:rPr lang="cs-CZ" b="1" dirty="0" smtClean="0"/>
              <a:t>o děti na Slovensku</a:t>
            </a:r>
            <a:endParaRPr lang="cs-CZ" dirty="0" smtClean="0"/>
          </a:p>
        </p:txBody>
      </p:sp>
      <p:sp>
        <p:nvSpPr>
          <p:cNvPr id="307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www.nahradnirodina.cz    </a:t>
            </a:r>
            <a:r>
              <a:rPr lang="cs-CZ" dirty="0" smtClean="0">
                <a:latin typeface="Comic Sans MS" pitchFamily="66" charset="0"/>
                <a:hlinkClick r:id="rId3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</a:t>
            </a:r>
            <a:r>
              <a:rPr lang="cs-CZ" dirty="0" smtClean="0">
                <a:latin typeface="Comic Sans MS" pitchFamily="66" charset="0"/>
              </a:rPr>
              <a:t> 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6024" y="836712"/>
            <a:ext cx="8348464" cy="1323578"/>
          </a:xfrm>
        </p:spPr>
        <p:txBody>
          <a:bodyPr/>
          <a:lstStyle/>
          <a:p>
            <a:r>
              <a:rPr lang="cs-CZ" sz="2800" dirty="0" smtClean="0"/>
              <a:t>Pěstounství a </a:t>
            </a:r>
            <a:r>
              <a:rPr lang="cs-CZ" sz="2800" dirty="0" err="1" smtClean="0"/>
              <a:t>osvojitelství</a:t>
            </a:r>
            <a:r>
              <a:rPr lang="cs-CZ" sz="2800" dirty="0" smtClean="0"/>
              <a:t> – zprostředkování péče</a:t>
            </a:r>
            <a:endParaRPr lang="cs-CZ" sz="28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940222"/>
            <a:ext cx="8749604" cy="4657130"/>
          </a:xfrm>
        </p:spPr>
        <p:txBody>
          <a:bodyPr/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b="1" dirty="0" smtClean="0"/>
              <a:t>Přehled dětí</a:t>
            </a:r>
            <a:r>
              <a:rPr lang="cs-CZ" sz="1600" dirty="0" smtClean="0"/>
              <a:t>, </a:t>
            </a:r>
            <a:r>
              <a:rPr lang="cs-CZ" sz="1600" dirty="0"/>
              <a:t>kterým je třeba zprostředkovat náhradní rodinnou </a:t>
            </a:r>
            <a:r>
              <a:rPr lang="cs-CZ" sz="1600" dirty="0" smtClean="0"/>
              <a:t>péči,</a:t>
            </a:r>
            <a:r>
              <a:rPr lang="cs-CZ" sz="1600" b="1" dirty="0" smtClean="0"/>
              <a:t> </a:t>
            </a:r>
            <a:r>
              <a:rPr lang="cs-CZ" sz="1600" dirty="0" smtClean="0"/>
              <a:t>vedou orgány </a:t>
            </a:r>
            <a:r>
              <a:rPr lang="cs-CZ" sz="1600" dirty="0"/>
              <a:t>sociálně-právní ochrany </a:t>
            </a:r>
            <a:r>
              <a:rPr lang="cs-CZ" sz="1600" dirty="0" smtClean="0"/>
              <a:t>dětí</a:t>
            </a:r>
            <a:endParaRPr lang="cs-CZ" sz="1600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b="1" dirty="0" smtClean="0"/>
              <a:t>Seznam </a:t>
            </a:r>
            <a:r>
              <a:rPr lang="cs-CZ" sz="1600" b="1" dirty="0"/>
              <a:t>žadatelů o pěstounství nebo </a:t>
            </a:r>
            <a:r>
              <a:rPr lang="cs-CZ" sz="1600" b="1" dirty="0" err="1"/>
              <a:t>osvojitelství</a:t>
            </a:r>
            <a:r>
              <a:rPr lang="cs-CZ" sz="1600" b="1" dirty="0"/>
              <a:t> vede </a:t>
            </a:r>
            <a:r>
              <a:rPr lang="cs-CZ" sz="1600" dirty="0" smtClean="0"/>
              <a:t>orgán </a:t>
            </a:r>
            <a:r>
              <a:rPr lang="cs-CZ" sz="1600" dirty="0"/>
              <a:t>sociálně-právní ochrany </a:t>
            </a:r>
            <a:r>
              <a:rPr lang="cs-CZ" sz="1600" dirty="0" smtClean="0"/>
              <a:t>dětí</a:t>
            </a:r>
            <a:endParaRPr lang="cs-CZ" sz="1600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b="1" dirty="0" smtClean="0"/>
              <a:t>Přípravu </a:t>
            </a:r>
            <a:r>
              <a:rPr lang="cs-CZ" sz="1600" b="1" dirty="0"/>
              <a:t>dítěte</a:t>
            </a:r>
            <a:r>
              <a:rPr lang="cs-CZ" sz="1600" dirty="0"/>
              <a:t> provádí orgán sociálně-právní ochrany dětí nebo k tomu akreditovaný subjekt či zařízení, v němž je dítě </a:t>
            </a:r>
            <a:r>
              <a:rPr lang="cs-CZ" sz="1600" dirty="0" smtClean="0"/>
              <a:t>umístěno 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b="1" dirty="0" smtClean="0"/>
              <a:t>Přípravu </a:t>
            </a:r>
            <a:r>
              <a:rPr lang="cs-CZ" sz="1600" b="1" dirty="0"/>
              <a:t>zájemců</a:t>
            </a:r>
            <a:r>
              <a:rPr lang="cs-CZ" sz="1600" dirty="0"/>
              <a:t> provádí orgán sociálně-právní ochrany dětí nebo k tomu akreditovaný subjekt, mezi nimiž si zájemce o pěstounství či </a:t>
            </a:r>
            <a:r>
              <a:rPr lang="cs-CZ" sz="1600" dirty="0" err="1"/>
              <a:t>osvojitelství</a:t>
            </a:r>
            <a:r>
              <a:rPr lang="cs-CZ" sz="1600" dirty="0"/>
              <a:t> může </a:t>
            </a:r>
            <a:r>
              <a:rPr lang="cs-CZ" sz="1600" dirty="0" smtClean="0"/>
              <a:t>vybrat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b="1" dirty="0" smtClean="0"/>
              <a:t>Navázání </a:t>
            </a:r>
            <a:r>
              <a:rPr lang="cs-CZ" sz="1600" b="1" dirty="0"/>
              <a:t>osobního vztahu mezi dítětem a žadatelem</a:t>
            </a:r>
            <a:r>
              <a:rPr lang="cs-CZ" sz="1600" dirty="0"/>
              <a:t> se musí uskutečnit v rozsahu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a způsobem </a:t>
            </a:r>
            <a:r>
              <a:rPr lang="cs-CZ" sz="1600" dirty="0"/>
              <a:t>odpovídajícím věku, rozumové vyspělosti, potřebám a možnostem dítěte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a </a:t>
            </a:r>
            <a:r>
              <a:rPr lang="cs-CZ" sz="1600" dirty="0"/>
              <a:t>v prostředí dítěti blízkém nebo vhodném na zprostředkování osobního vztahu mezi ním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a žadatelem</a:t>
            </a: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307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www.nahradnirodina.cz    </a:t>
            </a:r>
            <a:r>
              <a:rPr lang="cs-CZ" dirty="0" smtClean="0">
                <a:latin typeface="Comic Sans MS" pitchFamily="66" charset="0"/>
                <a:hlinkClick r:id="rId3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</a:t>
            </a:r>
            <a:r>
              <a:rPr lang="cs-CZ" dirty="0" smtClean="0">
                <a:latin typeface="Comic Sans MS" pitchFamily="66" charset="0"/>
              </a:rPr>
              <a:t> 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781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248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6024" y="836712"/>
            <a:ext cx="8348464" cy="1323578"/>
          </a:xfrm>
        </p:spPr>
        <p:txBody>
          <a:bodyPr/>
          <a:lstStyle/>
          <a:p>
            <a:r>
              <a:rPr lang="cs-CZ" sz="2800" dirty="0"/>
              <a:t>Pěstounství a </a:t>
            </a:r>
            <a:r>
              <a:rPr lang="cs-CZ" sz="2800" dirty="0" err="1"/>
              <a:t>osvojitelství</a:t>
            </a:r>
            <a:r>
              <a:rPr lang="cs-CZ" sz="2800" dirty="0"/>
              <a:t> </a:t>
            </a:r>
            <a:r>
              <a:rPr lang="cs-CZ" sz="2800" dirty="0" smtClean="0"/>
              <a:t>– zkušenosti</a:t>
            </a:r>
            <a:endParaRPr lang="cs-CZ" sz="28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940222"/>
            <a:ext cx="8749604" cy="4657130"/>
          </a:xfrm>
        </p:spPr>
        <p:txBody>
          <a:bodyPr/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400" dirty="0" smtClean="0"/>
              <a:t>Žadatelé </a:t>
            </a:r>
            <a:r>
              <a:rPr lang="cs-CZ" sz="1400" dirty="0"/>
              <a:t>o náhradní rodinnou péči mají často </a:t>
            </a:r>
            <a:r>
              <a:rPr lang="cs-CZ" sz="1400" b="1" dirty="0"/>
              <a:t>vysoké požadavky na dítě</a:t>
            </a:r>
            <a:r>
              <a:rPr lang="cs-CZ" sz="1400" dirty="0"/>
              <a:t>, které si chtějí osvojit či vzít do pěstounské </a:t>
            </a:r>
            <a:r>
              <a:rPr lang="cs-CZ" sz="1400" dirty="0" smtClean="0"/>
              <a:t>péče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400" b="1" dirty="0"/>
              <a:t>Děti romského původu, tělesně nebo mentálně postižené nebo děti drogově závislých rodičů</a:t>
            </a:r>
            <a:r>
              <a:rPr lang="cs-CZ" sz="1400" dirty="0"/>
              <a:t> si bere do péče ještě nižší počet žadatelů, než kolik by odpovídalo počtu žadatelů původně deklarujících ochotu takové dítě do péče </a:t>
            </a:r>
            <a:r>
              <a:rPr lang="cs-CZ" sz="1400" dirty="0" smtClean="0"/>
              <a:t>přijmout</a:t>
            </a:r>
            <a:endParaRPr lang="cs-CZ" sz="1400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400" dirty="0"/>
              <a:t>Mezi </a:t>
            </a:r>
            <a:r>
              <a:rPr lang="cs-CZ" sz="1400" b="1" dirty="0"/>
              <a:t>důvody odmítnutí</a:t>
            </a:r>
            <a:r>
              <a:rPr lang="cs-CZ" sz="1400" dirty="0"/>
              <a:t> zprostředkování kontaktu s dítětem patří nejčastěji romský původ dítěte, dále vyšší věk dítěte a tělesné </a:t>
            </a:r>
            <a:r>
              <a:rPr lang="cs-CZ" sz="1400" dirty="0" smtClean="0"/>
              <a:t>postižení</a:t>
            </a:r>
            <a:endParaRPr lang="cs-CZ" sz="1400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400" b="1" dirty="0" smtClean="0"/>
              <a:t>Romské</a:t>
            </a:r>
            <a:r>
              <a:rPr lang="cs-CZ" sz="1400" b="1" dirty="0"/>
              <a:t>, starší a tělesně postižené děti </a:t>
            </a:r>
            <a:r>
              <a:rPr lang="cs-CZ" sz="1400" b="1" dirty="0" smtClean="0"/>
              <a:t>a sourozenecké skupiny </a:t>
            </a:r>
            <a:r>
              <a:rPr lang="cs-CZ" sz="1400" dirty="0" smtClean="0"/>
              <a:t>se </a:t>
            </a:r>
            <a:r>
              <a:rPr lang="cs-CZ" sz="1400" dirty="0"/>
              <a:t>dostávají častěji do pěstounské péče než do osvojitelské </a:t>
            </a:r>
            <a:r>
              <a:rPr lang="cs-CZ" sz="1400" dirty="0" smtClean="0"/>
              <a:t>rodiny</a:t>
            </a:r>
            <a:endParaRPr lang="cs-CZ" sz="1400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400" b="1" dirty="0" smtClean="0"/>
              <a:t>Proces </a:t>
            </a:r>
            <a:r>
              <a:rPr lang="cs-CZ" sz="1400" b="1" dirty="0"/>
              <a:t>zprostředkování</a:t>
            </a:r>
            <a:r>
              <a:rPr lang="cs-CZ" sz="1400" dirty="0"/>
              <a:t> osvojení (po roce 2005) trvá déle než proces zprostředkování pěstounské </a:t>
            </a:r>
            <a:r>
              <a:rPr lang="cs-CZ" sz="1400" dirty="0" smtClean="0"/>
              <a:t>péče</a:t>
            </a:r>
            <a:endParaRPr lang="cs-CZ" sz="1400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400" b="1" dirty="0"/>
              <a:t>Největším problémem z hlediska žadatelů</a:t>
            </a:r>
            <a:r>
              <a:rPr lang="cs-CZ" sz="1400" dirty="0"/>
              <a:t> je při zprostředkování náhradní rodinné péče pomalá práce soudů. Časté jsou také komplikace ze strany biologických rodičů, ze strany úřadů práce, odborů sociálních věcí a rodiny a ze strany dětského </a:t>
            </a:r>
            <a:r>
              <a:rPr lang="cs-CZ" sz="1400" dirty="0" smtClean="0"/>
              <a:t>domova.</a:t>
            </a:r>
            <a:endParaRPr lang="cs-CZ" sz="1400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400" b="1" dirty="0"/>
              <a:t>Biologičtí rodiče</a:t>
            </a:r>
            <a:r>
              <a:rPr lang="cs-CZ" sz="1400" dirty="0"/>
              <a:t> se účastní procesu zajišťování náhradní rodinné péče. Biologický rodič má právo rozhodovat o závažných věcech svého biologického dítěte. Pěstouni to zároveň často považují za komplikaci, která může podle nich poškozovat samotné </a:t>
            </a:r>
            <a:r>
              <a:rPr lang="cs-CZ" sz="1400" dirty="0" smtClean="0"/>
              <a:t>dítě</a:t>
            </a:r>
            <a:r>
              <a:rPr lang="cs-CZ" sz="1400" dirty="0"/>
              <a:t>.</a:t>
            </a:r>
            <a:endParaRPr lang="cs-CZ" sz="1400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cs-CZ" sz="1400" dirty="0"/>
          </a:p>
        </p:txBody>
      </p:sp>
      <p:sp>
        <p:nvSpPr>
          <p:cNvPr id="307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www.nahradnirodina.cz    </a:t>
            </a:r>
            <a:r>
              <a:rPr lang="cs-CZ" dirty="0" smtClean="0">
                <a:latin typeface="Comic Sans MS" pitchFamily="66" charset="0"/>
                <a:hlinkClick r:id="rId3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</a:t>
            </a:r>
            <a:r>
              <a:rPr lang="cs-CZ" dirty="0" smtClean="0">
                <a:latin typeface="Comic Sans MS" pitchFamily="66" charset="0"/>
              </a:rPr>
              <a:t> 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781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151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6024" y="836712"/>
            <a:ext cx="8348464" cy="1323578"/>
          </a:xfrm>
        </p:spPr>
        <p:txBody>
          <a:bodyPr/>
          <a:lstStyle/>
          <a:p>
            <a:r>
              <a:rPr lang="cs-CZ" sz="2800" dirty="0" smtClean="0"/>
              <a:t>Potřeba sanace biologické rodiny</a:t>
            </a:r>
            <a:endParaRPr lang="cs-CZ" sz="28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940222"/>
            <a:ext cx="8749604" cy="4657130"/>
          </a:xfrm>
        </p:spPr>
        <p:txBody>
          <a:bodyPr/>
          <a:lstStyle/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b="1" dirty="0"/>
              <a:t>Zvyšuje se podíl dětí</a:t>
            </a:r>
            <a:r>
              <a:rPr lang="cs-CZ" sz="1600" dirty="0"/>
              <a:t>, které žijí </a:t>
            </a:r>
            <a:r>
              <a:rPr lang="cs-CZ" sz="1600" b="1" dirty="0"/>
              <a:t>mimo vlastní rodiny</a:t>
            </a:r>
            <a:r>
              <a:rPr lang="cs-CZ" sz="1600" dirty="0"/>
              <a:t>, v</a:t>
            </a:r>
            <a:r>
              <a:rPr lang="cs-CZ" sz="1600" dirty="0" smtClean="0"/>
              <a:t> </a:t>
            </a:r>
            <a:r>
              <a:rPr lang="cs-CZ" sz="1600" dirty="0"/>
              <a:t>celé dětské populaci ve Slovenské republice. Zatímco v roce 2010 činil podíl dětí v náhradní péči necelé procento, v roce 2010 už to bylo 1,25 %.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 smtClean="0"/>
              <a:t>Téměř </a:t>
            </a:r>
            <a:r>
              <a:rPr lang="cs-CZ" sz="1600" dirty="0"/>
              <a:t>60 % ze všech dětí v dětských domovech je </a:t>
            </a:r>
            <a:r>
              <a:rPr lang="cs-CZ" sz="1600" b="1" dirty="0"/>
              <a:t>romského </a:t>
            </a:r>
            <a:r>
              <a:rPr lang="cs-CZ" sz="1600" b="1" dirty="0" smtClean="0"/>
              <a:t>původu</a:t>
            </a:r>
            <a:endParaRPr lang="cs-CZ" sz="1600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b="1" dirty="0" smtClean="0"/>
              <a:t>Zhoršuje se sociální </a:t>
            </a:r>
            <a:r>
              <a:rPr lang="cs-CZ" sz="1600" b="1" dirty="0"/>
              <a:t>situace rodin</a:t>
            </a:r>
            <a:r>
              <a:rPr lang="cs-CZ" sz="1600" dirty="0"/>
              <a:t>, z nichž jsou odebírány děti, </a:t>
            </a:r>
            <a:r>
              <a:rPr lang="cs-CZ" sz="1600" dirty="0" smtClean="0"/>
              <a:t>a </a:t>
            </a:r>
            <a:r>
              <a:rPr lang="cs-CZ" sz="1600" dirty="0"/>
              <a:t>to především v oblasti </a:t>
            </a:r>
            <a:r>
              <a:rPr lang="cs-CZ" sz="1600" dirty="0" smtClean="0"/>
              <a:t>bydlení</a:t>
            </a:r>
            <a:endParaRPr lang="cs-CZ" sz="1600" dirty="0"/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b="1" dirty="0"/>
              <a:t>Nejvíce ohroženy</a:t>
            </a:r>
            <a:r>
              <a:rPr lang="cs-CZ" sz="1600" dirty="0"/>
              <a:t> jsou rodiny, v nichž se o děti stará pouze matka – odtud pochází 40 % všech odebraných dětí. Tyto matky často nevyužívají dávky v hmotné nouzi, na které mají nárok. Špatná situace ohrožuje především romské </a:t>
            </a:r>
            <a:r>
              <a:rPr lang="cs-CZ" sz="1600" dirty="0" smtClean="0"/>
              <a:t>rodiny.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dirty="0" smtClean="0"/>
              <a:t>Stát, resp. sociální služby, se musí zaměřit </a:t>
            </a:r>
            <a:r>
              <a:rPr lang="cs-CZ" sz="1600" dirty="0"/>
              <a:t>na </a:t>
            </a:r>
            <a:r>
              <a:rPr lang="cs-CZ" sz="1600" b="1" dirty="0"/>
              <a:t>práci s vlastními rodinami dětí</a:t>
            </a:r>
            <a:r>
              <a:rPr lang="cs-CZ" sz="1600" dirty="0"/>
              <a:t>. Sanace biologické rodiny se však zatím provádí </a:t>
            </a:r>
            <a:r>
              <a:rPr lang="cs-CZ" sz="1600" dirty="0" smtClean="0"/>
              <a:t>minimálně.</a:t>
            </a:r>
          </a:p>
          <a:p>
            <a:pPr marL="285750" indent="-285750" algn="l">
              <a:buFont typeface="Wingdings" panose="05000000000000000000" pitchFamily="2" charset="2"/>
              <a:buChar char="Ø"/>
            </a:pPr>
            <a:r>
              <a:rPr lang="cs-CZ" sz="1600" b="1" dirty="0" smtClean="0"/>
              <a:t>Strategie </a:t>
            </a:r>
            <a:r>
              <a:rPr lang="cs-CZ" sz="1600" b="1" dirty="0" err="1"/>
              <a:t>deinstitucionalizace</a:t>
            </a:r>
            <a:r>
              <a:rPr lang="cs-CZ" sz="1600" dirty="0"/>
              <a:t> systému sociálních služeb a náhradní péče ve Slovenské </a:t>
            </a:r>
            <a:r>
              <a:rPr lang="cs-CZ" sz="1600" dirty="0" smtClean="0"/>
              <a:t>republice: klade </a:t>
            </a:r>
            <a:r>
              <a:rPr lang="cs-CZ" sz="1600" dirty="0"/>
              <a:t>si za cíl soudnímu nařizování ústavní výchovy předcházet. K tomu má sloužit příprava a zavádění specifických programů zaměřených na </a:t>
            </a:r>
            <a:r>
              <a:rPr lang="cs-CZ" sz="1600" b="1" dirty="0"/>
              <a:t>sanaci rodin </a:t>
            </a:r>
            <a:r>
              <a:rPr lang="cs-CZ" sz="1600" dirty="0"/>
              <a:t>v různých životních situacích</a:t>
            </a:r>
            <a:r>
              <a:rPr lang="cs-CZ" sz="1600" dirty="0" smtClean="0"/>
              <a:t>.</a:t>
            </a:r>
            <a:endParaRPr lang="cs-CZ" sz="1600" dirty="0"/>
          </a:p>
        </p:txBody>
      </p:sp>
      <p:sp>
        <p:nvSpPr>
          <p:cNvPr id="307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www.nahradnirodina.cz    </a:t>
            </a:r>
            <a:r>
              <a:rPr lang="cs-CZ" dirty="0" smtClean="0">
                <a:latin typeface="Comic Sans MS" pitchFamily="66" charset="0"/>
                <a:hlinkClick r:id="rId3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</a:t>
            </a:r>
            <a:r>
              <a:rPr lang="cs-CZ" dirty="0" smtClean="0">
                <a:latin typeface="Comic Sans MS" pitchFamily="66" charset="0"/>
              </a:rPr>
              <a:t> 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781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260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Bookman Old Style" pitchFamily="18" charset="0"/>
              </a:rPr>
              <a:t> </a:t>
            </a:r>
            <a:r>
              <a:rPr lang="cs-CZ" dirty="0" smtClean="0">
                <a:latin typeface="Comic Sans MS" pitchFamily="66" charset="0"/>
              </a:rPr>
              <a:t>www.nahradnirodina.cz    </a:t>
            </a:r>
            <a:r>
              <a:rPr lang="cs-CZ" dirty="0" smtClean="0">
                <a:latin typeface="Comic Sans MS" pitchFamily="66" charset="0"/>
                <a:hlinkClick r:id="rId2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 </a:t>
            </a:r>
            <a:r>
              <a:rPr lang="cs-CZ" dirty="0" smtClean="0">
                <a:latin typeface="Comic Sans MS" pitchFamily="66" charset="0"/>
              </a:rPr>
              <a:t>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Bookman Old Style" pitchFamily="18" charset="0"/>
            </a:endParaRP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1844824"/>
            <a:ext cx="6192838" cy="280813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800" dirty="0" smtClean="0">
              <a:latin typeface="Bookman Old Style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Bookman Old Style" pitchFamily="18" charset="0"/>
              </a:rPr>
              <a:t>Středisko náhradní rodinné péče, o. s.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Bookman Old Style" pitchFamily="18" charset="0"/>
              </a:rPr>
              <a:t>Jan Paleček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Bookman Old Style" pitchFamily="18" charset="0"/>
              </a:rPr>
              <a:t>Adresa: Jelení 91,118 00 Praha 1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Bookman Old Style" pitchFamily="18" charset="0"/>
              </a:rPr>
              <a:t>Tel./fax: +420 233 355 309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Bookman Old Style" pitchFamily="18" charset="0"/>
              </a:rPr>
              <a:t>Tel.: +420 233 356 701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Bookman Old Style" pitchFamily="18" charset="0"/>
              </a:rPr>
              <a:t>E-mail: info@nahradnirodina.cz</a:t>
            </a:r>
          </a:p>
          <a:p>
            <a:pPr eaLnBrk="1" hangingPunct="1">
              <a:lnSpc>
                <a:spcPct val="80000"/>
              </a:lnSpc>
            </a:pPr>
            <a:r>
              <a:rPr lang="cs-CZ" sz="2400" dirty="0" smtClean="0">
                <a:latin typeface="Bookman Old Style" pitchFamily="18" charset="0"/>
              </a:rPr>
              <a:t>Web: www.nahradnirodina.cz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6024" y="836712"/>
            <a:ext cx="8348464" cy="1323578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cs-CZ" sz="2800" dirty="0">
                <a:ea typeface="Times New Roman"/>
                <a:cs typeface="Arial"/>
              </a:rPr>
              <a:t>Kolektivní domovy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1" y="1940222"/>
            <a:ext cx="8749604" cy="4657130"/>
          </a:xfrm>
        </p:spPr>
        <p:txBody>
          <a:bodyPr/>
          <a:lstStyle/>
          <a:p>
            <a:pPr marL="342900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+mj-lt"/>
                <a:ea typeface="Times New Roman"/>
                <a:cs typeface="Times New Roman"/>
              </a:rPr>
              <a:t>Do začátku 90. let </a:t>
            </a:r>
            <a:r>
              <a:rPr lang="cs-CZ" sz="1600" b="1" dirty="0" smtClean="0">
                <a:latin typeface="+mj-lt"/>
                <a:ea typeface="Times New Roman"/>
                <a:cs typeface="Times New Roman"/>
              </a:rPr>
              <a:t>standardní</a:t>
            </a:r>
            <a:r>
              <a:rPr lang="cs-CZ" sz="1600" dirty="0" smtClean="0">
                <a:latin typeface="+mj-lt"/>
                <a:ea typeface="Times New Roman"/>
                <a:cs typeface="Times New Roman"/>
              </a:rPr>
              <a:t> forma péče</a:t>
            </a:r>
          </a:p>
          <a:p>
            <a:pPr marL="342900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+mj-lt"/>
              </a:rPr>
              <a:t>Do r. 1997 byla náhradní péče o děti řízena </a:t>
            </a:r>
            <a:r>
              <a:rPr lang="cs-CZ" sz="1600" b="1" dirty="0" smtClean="0">
                <a:latin typeface="+mj-lt"/>
              </a:rPr>
              <a:t>3 rezorty</a:t>
            </a:r>
            <a:r>
              <a:rPr lang="cs-CZ" sz="1600" dirty="0">
                <a:latin typeface="+mj-lt"/>
              </a:rPr>
              <a:t>: </a:t>
            </a:r>
            <a:r>
              <a:rPr lang="cs-CZ" sz="1600" dirty="0" smtClean="0">
                <a:latin typeface="+mj-lt"/>
              </a:rPr>
              <a:t>zdravotnictvím, </a:t>
            </a:r>
            <a:r>
              <a:rPr lang="cs-CZ" sz="1600" dirty="0">
                <a:latin typeface="+mj-lt"/>
              </a:rPr>
              <a:t>školstvím </a:t>
            </a:r>
            <a:r>
              <a:rPr lang="cs-CZ" sz="1600" dirty="0" smtClean="0">
                <a:latin typeface="+mj-lt"/>
              </a:rPr>
              <a:t/>
            </a:r>
            <a:br>
              <a:rPr lang="cs-CZ" sz="1600" dirty="0" smtClean="0">
                <a:latin typeface="+mj-lt"/>
              </a:rPr>
            </a:br>
            <a:r>
              <a:rPr lang="cs-CZ" sz="1600" dirty="0" smtClean="0">
                <a:latin typeface="+mj-lt"/>
              </a:rPr>
              <a:t>a </a:t>
            </a:r>
            <a:r>
              <a:rPr lang="cs-CZ" sz="1600" dirty="0">
                <a:latin typeface="+mj-lt"/>
              </a:rPr>
              <a:t>rezortem práce, sociálních věcí a </a:t>
            </a:r>
            <a:r>
              <a:rPr lang="cs-CZ" sz="1600" dirty="0" smtClean="0">
                <a:latin typeface="+mj-lt"/>
              </a:rPr>
              <a:t>rodiny</a:t>
            </a:r>
          </a:p>
          <a:p>
            <a:pPr marL="342900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+mj-lt"/>
              </a:rPr>
              <a:t>Od r. 1997 přešly </a:t>
            </a:r>
            <a:r>
              <a:rPr lang="cs-CZ" sz="1600" dirty="0">
                <a:latin typeface="+mj-lt"/>
              </a:rPr>
              <a:t>dětské domovy a kojenecké ústavy </a:t>
            </a:r>
            <a:r>
              <a:rPr lang="cs-CZ" sz="1600" dirty="0" smtClean="0">
                <a:latin typeface="+mj-lt"/>
              </a:rPr>
              <a:t>do </a:t>
            </a:r>
            <a:r>
              <a:rPr lang="cs-CZ" sz="1600" dirty="0">
                <a:latin typeface="+mj-lt"/>
              </a:rPr>
              <a:t>působnosti </a:t>
            </a:r>
            <a:r>
              <a:rPr lang="cs-CZ" sz="1600" b="1" dirty="0" smtClean="0">
                <a:latin typeface="+mj-lt"/>
              </a:rPr>
              <a:t>MPSVR </a:t>
            </a:r>
            <a:r>
              <a:rPr lang="cs-CZ" sz="1600" dirty="0" smtClean="0">
                <a:latin typeface="+mj-lt"/>
              </a:rPr>
              <a:t>SR</a:t>
            </a:r>
            <a:endParaRPr lang="cs-CZ" sz="1600" dirty="0">
              <a:latin typeface="+mj-lt"/>
            </a:endParaRPr>
          </a:p>
          <a:p>
            <a:pPr marL="342900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+mj-lt"/>
              </a:rPr>
              <a:t>Kromě dětských domovů: zvláštní </a:t>
            </a:r>
            <a:r>
              <a:rPr lang="cs-CZ" sz="1600" dirty="0">
                <a:latin typeface="+mj-lt"/>
              </a:rPr>
              <a:t>internátní školy a </a:t>
            </a:r>
            <a:r>
              <a:rPr lang="cs-CZ" sz="1600" dirty="0" smtClean="0">
                <a:latin typeface="+mj-lt"/>
              </a:rPr>
              <a:t>učiliště, reedukační domovy</a:t>
            </a:r>
          </a:p>
          <a:p>
            <a:pPr marL="342900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+mj-lt"/>
              </a:rPr>
              <a:t>2003–07</a:t>
            </a:r>
            <a:r>
              <a:rPr lang="cs-CZ" sz="1600" dirty="0">
                <a:latin typeface="+mj-lt"/>
              </a:rPr>
              <a:t>: internátní školská zařízení se transformovala na dětské </a:t>
            </a:r>
            <a:r>
              <a:rPr lang="cs-CZ" sz="1600" dirty="0" smtClean="0">
                <a:latin typeface="+mj-lt"/>
              </a:rPr>
              <a:t>domovy pod MPSVR </a:t>
            </a:r>
            <a:endParaRPr lang="cs-CZ" sz="1600" dirty="0">
              <a:latin typeface="+mj-lt"/>
            </a:endParaRPr>
          </a:p>
          <a:p>
            <a:pPr marL="342900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latin typeface="+mj-lt"/>
              </a:rPr>
              <a:t>Reedukační centra </a:t>
            </a:r>
            <a:r>
              <a:rPr lang="cs-CZ" sz="1600" dirty="0" smtClean="0">
                <a:latin typeface="+mj-lt"/>
              </a:rPr>
              <a:t>doposud zůstala </a:t>
            </a:r>
            <a:r>
              <a:rPr lang="cs-CZ" sz="1600" dirty="0"/>
              <a:t>v působnosti rezortu </a:t>
            </a:r>
            <a:r>
              <a:rPr lang="cs-CZ" sz="1600" dirty="0" smtClean="0"/>
              <a:t>školství</a:t>
            </a:r>
            <a:endParaRPr lang="cs-CZ" sz="1600" dirty="0">
              <a:latin typeface="+mj-lt"/>
            </a:endParaRPr>
          </a:p>
          <a:p>
            <a:pPr marL="342900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latin typeface="+mj-lt"/>
              </a:rPr>
              <a:t>Od 90. let dětské domovy procházely </a:t>
            </a:r>
            <a:r>
              <a:rPr lang="cs-CZ" sz="1600" b="1" dirty="0">
                <a:latin typeface="+mj-lt"/>
              </a:rPr>
              <a:t>proměnou vnitřní struktury </a:t>
            </a:r>
            <a:r>
              <a:rPr lang="cs-CZ" sz="1600" dirty="0">
                <a:latin typeface="+mj-lt"/>
              </a:rPr>
              <a:t>(otázka, jak úspěšně </a:t>
            </a:r>
            <a:r>
              <a:rPr lang="cs-CZ" sz="1600" dirty="0" smtClean="0">
                <a:latin typeface="+mj-lt"/>
              </a:rPr>
              <a:t/>
            </a:r>
            <a:br>
              <a:rPr lang="cs-CZ" sz="1600" dirty="0" smtClean="0">
                <a:latin typeface="+mj-lt"/>
              </a:rPr>
            </a:br>
            <a:r>
              <a:rPr lang="cs-CZ" sz="1600" dirty="0" smtClean="0">
                <a:latin typeface="+mj-lt"/>
              </a:rPr>
              <a:t>a </a:t>
            </a:r>
            <a:r>
              <a:rPr lang="cs-CZ" sz="1600" dirty="0">
                <a:latin typeface="+mj-lt"/>
              </a:rPr>
              <a:t>nakolik jde o efektivní způsob transformace</a:t>
            </a:r>
            <a:r>
              <a:rPr lang="cs-CZ" sz="1600" dirty="0" smtClean="0">
                <a:latin typeface="+mj-lt"/>
              </a:rPr>
              <a:t>)</a:t>
            </a:r>
            <a:endParaRPr lang="cs-CZ" sz="1600" dirty="0">
              <a:latin typeface="+mj-lt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600" dirty="0">
              <a:latin typeface="+mj-lt"/>
            </a:endParaRPr>
          </a:p>
        </p:txBody>
      </p:sp>
      <p:sp>
        <p:nvSpPr>
          <p:cNvPr id="307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www.nahradnirodina.cz    </a:t>
            </a:r>
            <a:r>
              <a:rPr lang="cs-CZ" dirty="0" smtClean="0">
                <a:latin typeface="Comic Sans MS" pitchFamily="66" charset="0"/>
                <a:hlinkClick r:id="rId3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</a:t>
            </a:r>
            <a:r>
              <a:rPr lang="cs-CZ" dirty="0" smtClean="0">
                <a:latin typeface="Comic Sans MS" pitchFamily="66" charset="0"/>
              </a:rPr>
              <a:t> 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781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947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6024" y="836712"/>
            <a:ext cx="8348464" cy="1323578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cs-CZ" sz="2800" dirty="0">
                <a:ea typeface="Times New Roman"/>
                <a:cs typeface="Arial"/>
              </a:rPr>
              <a:t>Kolektivní domovy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1" y="1940222"/>
            <a:ext cx="8749604" cy="4657130"/>
          </a:xfrm>
        </p:spPr>
        <p:txBody>
          <a:bodyPr/>
          <a:lstStyle/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latin typeface="+mj-lt"/>
                <a:ea typeface="Times New Roman"/>
                <a:cs typeface="Times New Roman"/>
              </a:rPr>
              <a:t>Počet dětí v ústavní péči a ochranné </a:t>
            </a:r>
            <a:r>
              <a:rPr lang="cs-CZ" sz="1600" dirty="0" smtClean="0">
                <a:latin typeface="+mj-lt"/>
                <a:ea typeface="Times New Roman"/>
                <a:cs typeface="Times New Roman"/>
              </a:rPr>
              <a:t>výchově:</a:t>
            </a:r>
          </a:p>
          <a:p>
            <a:pPr marL="742950" lvl="1" indent="-28575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600" dirty="0">
              <a:latin typeface="+mj-lt"/>
            </a:endParaRPr>
          </a:p>
        </p:txBody>
      </p:sp>
      <p:sp>
        <p:nvSpPr>
          <p:cNvPr id="307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www.nahradnirodina.cz    </a:t>
            </a:r>
            <a:r>
              <a:rPr lang="cs-CZ" dirty="0" smtClean="0">
                <a:latin typeface="Comic Sans MS" pitchFamily="66" charset="0"/>
                <a:hlinkClick r:id="rId4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</a:t>
            </a:r>
            <a:r>
              <a:rPr lang="cs-CZ" dirty="0" smtClean="0">
                <a:latin typeface="Comic Sans MS" pitchFamily="66" charset="0"/>
              </a:rPr>
              <a:t> 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781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08540507"/>
              </p:ext>
            </p:extLst>
          </p:nvPr>
        </p:nvGraphicFramePr>
        <p:xfrm>
          <a:off x="469900" y="2384425"/>
          <a:ext cx="8154988" cy="2792413"/>
        </p:xfrm>
        <a:graphic>
          <a:graphicData uri="http://schemas.openxmlformats.org/presentationml/2006/ole">
            <p:oleObj spid="_x0000_s3083" name="Dokument" r:id="rId5" imgW="6232602" imgH="2132399" progId="Word.Document.12">
              <p:embed/>
            </p:oleObj>
          </a:graphicData>
        </a:graphic>
      </p:graphicFrame>
      <p:sp>
        <p:nvSpPr>
          <p:cNvPr id="6" name="Obdélník 5"/>
          <p:cNvSpPr/>
          <p:nvPr/>
        </p:nvSpPr>
        <p:spPr>
          <a:xfrm>
            <a:off x="2286000" y="501317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200" dirty="0"/>
              <a:t>NÚP	nařízená ústavní péče</a:t>
            </a:r>
          </a:p>
          <a:p>
            <a:r>
              <a:rPr lang="cs-CZ" sz="1200" dirty="0"/>
              <a:t>OV	ochranná výchova </a:t>
            </a:r>
          </a:p>
          <a:p>
            <a:r>
              <a:rPr lang="cs-CZ" sz="1200" dirty="0" err="1"/>
              <a:t>DěD</a:t>
            </a:r>
            <a:r>
              <a:rPr lang="cs-CZ" sz="1200" dirty="0"/>
              <a:t> 	dětský domov</a:t>
            </a:r>
          </a:p>
          <a:p>
            <a:r>
              <a:rPr lang="cs-CZ" sz="1200" dirty="0"/>
              <a:t>SŠI 	speciální škola internátní</a:t>
            </a:r>
          </a:p>
          <a:p>
            <a:r>
              <a:rPr lang="cs-CZ" sz="1200" dirty="0"/>
              <a:t>RDD/M 	reedukační domov dětí/mládeže</a:t>
            </a:r>
          </a:p>
          <a:p>
            <a:r>
              <a:rPr lang="cs-CZ" sz="1200" dirty="0"/>
              <a:t>DSS 	domov sociálních služeb</a:t>
            </a:r>
          </a:p>
        </p:txBody>
      </p:sp>
    </p:spTree>
    <p:extLst>
      <p:ext uri="{BB962C8B-B14F-4D97-AF65-F5344CB8AC3E}">
        <p14:creationId xmlns:p14="http://schemas.microsoft.com/office/powerpoint/2010/main" xmlns="" val="348976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6024" y="836712"/>
            <a:ext cx="8348464" cy="1323578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600"/>
              </a:spcAft>
            </a:pPr>
            <a:r>
              <a:rPr lang="cs-CZ" sz="2800" dirty="0"/>
              <a:t>Profesionální </a:t>
            </a:r>
            <a:r>
              <a:rPr lang="cs-CZ" sz="2800" dirty="0" smtClean="0"/>
              <a:t>rodičovství – cíle</a:t>
            </a:r>
            <a:endParaRPr lang="cs-CZ" sz="2800" b="1" dirty="0">
              <a:ea typeface="Times New Roman"/>
              <a:cs typeface="Arial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940222"/>
            <a:ext cx="8749604" cy="4657130"/>
          </a:xfrm>
        </p:spPr>
        <p:txBody>
          <a:bodyPr/>
          <a:lstStyle/>
          <a:p>
            <a:pPr marL="342900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+mj-lt"/>
              </a:rPr>
              <a:t>Postupně </a:t>
            </a:r>
            <a:r>
              <a:rPr lang="cs-CZ" sz="1600" b="1" dirty="0" smtClean="0">
                <a:latin typeface="+mj-lt"/>
              </a:rPr>
              <a:t>rozpustit </a:t>
            </a:r>
            <a:r>
              <a:rPr lang="cs-CZ" sz="1600" b="1" dirty="0">
                <a:latin typeface="+mj-lt"/>
              </a:rPr>
              <a:t>dětské domovy </a:t>
            </a:r>
            <a:r>
              <a:rPr lang="cs-CZ" sz="1600" dirty="0" smtClean="0">
                <a:latin typeface="+mj-lt"/>
              </a:rPr>
              <a:t>do </a:t>
            </a:r>
            <a:r>
              <a:rPr lang="cs-CZ" sz="1600" dirty="0">
                <a:latin typeface="+mj-lt"/>
              </a:rPr>
              <a:t>sítí profesionálních </a:t>
            </a:r>
            <a:r>
              <a:rPr lang="cs-CZ" sz="1600" dirty="0" smtClean="0">
                <a:latin typeface="+mj-lt"/>
              </a:rPr>
              <a:t>rodin </a:t>
            </a:r>
          </a:p>
          <a:p>
            <a:pPr marL="342900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+mj-lt"/>
              </a:rPr>
              <a:t>Profesionální rodiny se měly stát místy </a:t>
            </a:r>
            <a:r>
              <a:rPr lang="cs-CZ" sz="1600" b="1" dirty="0">
                <a:latin typeface="+mj-lt"/>
              </a:rPr>
              <a:t>přechodné péče </a:t>
            </a:r>
            <a:r>
              <a:rPr lang="cs-CZ" sz="1600" dirty="0">
                <a:latin typeface="+mj-lt"/>
              </a:rPr>
              <a:t>pro děti, které se po sanaci vrátí do původní </a:t>
            </a:r>
            <a:r>
              <a:rPr lang="cs-CZ" sz="1600" dirty="0" smtClean="0">
                <a:latin typeface="+mj-lt"/>
              </a:rPr>
              <a:t>rodiny</a:t>
            </a:r>
          </a:p>
          <a:p>
            <a:pPr marL="342900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+mj-lt"/>
              </a:rPr>
              <a:t>Měly </a:t>
            </a:r>
            <a:r>
              <a:rPr lang="cs-CZ" sz="1600" dirty="0">
                <a:latin typeface="+mj-lt"/>
              </a:rPr>
              <a:t>vznikat </a:t>
            </a:r>
            <a:r>
              <a:rPr lang="cs-CZ" sz="1600" b="1" dirty="0">
                <a:latin typeface="+mj-lt"/>
              </a:rPr>
              <a:t>specializované rodiny </a:t>
            </a:r>
            <a:r>
              <a:rPr lang="cs-CZ" sz="1600" dirty="0" smtClean="0">
                <a:latin typeface="+mj-lt"/>
              </a:rPr>
              <a:t>pro </a:t>
            </a:r>
            <a:r>
              <a:rPr lang="cs-CZ" sz="1600" dirty="0">
                <a:latin typeface="+mj-lt"/>
              </a:rPr>
              <a:t>péči o děti s těžkým zdravotním postižením</a:t>
            </a:r>
            <a:r>
              <a:rPr lang="cs-CZ" sz="1600" dirty="0"/>
              <a:t>, s mentálními či psychickými </a:t>
            </a:r>
            <a:r>
              <a:rPr lang="cs-CZ" sz="1600" dirty="0" smtClean="0"/>
              <a:t>problémy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1600" dirty="0"/>
          </a:p>
          <a:p>
            <a:pPr algn="l">
              <a:lnSpc>
                <a:spcPct val="115000"/>
              </a:lnSpc>
              <a:spcAft>
                <a:spcPts val="600"/>
              </a:spcAft>
            </a:pPr>
            <a:r>
              <a:rPr lang="cs-CZ" sz="1600" dirty="0" smtClean="0"/>
              <a:t>	… tyto záměry zatím </a:t>
            </a:r>
            <a:r>
              <a:rPr lang="cs-CZ" sz="1600" b="1" dirty="0" smtClean="0"/>
              <a:t>nebyly zcela naplněny</a:t>
            </a:r>
            <a:endParaRPr lang="cs-CZ" sz="1600" dirty="0"/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cs-CZ" sz="1600" b="1" dirty="0" smtClean="0">
              <a:latin typeface="+mj-lt"/>
              <a:ea typeface="Times New Roman"/>
              <a:cs typeface="Arial"/>
            </a:endParaRPr>
          </a:p>
        </p:txBody>
      </p:sp>
      <p:sp>
        <p:nvSpPr>
          <p:cNvPr id="307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www.nahradnirodina.cz    </a:t>
            </a:r>
            <a:r>
              <a:rPr lang="cs-CZ" dirty="0" smtClean="0">
                <a:latin typeface="Comic Sans MS" pitchFamily="66" charset="0"/>
                <a:hlinkClick r:id="rId3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</a:t>
            </a:r>
            <a:r>
              <a:rPr lang="cs-CZ" dirty="0" smtClean="0">
                <a:latin typeface="Comic Sans MS" pitchFamily="66" charset="0"/>
              </a:rPr>
              <a:t> 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781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013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6024" y="836712"/>
            <a:ext cx="8348464" cy="1323578"/>
          </a:xfrm>
        </p:spPr>
        <p:txBody>
          <a:bodyPr/>
          <a:lstStyle/>
          <a:p>
            <a:r>
              <a:rPr lang="cs-CZ" sz="2800" dirty="0"/>
              <a:t>Profesionální </a:t>
            </a:r>
            <a:r>
              <a:rPr lang="cs-CZ" sz="2800" dirty="0" smtClean="0"/>
              <a:t>rodičovství – vývoj</a:t>
            </a:r>
            <a:endParaRPr lang="cs-CZ" sz="28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940222"/>
            <a:ext cx="8749604" cy="4657130"/>
          </a:xfrm>
        </p:spPr>
        <p:txBody>
          <a:bodyPr/>
          <a:lstStyle/>
          <a:p>
            <a:pPr marL="342900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/>
              <a:t>1993: profesionální rodiče se objevili </a:t>
            </a:r>
            <a:r>
              <a:rPr lang="cs-CZ" sz="1600" b="1" dirty="0"/>
              <a:t>v zákoně </a:t>
            </a:r>
            <a:r>
              <a:rPr lang="cs-CZ" sz="1600" dirty="0"/>
              <a:t>o školských </a:t>
            </a:r>
            <a:r>
              <a:rPr lang="cs-CZ" sz="1600" dirty="0" smtClean="0"/>
              <a:t>zařízeních</a:t>
            </a:r>
            <a:endParaRPr lang="cs-CZ" sz="1600" dirty="0"/>
          </a:p>
          <a:p>
            <a:pPr marL="284400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 smtClean="0"/>
              <a:t>1995–96</a:t>
            </a:r>
            <a:r>
              <a:rPr lang="cs-CZ" sz="1600" dirty="0"/>
              <a:t>: vznikají </a:t>
            </a:r>
            <a:r>
              <a:rPr lang="cs-CZ" sz="1600" b="1" dirty="0"/>
              <a:t>první </a:t>
            </a:r>
            <a:r>
              <a:rPr lang="cs-CZ" sz="1600" dirty="0"/>
              <a:t>profesionální </a:t>
            </a:r>
            <a:r>
              <a:rPr lang="cs-CZ" sz="1600" dirty="0" smtClean="0"/>
              <a:t>rodiny</a:t>
            </a:r>
            <a:endParaRPr lang="cs-CZ" sz="1600" dirty="0"/>
          </a:p>
          <a:p>
            <a:pPr marL="285750" indent="-28575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+mj-lt"/>
              </a:rPr>
              <a:t>  Počet </a:t>
            </a:r>
            <a:r>
              <a:rPr lang="cs-CZ" sz="1600" dirty="0">
                <a:latin typeface="+mj-lt"/>
              </a:rPr>
              <a:t>profesionálních rodin </a:t>
            </a:r>
            <a:r>
              <a:rPr lang="cs-CZ" sz="1600" b="1" dirty="0" smtClean="0">
                <a:latin typeface="+mj-lt"/>
              </a:rPr>
              <a:t>rostl</a:t>
            </a:r>
            <a:r>
              <a:rPr lang="cs-CZ" sz="1600" dirty="0" smtClean="0">
                <a:latin typeface="+mj-lt"/>
              </a:rPr>
              <a:t>: 1997: 7 </a:t>
            </a:r>
            <a:r>
              <a:rPr lang="cs-CZ" sz="1600" dirty="0">
                <a:latin typeface="+mj-lt"/>
              </a:rPr>
              <a:t>profesionálních </a:t>
            </a:r>
            <a:r>
              <a:rPr lang="cs-CZ" sz="1600" dirty="0" smtClean="0">
                <a:latin typeface="+mj-lt"/>
              </a:rPr>
              <a:t>rodin; 1998: 20</a:t>
            </a:r>
            <a:r>
              <a:rPr lang="cs-CZ" sz="1600" dirty="0">
                <a:latin typeface="+mj-lt"/>
              </a:rPr>
              <a:t>;</a:t>
            </a:r>
            <a:r>
              <a:rPr lang="cs-CZ" sz="1600" dirty="0" smtClean="0">
                <a:latin typeface="+mj-lt"/>
              </a:rPr>
              <a:t> 1999: 39</a:t>
            </a:r>
          </a:p>
          <a:p>
            <a:pPr marL="285750" indent="-28575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+mj-lt"/>
              </a:rPr>
              <a:t>  Vývoj </a:t>
            </a:r>
            <a:r>
              <a:rPr lang="cs-CZ" sz="1600" dirty="0">
                <a:latin typeface="+mj-lt"/>
              </a:rPr>
              <a:t>počtu profesionálních rodin a dětí v jejich péči od roku </a:t>
            </a:r>
            <a:r>
              <a:rPr lang="cs-CZ" sz="1600" dirty="0" smtClean="0">
                <a:latin typeface="+mj-lt"/>
              </a:rPr>
              <a:t>2010 </a:t>
            </a:r>
            <a:r>
              <a:rPr lang="cs-CZ" sz="1600" dirty="0">
                <a:latin typeface="+mj-lt"/>
              </a:rPr>
              <a:t>do dubna </a:t>
            </a:r>
            <a:r>
              <a:rPr lang="cs-CZ" sz="1600" dirty="0" smtClean="0">
                <a:latin typeface="+mj-lt"/>
              </a:rPr>
              <a:t>2008:</a:t>
            </a:r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1600" dirty="0" smtClean="0"/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1600" dirty="0"/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1600" dirty="0" smtClean="0"/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1600" dirty="0"/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1600" dirty="0" smtClean="0"/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1600" dirty="0" smtClean="0"/>
          </a:p>
          <a:p>
            <a:pPr marL="285750" indent="-28575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1600" dirty="0"/>
          </a:p>
          <a:p>
            <a:pPr marL="1200150" lvl="2" indent="-28575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600" dirty="0">
              <a:latin typeface="+mj-lt"/>
            </a:endParaRPr>
          </a:p>
          <a:p>
            <a:endParaRPr lang="cs-CZ" sz="1600" dirty="0"/>
          </a:p>
          <a:p>
            <a:endParaRPr lang="cs-CZ" sz="1600" dirty="0" smtClean="0"/>
          </a:p>
          <a:p>
            <a:endParaRPr lang="cs-CZ" sz="1600" dirty="0"/>
          </a:p>
          <a:p>
            <a:endParaRPr lang="cs-CZ" sz="1600" dirty="0" smtClean="0"/>
          </a:p>
          <a:p>
            <a:endParaRPr lang="cs-CZ" sz="1600" dirty="0"/>
          </a:p>
          <a:p>
            <a:endParaRPr lang="cs-CZ" sz="1600" dirty="0" smtClean="0"/>
          </a:p>
          <a:p>
            <a:endParaRPr lang="cs-CZ" sz="1600" dirty="0"/>
          </a:p>
          <a:p>
            <a:r>
              <a:rPr lang="cs-CZ" sz="1600" dirty="0"/>
              <a:t> </a:t>
            </a:r>
          </a:p>
          <a:p>
            <a:r>
              <a:rPr lang="cs-CZ" sz="1600" b="1" dirty="0"/>
              <a:t> </a:t>
            </a:r>
            <a:endParaRPr lang="cs-CZ" sz="1600" dirty="0"/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cs-CZ" sz="1600" b="1" dirty="0" smtClean="0">
              <a:latin typeface="+mj-lt"/>
              <a:ea typeface="Times New Roman"/>
              <a:cs typeface="Arial"/>
            </a:endParaRPr>
          </a:p>
        </p:txBody>
      </p:sp>
      <p:sp>
        <p:nvSpPr>
          <p:cNvPr id="307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www.nahradnirodina.cz    </a:t>
            </a:r>
            <a:r>
              <a:rPr lang="cs-CZ" dirty="0" smtClean="0">
                <a:latin typeface="Comic Sans MS" pitchFamily="66" charset="0"/>
                <a:hlinkClick r:id="rId3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</a:t>
            </a:r>
            <a:r>
              <a:rPr lang="cs-CZ" dirty="0" smtClean="0">
                <a:latin typeface="Comic Sans MS" pitchFamily="66" charset="0"/>
              </a:rPr>
              <a:t> 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781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Obrázek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8273"/>
          <a:stretch>
            <a:fillRect/>
          </a:stretch>
        </p:blipFill>
        <p:spPr bwMode="auto">
          <a:xfrm>
            <a:off x="1187624" y="3645024"/>
            <a:ext cx="6912768" cy="26642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61420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6024" y="836712"/>
            <a:ext cx="8348464" cy="1323578"/>
          </a:xfrm>
        </p:spPr>
        <p:txBody>
          <a:bodyPr/>
          <a:lstStyle/>
          <a:p>
            <a:r>
              <a:rPr lang="cs-CZ" sz="2800" dirty="0"/>
              <a:t>Profesionální </a:t>
            </a:r>
            <a:r>
              <a:rPr lang="cs-CZ" sz="2800" dirty="0" smtClean="0"/>
              <a:t>rodičovství </a:t>
            </a:r>
            <a:r>
              <a:rPr lang="cs-CZ" sz="2800" dirty="0"/>
              <a:t>–</a:t>
            </a:r>
            <a:r>
              <a:rPr lang="cs-CZ" sz="2800" dirty="0" smtClean="0"/>
              <a:t> </a:t>
            </a:r>
            <a:r>
              <a:rPr lang="cs-CZ" sz="2800" dirty="0"/>
              <a:t>vývoj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940222"/>
            <a:ext cx="8749604" cy="4657130"/>
          </a:xfrm>
        </p:spPr>
        <p:txBody>
          <a:bodyPr/>
          <a:lstStyle/>
          <a:p>
            <a:pPr marL="342900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 smtClean="0"/>
              <a:t>2008</a:t>
            </a:r>
            <a:r>
              <a:rPr lang="cs-CZ" sz="1600" dirty="0"/>
              <a:t>: v péči 333 profesionálních rodin </a:t>
            </a:r>
            <a:r>
              <a:rPr lang="cs-CZ" sz="1600" b="1" dirty="0"/>
              <a:t>566</a:t>
            </a:r>
            <a:r>
              <a:rPr lang="cs-CZ" sz="1600" dirty="0"/>
              <a:t> dětí a mladých </a:t>
            </a:r>
            <a:r>
              <a:rPr lang="cs-CZ" sz="1600" dirty="0" smtClean="0"/>
              <a:t>dospělých</a:t>
            </a:r>
          </a:p>
          <a:p>
            <a:pPr marL="342900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 smtClean="0"/>
              <a:t>2009</a:t>
            </a:r>
            <a:r>
              <a:rPr lang="cs-CZ" sz="1600" dirty="0"/>
              <a:t>: </a:t>
            </a:r>
            <a:r>
              <a:rPr lang="cs-CZ" sz="1600" dirty="0" smtClean="0"/>
              <a:t>v profesionálních rodinách </a:t>
            </a:r>
            <a:r>
              <a:rPr lang="cs-CZ" sz="1600" b="1" dirty="0" smtClean="0"/>
              <a:t>785</a:t>
            </a:r>
            <a:r>
              <a:rPr lang="cs-CZ" sz="1600" dirty="0" smtClean="0"/>
              <a:t> dětí </a:t>
            </a:r>
          </a:p>
          <a:p>
            <a:pPr marL="342900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 smtClean="0"/>
              <a:t>2010</a:t>
            </a:r>
            <a:r>
              <a:rPr lang="cs-CZ" sz="1600" dirty="0"/>
              <a:t>: </a:t>
            </a:r>
            <a:r>
              <a:rPr lang="cs-CZ" sz="1600" dirty="0" smtClean="0"/>
              <a:t>v</a:t>
            </a:r>
            <a:r>
              <a:rPr lang="cs-CZ" sz="1600" dirty="0"/>
              <a:t> 514 </a:t>
            </a:r>
            <a:r>
              <a:rPr lang="cs-CZ" sz="1600" dirty="0" smtClean="0"/>
              <a:t>profesionálních rodinách </a:t>
            </a:r>
            <a:r>
              <a:rPr lang="cs-CZ" sz="1600" b="1" dirty="0"/>
              <a:t>950</a:t>
            </a:r>
            <a:r>
              <a:rPr lang="cs-CZ" sz="1600" dirty="0"/>
              <a:t> dětí a mladých </a:t>
            </a:r>
            <a:r>
              <a:rPr lang="cs-CZ" sz="1600" dirty="0" smtClean="0"/>
              <a:t>dospělých</a:t>
            </a:r>
            <a:endParaRPr lang="cs-CZ" sz="1600" dirty="0"/>
          </a:p>
          <a:p>
            <a:pPr marL="342900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 smtClean="0">
                <a:latin typeface="+mj-lt"/>
              </a:rPr>
              <a:t>2008–10:</a:t>
            </a:r>
          </a:p>
          <a:p>
            <a:pPr marL="800100" lvl="1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 smtClean="0">
                <a:latin typeface="+mj-lt"/>
              </a:rPr>
              <a:t>stoupl </a:t>
            </a:r>
            <a:r>
              <a:rPr lang="cs-CZ" sz="1600" dirty="0">
                <a:latin typeface="+mj-lt"/>
              </a:rPr>
              <a:t>počet profesionálních rodičů ochotných poskytovat péči většímu počtu dětí, tedy i větším sourozeneckým </a:t>
            </a:r>
            <a:r>
              <a:rPr lang="cs-CZ" sz="1600" dirty="0" smtClean="0">
                <a:latin typeface="+mj-lt"/>
              </a:rPr>
              <a:t>skupinám</a:t>
            </a:r>
          </a:p>
          <a:p>
            <a:pPr marL="800100" lvl="1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 smtClean="0">
                <a:latin typeface="+mj-lt"/>
              </a:rPr>
              <a:t>zdvojnásobil se počet </a:t>
            </a:r>
            <a:r>
              <a:rPr lang="cs-CZ" sz="1600" dirty="0">
                <a:latin typeface="+mj-lt"/>
              </a:rPr>
              <a:t>dětí s těžkým zdravotním postižením umístěných do péče profesionálních </a:t>
            </a:r>
            <a:r>
              <a:rPr lang="cs-CZ" sz="1600" dirty="0" smtClean="0">
                <a:latin typeface="+mj-lt"/>
              </a:rPr>
              <a:t>rodičů</a:t>
            </a:r>
          </a:p>
          <a:p>
            <a:pPr marL="800100" lvl="1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+mj-lt"/>
              </a:rPr>
              <a:t>v</a:t>
            </a:r>
            <a:r>
              <a:rPr lang="cs-CZ" sz="1600" dirty="0" smtClean="0">
                <a:latin typeface="+mj-lt"/>
              </a:rPr>
              <a:t> profesionálních rodinách vzrostl</a:t>
            </a:r>
            <a:r>
              <a:rPr lang="cs-CZ" sz="1600" dirty="0">
                <a:latin typeface="+mj-lt"/>
              </a:rPr>
              <a:t> počet dětí s diagnostikovanými poruchami </a:t>
            </a:r>
            <a:r>
              <a:rPr lang="cs-CZ" sz="1600" dirty="0" smtClean="0">
                <a:latin typeface="+mj-lt"/>
              </a:rPr>
              <a:t>chování</a:t>
            </a:r>
          </a:p>
          <a:p>
            <a:pPr marL="342900" lvl="1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rgbClr val="000000"/>
                </a:solidFill>
                <a:ea typeface="+mn-ea"/>
                <a:cs typeface="+mn-cs"/>
              </a:rPr>
              <a:t>Podíl dětí umístěných v dětských domovech </a:t>
            </a:r>
            <a:r>
              <a:rPr lang="cs-CZ" sz="1600" dirty="0">
                <a:solidFill>
                  <a:srgbClr val="000000"/>
                </a:solidFill>
              </a:rPr>
              <a:t>v profesionálních rodinách ještě v r. 2008 </a:t>
            </a:r>
            <a:r>
              <a:rPr lang="cs-CZ" sz="1600" b="1" dirty="0" smtClean="0">
                <a:solidFill>
                  <a:srgbClr val="000000"/>
                </a:solidFill>
              </a:rPr>
              <a:t>celkově </a:t>
            </a:r>
            <a:r>
              <a:rPr lang="cs-CZ" sz="1600" b="1" dirty="0" smtClean="0">
                <a:solidFill>
                  <a:srgbClr val="000000"/>
                </a:solidFill>
                <a:ea typeface="+mn-ea"/>
                <a:cs typeface="+mn-cs"/>
              </a:rPr>
              <a:t>nízký</a:t>
            </a:r>
            <a:r>
              <a:rPr lang="cs-CZ" sz="1600" dirty="0" smtClean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cs-CZ" sz="1600" dirty="0">
                <a:solidFill>
                  <a:srgbClr val="000000"/>
                </a:solidFill>
                <a:ea typeface="+mn-ea"/>
                <a:cs typeface="+mn-cs"/>
              </a:rPr>
              <a:t>–</a:t>
            </a:r>
            <a:r>
              <a:rPr lang="cs-CZ" sz="1600" dirty="0" smtClean="0">
                <a:solidFill>
                  <a:srgbClr val="000000"/>
                </a:solidFill>
                <a:ea typeface="+mn-ea"/>
                <a:cs typeface="+mn-cs"/>
              </a:rPr>
              <a:t> </a:t>
            </a:r>
            <a:r>
              <a:rPr lang="cs-CZ" sz="1600" dirty="0">
                <a:solidFill>
                  <a:srgbClr val="000000"/>
                </a:solidFill>
              </a:rPr>
              <a:t>pouhých 10,7 %.</a:t>
            </a:r>
            <a:endParaRPr lang="cs-CZ" sz="1600" dirty="0">
              <a:solidFill>
                <a:srgbClr val="000000"/>
              </a:solidFill>
              <a:ea typeface="+mn-ea"/>
              <a:cs typeface="+mn-cs"/>
            </a:endParaRP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200" dirty="0" smtClean="0">
              <a:latin typeface="+mj-lt"/>
            </a:endParaRP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200" dirty="0" smtClean="0">
              <a:latin typeface="+mj-lt"/>
            </a:endParaRP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200" dirty="0">
              <a:latin typeface="+mj-lt"/>
            </a:endParaRP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200" dirty="0" smtClean="0">
              <a:latin typeface="+mj-lt"/>
            </a:endParaRP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200" dirty="0">
              <a:latin typeface="+mj-lt"/>
            </a:endParaRP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sz="1200" dirty="0" smtClean="0">
              <a:latin typeface="+mj-lt"/>
            </a:endParaRPr>
          </a:p>
          <a:p>
            <a:pPr marL="800100" lvl="1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200" dirty="0"/>
              <a:t>Celkově byl podíl dětí v profesionálních rodinách pouhých 10,7 </a:t>
            </a:r>
            <a:r>
              <a:rPr lang="cs-CZ" sz="1200" dirty="0" smtClean="0"/>
              <a:t>% z dětí v ústavní péči.</a:t>
            </a:r>
            <a:endParaRPr lang="cs-CZ" sz="1200" dirty="0">
              <a:latin typeface="+mj-lt"/>
            </a:endParaRPr>
          </a:p>
        </p:txBody>
      </p:sp>
      <p:sp>
        <p:nvSpPr>
          <p:cNvPr id="307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www.nahradnirodina.cz    </a:t>
            </a:r>
            <a:r>
              <a:rPr lang="cs-CZ" dirty="0" smtClean="0">
                <a:latin typeface="Comic Sans MS" pitchFamily="66" charset="0"/>
                <a:hlinkClick r:id="rId3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</a:t>
            </a:r>
            <a:r>
              <a:rPr lang="cs-CZ" dirty="0" smtClean="0">
                <a:latin typeface="Comic Sans MS" pitchFamily="66" charset="0"/>
              </a:rPr>
              <a:t> 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781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848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6024" y="836712"/>
            <a:ext cx="8348464" cy="1323578"/>
          </a:xfrm>
        </p:spPr>
        <p:txBody>
          <a:bodyPr/>
          <a:lstStyle/>
          <a:p>
            <a:r>
              <a:rPr lang="cs-CZ" sz="2800" dirty="0"/>
              <a:t>Profesionální </a:t>
            </a:r>
            <a:r>
              <a:rPr lang="cs-CZ" sz="2800" dirty="0" smtClean="0"/>
              <a:t>rodičovství </a:t>
            </a:r>
            <a:r>
              <a:rPr lang="cs-CZ" sz="2800" dirty="0"/>
              <a:t>–</a:t>
            </a:r>
            <a:r>
              <a:rPr lang="cs-CZ" sz="2800" dirty="0" smtClean="0"/>
              <a:t> zkušenosti</a:t>
            </a:r>
            <a:endParaRPr lang="cs-CZ" sz="28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940222"/>
            <a:ext cx="8749604" cy="4657130"/>
          </a:xfrm>
        </p:spPr>
        <p:txBody>
          <a:bodyPr/>
          <a:lstStyle/>
          <a:p>
            <a:pPr marL="342900" lvl="0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 smtClean="0"/>
              <a:t>Výběr </a:t>
            </a:r>
            <a:r>
              <a:rPr lang="cs-CZ" sz="1600" b="1" dirty="0"/>
              <a:t>profesionálních rodičů </a:t>
            </a:r>
            <a:r>
              <a:rPr lang="cs-CZ" sz="1600" dirty="0"/>
              <a:t>a </a:t>
            </a:r>
            <a:r>
              <a:rPr lang="cs-CZ" sz="1600" b="1" dirty="0"/>
              <a:t>přiřazování dítěte </a:t>
            </a:r>
            <a:r>
              <a:rPr lang="cs-CZ" sz="1600" dirty="0"/>
              <a:t>k profesionálním rodičům</a:t>
            </a:r>
          </a:p>
          <a:p>
            <a:pPr marL="800100" lvl="1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 smtClean="0"/>
              <a:t>Rozhoduje ředitel </a:t>
            </a:r>
            <a:r>
              <a:rPr lang="cs-CZ" sz="1600" dirty="0"/>
              <a:t>dětského </a:t>
            </a:r>
            <a:r>
              <a:rPr lang="cs-CZ" sz="1600" dirty="0" smtClean="0"/>
              <a:t>domova</a:t>
            </a:r>
          </a:p>
          <a:p>
            <a:pPr marL="800100" lvl="1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 smtClean="0"/>
              <a:t>Rozhodovací </a:t>
            </a:r>
            <a:r>
              <a:rPr lang="cs-CZ" sz="1600" dirty="0"/>
              <a:t>proces </a:t>
            </a:r>
            <a:r>
              <a:rPr lang="cs-CZ" sz="1600" dirty="0" smtClean="0"/>
              <a:t>dostatečně nezohledňuje rodinné </a:t>
            </a:r>
            <a:r>
              <a:rPr lang="cs-CZ" sz="1600" dirty="0"/>
              <a:t>zázemí uchazeče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o </a:t>
            </a:r>
            <a:r>
              <a:rPr lang="cs-CZ" sz="1600" dirty="0"/>
              <a:t>profesionální </a:t>
            </a:r>
            <a:r>
              <a:rPr lang="cs-CZ" sz="1600" dirty="0" smtClean="0"/>
              <a:t>rodičovství a jeho </a:t>
            </a:r>
            <a:r>
              <a:rPr lang="cs-CZ" sz="1600" dirty="0"/>
              <a:t>výchovné schopnosti, </a:t>
            </a:r>
            <a:r>
              <a:rPr lang="cs-CZ" sz="1600" dirty="0" smtClean="0"/>
              <a:t>ani zdravotní</a:t>
            </a:r>
            <a:r>
              <a:rPr lang="cs-CZ" sz="1600" dirty="0"/>
              <a:t>, mentální či psychické problémy </a:t>
            </a:r>
            <a:r>
              <a:rPr lang="cs-CZ" sz="1600" dirty="0" smtClean="0"/>
              <a:t>dítěte</a:t>
            </a:r>
          </a:p>
          <a:p>
            <a:pPr marL="342900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/>
              <a:t> </a:t>
            </a:r>
            <a:r>
              <a:rPr lang="cs-CZ" sz="1600" b="1" dirty="0"/>
              <a:t>Komplikovanost role </a:t>
            </a:r>
            <a:r>
              <a:rPr lang="cs-CZ" sz="1600" dirty="0"/>
              <a:t>profesionálního </a:t>
            </a:r>
            <a:r>
              <a:rPr lang="cs-CZ" sz="1600" dirty="0" smtClean="0"/>
              <a:t>rodiče</a:t>
            </a:r>
            <a:endParaRPr lang="cs-CZ" sz="1600" dirty="0"/>
          </a:p>
          <a:p>
            <a:pPr marL="800100" lvl="1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Nejasný rozdíl mezi profesionálním (přechodným) a náhradním rodičem (na delší dobu)</a:t>
            </a:r>
          </a:p>
          <a:p>
            <a:pPr marL="800100" lvl="1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Nepřipravenost na odchod </a:t>
            </a:r>
            <a:r>
              <a:rPr lang="cs-CZ" sz="1600" dirty="0" smtClean="0"/>
              <a:t>dítěte</a:t>
            </a:r>
            <a:endParaRPr lang="cs-CZ" sz="1600" dirty="0"/>
          </a:p>
          <a:p>
            <a:r>
              <a:rPr lang="cs-CZ" sz="1600" dirty="0"/>
              <a:t> 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1600" dirty="0"/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1600" dirty="0"/>
          </a:p>
        </p:txBody>
      </p:sp>
      <p:sp>
        <p:nvSpPr>
          <p:cNvPr id="307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www.nahradnirodina.cz    </a:t>
            </a:r>
            <a:r>
              <a:rPr lang="cs-CZ" dirty="0" smtClean="0">
                <a:latin typeface="Comic Sans MS" pitchFamily="66" charset="0"/>
                <a:hlinkClick r:id="rId3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</a:t>
            </a:r>
            <a:r>
              <a:rPr lang="cs-CZ" dirty="0" smtClean="0">
                <a:latin typeface="Comic Sans MS" pitchFamily="66" charset="0"/>
              </a:rPr>
              <a:t> 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781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945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08520" y="836712"/>
            <a:ext cx="9361040" cy="1323578"/>
          </a:xfrm>
        </p:spPr>
        <p:txBody>
          <a:bodyPr/>
          <a:lstStyle/>
          <a:p>
            <a:r>
              <a:rPr lang="cs-CZ" sz="2800" dirty="0" smtClean="0"/>
              <a:t>Skupinová péče vs. péče v profesionálních rodinách</a:t>
            </a:r>
            <a:endParaRPr lang="cs-CZ" sz="28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940222"/>
            <a:ext cx="8749604" cy="4657130"/>
          </a:xfrm>
        </p:spPr>
        <p:txBody>
          <a:bodyPr/>
          <a:lstStyle/>
          <a:p>
            <a:pPr marL="342900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b="1" dirty="0" smtClean="0"/>
              <a:t>Péče </a:t>
            </a:r>
            <a:r>
              <a:rPr lang="cs-CZ" sz="1600" b="1" dirty="0"/>
              <a:t>vykonávaná profesionálními rodiči má přednost</a:t>
            </a:r>
            <a:r>
              <a:rPr lang="cs-CZ" sz="1600" dirty="0"/>
              <a:t> před péčí poskytovanou v samostatných skupinách v dětských </a:t>
            </a:r>
            <a:r>
              <a:rPr lang="cs-CZ" sz="1600" dirty="0" smtClean="0"/>
              <a:t>domovech</a:t>
            </a:r>
          </a:p>
          <a:p>
            <a:pPr marL="342900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 smtClean="0"/>
              <a:t>Zřizovatelé </a:t>
            </a:r>
            <a:r>
              <a:rPr lang="cs-CZ" sz="1600" dirty="0"/>
              <a:t>dětských domovů </a:t>
            </a:r>
            <a:r>
              <a:rPr lang="cs-CZ" sz="1600" dirty="0" smtClean="0"/>
              <a:t>jsou </a:t>
            </a:r>
            <a:r>
              <a:rPr lang="cs-CZ" sz="1600" b="1" dirty="0" smtClean="0"/>
              <a:t>povinni zabezpečit</a:t>
            </a:r>
            <a:r>
              <a:rPr lang="cs-CZ" sz="1600" dirty="0"/>
              <a:t>, </a:t>
            </a:r>
            <a:r>
              <a:rPr lang="cs-CZ" sz="1600" dirty="0" smtClean="0"/>
              <a:t>aby bylo každé dítě přijaté do dětského domova umístěno do profesionální rodiny, je-li mu méně než:</a:t>
            </a:r>
          </a:p>
          <a:p>
            <a:pPr marL="800100" lvl="1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 smtClean="0"/>
              <a:t>1</a:t>
            </a:r>
            <a:r>
              <a:rPr lang="cs-CZ" sz="1600" dirty="0" smtClean="0"/>
              <a:t> rok (od </a:t>
            </a:r>
            <a:r>
              <a:rPr lang="cs-CZ" sz="1600" dirty="0"/>
              <a:t> 1. 1. </a:t>
            </a:r>
            <a:r>
              <a:rPr lang="cs-CZ" sz="1600" dirty="0" smtClean="0"/>
              <a:t>2007)</a:t>
            </a:r>
          </a:p>
          <a:p>
            <a:pPr marL="800100" lvl="1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 smtClean="0"/>
              <a:t>3</a:t>
            </a:r>
            <a:r>
              <a:rPr lang="cs-CZ" sz="1600" dirty="0" smtClean="0"/>
              <a:t> roky (od </a:t>
            </a:r>
            <a:r>
              <a:rPr lang="cs-CZ" sz="1600" dirty="0"/>
              <a:t>1. 1. </a:t>
            </a:r>
            <a:r>
              <a:rPr lang="cs-CZ" sz="1600" dirty="0" smtClean="0"/>
              <a:t>2009; s výjimkou dětí vyžadujících </a:t>
            </a:r>
            <a:r>
              <a:rPr lang="cs-CZ" sz="1600" dirty="0"/>
              <a:t>zvláštní zvýšenou péči v samostatné specializované </a:t>
            </a:r>
            <a:r>
              <a:rPr lang="cs-CZ" sz="1600" dirty="0" smtClean="0"/>
              <a:t>skupině) </a:t>
            </a:r>
          </a:p>
          <a:p>
            <a:pPr marL="800100" lvl="1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 smtClean="0"/>
              <a:t>6 </a:t>
            </a:r>
            <a:r>
              <a:rPr lang="cs-CZ" sz="1600" dirty="0" smtClean="0"/>
              <a:t>let (od </a:t>
            </a:r>
            <a:r>
              <a:rPr lang="cs-CZ" sz="1600" dirty="0"/>
              <a:t>1. 7. </a:t>
            </a:r>
            <a:r>
              <a:rPr lang="cs-CZ" sz="1600" dirty="0" smtClean="0"/>
              <a:t>2011)</a:t>
            </a:r>
          </a:p>
          <a:p>
            <a:pPr marL="800100" lvl="1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 smtClean="0"/>
              <a:t>8 </a:t>
            </a:r>
            <a:r>
              <a:rPr lang="cs-CZ" sz="1600" dirty="0" smtClean="0"/>
              <a:t>let (od r. 2015)</a:t>
            </a:r>
          </a:p>
          <a:p>
            <a:pPr marL="800100" lvl="1" indent="-342900" algn="l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 smtClean="0"/>
              <a:t>10</a:t>
            </a:r>
            <a:r>
              <a:rPr lang="cs-CZ" sz="1600" dirty="0" smtClean="0"/>
              <a:t> let (od r. 2020)</a:t>
            </a:r>
            <a:endParaRPr lang="cs-CZ" sz="1600" dirty="0"/>
          </a:p>
          <a:p>
            <a:r>
              <a:rPr lang="cs-CZ" sz="1600" dirty="0"/>
              <a:t> </a:t>
            </a:r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1600" dirty="0"/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1600" dirty="0"/>
          </a:p>
        </p:txBody>
      </p:sp>
      <p:sp>
        <p:nvSpPr>
          <p:cNvPr id="307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www.nahradnirodina.cz    </a:t>
            </a:r>
            <a:r>
              <a:rPr lang="cs-CZ" dirty="0" smtClean="0">
                <a:latin typeface="Comic Sans MS" pitchFamily="66" charset="0"/>
                <a:hlinkClick r:id="rId3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</a:t>
            </a:r>
            <a:r>
              <a:rPr lang="cs-CZ" dirty="0" smtClean="0">
                <a:latin typeface="Comic Sans MS" pitchFamily="66" charset="0"/>
              </a:rPr>
              <a:t> 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781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110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6024" y="836712"/>
            <a:ext cx="8348464" cy="1323578"/>
          </a:xfrm>
        </p:spPr>
        <p:txBody>
          <a:bodyPr/>
          <a:lstStyle/>
          <a:p>
            <a:r>
              <a:rPr lang="cs-CZ" sz="2800" dirty="0" smtClean="0"/>
              <a:t>Současné formy náhradní péče o dítě</a:t>
            </a:r>
            <a:endParaRPr lang="cs-CZ" sz="28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772816"/>
            <a:ext cx="8749604" cy="4824536"/>
          </a:xfrm>
        </p:spPr>
        <p:txBody>
          <a:bodyPr/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b="1" dirty="0" smtClean="0"/>
              <a:t>náhradní </a:t>
            </a:r>
            <a:r>
              <a:rPr lang="cs-CZ" sz="1600" b="1" dirty="0"/>
              <a:t>osobní </a:t>
            </a:r>
            <a:r>
              <a:rPr lang="cs-CZ" sz="1600" b="1" dirty="0" smtClean="0"/>
              <a:t>péče</a:t>
            </a:r>
            <a:endParaRPr lang="cs-CZ" sz="1600" b="1" dirty="0"/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b="1" dirty="0" smtClean="0"/>
              <a:t>pěstounská péče</a:t>
            </a:r>
            <a:endParaRPr lang="cs-CZ" sz="1600" b="1" dirty="0"/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b="1" dirty="0" smtClean="0"/>
              <a:t>ústavní výchova</a:t>
            </a:r>
            <a:endParaRPr lang="cs-CZ" sz="1600" b="1" dirty="0"/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b="1" dirty="0" smtClean="0"/>
              <a:t>osvojení</a:t>
            </a:r>
            <a:endParaRPr lang="cs-CZ" sz="1600" b="1" dirty="0"/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1600" b="1" dirty="0" smtClean="0"/>
              <a:t>poručenství</a:t>
            </a:r>
            <a:r>
              <a:rPr lang="cs-CZ" sz="1600" dirty="0" smtClean="0"/>
              <a:t> </a:t>
            </a:r>
            <a:r>
              <a:rPr lang="cs-CZ" sz="1600" dirty="0"/>
              <a:t>(s osobní péčí</a:t>
            </a:r>
            <a:r>
              <a:rPr lang="cs-CZ" sz="1600" dirty="0" smtClean="0"/>
              <a:t>)</a:t>
            </a:r>
            <a:endParaRPr lang="cs-CZ" sz="1600" dirty="0"/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endParaRPr lang="cs-CZ" sz="1400" dirty="0" smtClean="0"/>
          </a:p>
          <a:p>
            <a:pPr algn="l">
              <a:lnSpc>
                <a:spcPct val="115000"/>
              </a:lnSpc>
              <a:spcAft>
                <a:spcPts val="600"/>
              </a:spcAft>
            </a:pPr>
            <a:r>
              <a:rPr lang="cs-CZ" sz="1400" dirty="0" smtClean="0"/>
              <a:t>Počet </a:t>
            </a:r>
            <a:r>
              <a:rPr lang="cs-CZ" sz="1400" dirty="0"/>
              <a:t>dětí v náhradní osobní péči, pěstounské péči a v </a:t>
            </a:r>
            <a:r>
              <a:rPr lang="cs-CZ" sz="1400" dirty="0" smtClean="0"/>
              <a:t>poručenství </a:t>
            </a:r>
            <a:r>
              <a:rPr lang="cs-CZ" sz="1400" dirty="0"/>
              <a:t>v porovnání s počtem dětí s nařízenou ústavní </a:t>
            </a:r>
            <a:r>
              <a:rPr lang="cs-CZ" sz="1400" dirty="0" smtClean="0"/>
              <a:t>péčí:</a:t>
            </a:r>
            <a:endParaRPr lang="cs-CZ" sz="1400" dirty="0"/>
          </a:p>
          <a:p>
            <a:pPr marL="342900" indent="-342900" algn="just">
              <a:lnSpc>
                <a:spcPct val="115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1600" dirty="0"/>
          </a:p>
        </p:txBody>
      </p:sp>
      <p:sp>
        <p:nvSpPr>
          <p:cNvPr id="307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latin typeface="Comic Sans MS" pitchFamily="66" charset="0"/>
              </a:rPr>
              <a:t> www.nahradnirodina.cz    </a:t>
            </a:r>
            <a:r>
              <a:rPr lang="cs-CZ" dirty="0" smtClean="0">
                <a:latin typeface="Comic Sans MS" pitchFamily="66" charset="0"/>
                <a:hlinkClick r:id="rId3"/>
              </a:rPr>
              <a:t>info@nahradnirodina.cz</a:t>
            </a:r>
            <a:r>
              <a:rPr lang="cs-CZ" dirty="0" smtClean="0">
                <a:latin typeface="Comic Sans MS" pitchFamily="66" charset="0"/>
              </a:rPr>
              <a:t>          Projekt </a:t>
            </a:r>
            <a:r>
              <a:rPr lang="cs-CZ" dirty="0">
                <a:latin typeface="Comic Sans MS" pitchFamily="66" charset="0"/>
              </a:rPr>
              <a:t>Centrum podpory NRP</a:t>
            </a:r>
            <a:r>
              <a:rPr lang="cs-CZ" dirty="0" smtClean="0">
                <a:latin typeface="Comic Sans MS" pitchFamily="66" charset="0"/>
              </a:rPr>
              <a:t> je realizován za podpory Nadace </a:t>
            </a:r>
            <a:r>
              <a:rPr lang="cs-CZ" dirty="0" err="1" smtClean="0">
                <a:latin typeface="Comic Sans MS" pitchFamily="66" charset="0"/>
              </a:rPr>
              <a:t>Sirius</a:t>
            </a:r>
            <a:endParaRPr lang="cs-CZ" dirty="0" smtClean="0">
              <a:latin typeface="Comic Sans MS" pitchFamily="66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781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3" y="4293096"/>
            <a:ext cx="8136904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bdélník 4"/>
          <p:cNvSpPr/>
          <p:nvPr/>
        </p:nvSpPr>
        <p:spPr>
          <a:xfrm>
            <a:off x="755575" y="5847655"/>
            <a:ext cx="79208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/>
              <a:t>PP+P+NOP 	Pěstounská péče + </a:t>
            </a:r>
            <a:r>
              <a:rPr lang="cs-CZ" sz="1200" dirty="0" smtClean="0"/>
              <a:t>Poručenství </a:t>
            </a:r>
            <a:r>
              <a:rPr lang="cs-CZ" sz="1200" dirty="0"/>
              <a:t>+ Náhradní osobní péče</a:t>
            </a:r>
          </a:p>
          <a:p>
            <a:r>
              <a:rPr lang="cs-CZ" sz="1200" dirty="0"/>
              <a:t>ÚP 	</a:t>
            </a:r>
            <a:r>
              <a:rPr lang="cs-CZ" sz="1200" dirty="0" smtClean="0"/>
              <a:t>Ústavní </a:t>
            </a:r>
            <a:r>
              <a:rPr lang="cs-CZ" sz="1200" dirty="0"/>
              <a:t>péče</a:t>
            </a:r>
          </a:p>
        </p:txBody>
      </p:sp>
    </p:spTree>
    <p:extLst>
      <p:ext uri="{BB962C8B-B14F-4D97-AF65-F5344CB8AC3E}">
        <p14:creationId xmlns:p14="http://schemas.microsoft.com/office/powerpoint/2010/main" xmlns="" val="12864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 SNRP">
  <a:themeElements>
    <a:clrScheme name="Prezentace SN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zentace SN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zentace SN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SN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SN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SNRP</Template>
  <TotalTime>19823</TotalTime>
  <Words>528</Words>
  <Application>Microsoft Office PowerPoint</Application>
  <PresentationFormat>Předvádění na obrazovce (4:3)</PresentationFormat>
  <Paragraphs>131</Paragraphs>
  <Slides>13</Slides>
  <Notes>12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Prezentace SNRP</vt:lpstr>
      <vt:lpstr>Dokument</vt:lpstr>
      <vt:lpstr>Středisko náhradní rodinné péče, o. s. </vt:lpstr>
      <vt:lpstr>Kolektivní domovy</vt:lpstr>
      <vt:lpstr>Kolektivní domovy</vt:lpstr>
      <vt:lpstr>Profesionální rodičovství – cíle</vt:lpstr>
      <vt:lpstr>Profesionální rodičovství – vývoj</vt:lpstr>
      <vt:lpstr>Profesionální rodičovství – vývoj</vt:lpstr>
      <vt:lpstr>Profesionální rodičovství – zkušenosti</vt:lpstr>
      <vt:lpstr>Skupinová péče vs. péče v profesionálních rodinách</vt:lpstr>
      <vt:lpstr>Současné formy náhradní péče o dítě</vt:lpstr>
      <vt:lpstr>Pěstounství a osvojitelství – zprostředkování péče</vt:lpstr>
      <vt:lpstr>Pěstounství a osvojitelství – zkušenosti</vt:lpstr>
      <vt:lpstr>Potřeba sanace biologické rodiny</vt:lpstr>
      <vt:lpstr>Snímek 13</vt:lpstr>
    </vt:vector>
  </TitlesOfParts>
  <Company>SNRP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Děti žijící v ústavních zařízeních</dc:title>
  <dc:creator>Zmeskalovav</dc:creator>
  <cp:lastModifiedBy> </cp:lastModifiedBy>
  <cp:revision>288</cp:revision>
  <dcterms:created xsi:type="dcterms:W3CDTF">2006-11-29T12:46:55Z</dcterms:created>
  <dcterms:modified xsi:type="dcterms:W3CDTF">2013-11-18T09:21:31Z</dcterms:modified>
</cp:coreProperties>
</file>