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68" r:id="rId4"/>
    <p:sldId id="269" r:id="rId5"/>
    <p:sldId id="270" r:id="rId6"/>
    <p:sldId id="271" r:id="rId7"/>
    <p:sldId id="273" r:id="rId8"/>
    <p:sldId id="272" r:id="rId9"/>
    <p:sldId id="274" r:id="rId10"/>
    <p:sldId id="275" r:id="rId11"/>
    <p:sldId id="266" r:id="rId12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CC3399"/>
    <a:srgbClr val="EAEAEA"/>
    <a:srgbClr val="FF0000"/>
    <a:srgbClr val="FF9900"/>
    <a:srgbClr val="009900"/>
    <a:srgbClr val="FF9966"/>
    <a:srgbClr val="FF3737"/>
    <a:srgbClr val="339966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11" autoAdjust="0"/>
    <p:restoredTop sz="95462" autoAdjust="0"/>
  </p:normalViewPr>
  <p:slideViewPr>
    <p:cSldViewPr>
      <p:cViewPr>
        <p:scale>
          <a:sx n="77" d="100"/>
          <a:sy n="77" d="100"/>
        </p:scale>
        <p:origin x="-720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946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'[Grafy_monografie_po-DK_11-11-13.xlsx]Sheet1'!$C$5</c:f>
              <c:strCache>
                <c:ptCount val="1"/>
                <c:pt idx="0">
                  <c:v>Pěstounská péče</c:v>
                </c:pt>
              </c:strCache>
            </c:strRef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'[Grafy_monografie_po-DK_11-11-13.xlsx]Sheet1'!$D$4:$AB$4</c:f>
              <c:numCache>
                <c:formatCode>General</c:formatCode>
                <c:ptCount val="25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</c:numCache>
            </c:numRef>
          </c:cat>
          <c:val>
            <c:numRef>
              <c:f>'[Grafy_monografie_po-DK_11-11-13.xlsx]Sheet1'!$D$5:$AB$5</c:f>
              <c:numCache>
                <c:formatCode>General</c:formatCode>
                <c:ptCount val="25"/>
                <c:pt idx="0">
                  <c:v>40.5</c:v>
                </c:pt>
                <c:pt idx="1">
                  <c:v>40</c:v>
                </c:pt>
                <c:pt idx="2">
                  <c:v>38</c:v>
                </c:pt>
                <c:pt idx="3">
                  <c:v>40.5</c:v>
                </c:pt>
                <c:pt idx="4">
                  <c:v>39.5</c:v>
                </c:pt>
                <c:pt idx="5">
                  <c:v>41.5</c:v>
                </c:pt>
                <c:pt idx="6">
                  <c:v>42.5</c:v>
                </c:pt>
                <c:pt idx="7">
                  <c:v>42.5</c:v>
                </c:pt>
                <c:pt idx="8">
                  <c:v>39.5</c:v>
                </c:pt>
                <c:pt idx="9">
                  <c:v>42</c:v>
                </c:pt>
                <c:pt idx="10">
                  <c:v>41.75</c:v>
                </c:pt>
                <c:pt idx="11">
                  <c:v>43</c:v>
                </c:pt>
                <c:pt idx="12">
                  <c:v>42.75</c:v>
                </c:pt>
                <c:pt idx="13">
                  <c:v>42.5</c:v>
                </c:pt>
                <c:pt idx="14">
                  <c:v>44</c:v>
                </c:pt>
                <c:pt idx="15">
                  <c:v>44.5</c:v>
                </c:pt>
                <c:pt idx="16">
                  <c:v>45.2</c:v>
                </c:pt>
                <c:pt idx="17">
                  <c:v>45</c:v>
                </c:pt>
                <c:pt idx="18">
                  <c:v>46</c:v>
                </c:pt>
                <c:pt idx="19">
                  <c:v>45.2</c:v>
                </c:pt>
                <c:pt idx="20">
                  <c:v>45.2</c:v>
                </c:pt>
                <c:pt idx="21">
                  <c:v>46</c:v>
                </c:pt>
                <c:pt idx="22">
                  <c:v>46.1</c:v>
                </c:pt>
                <c:pt idx="23">
                  <c:v>47</c:v>
                </c:pt>
                <c:pt idx="24">
                  <c:v>44.3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'[Grafy_monografie_po-DK_11-11-13.xlsx]Sheet1'!$C$6</c:f>
              <c:strCache>
                <c:ptCount val="1"/>
                <c:pt idx="0">
                  <c:v>Dětské domovy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'[Grafy_monografie_po-DK_11-11-13.xlsx]Sheet1'!$D$4:$AB$4</c:f>
              <c:numCache>
                <c:formatCode>General</c:formatCode>
                <c:ptCount val="25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</c:numCache>
            </c:numRef>
          </c:cat>
          <c:val>
            <c:numRef>
              <c:f>'[Grafy_monografie_po-DK_11-11-13.xlsx]Sheet1'!$D$6:$AB$6</c:f>
              <c:numCache>
                <c:formatCode>General</c:formatCode>
                <c:ptCount val="25"/>
                <c:pt idx="0">
                  <c:v>32.5</c:v>
                </c:pt>
                <c:pt idx="1">
                  <c:v>30.2</c:v>
                </c:pt>
                <c:pt idx="2">
                  <c:v>29</c:v>
                </c:pt>
                <c:pt idx="3">
                  <c:v>28</c:v>
                </c:pt>
                <c:pt idx="4">
                  <c:v>28.2</c:v>
                </c:pt>
                <c:pt idx="5">
                  <c:v>28</c:v>
                </c:pt>
                <c:pt idx="6">
                  <c:v>27.5</c:v>
                </c:pt>
                <c:pt idx="7">
                  <c:v>26</c:v>
                </c:pt>
                <c:pt idx="8">
                  <c:v>25.5</c:v>
                </c:pt>
                <c:pt idx="9">
                  <c:v>25.2</c:v>
                </c:pt>
                <c:pt idx="10">
                  <c:v>26.8</c:v>
                </c:pt>
                <c:pt idx="11">
                  <c:v>27</c:v>
                </c:pt>
                <c:pt idx="12">
                  <c:v>27.1</c:v>
                </c:pt>
                <c:pt idx="13">
                  <c:v>27.5</c:v>
                </c:pt>
                <c:pt idx="14">
                  <c:v>27</c:v>
                </c:pt>
                <c:pt idx="15">
                  <c:v>26</c:v>
                </c:pt>
                <c:pt idx="16">
                  <c:v>25.1</c:v>
                </c:pt>
                <c:pt idx="17">
                  <c:v>25</c:v>
                </c:pt>
                <c:pt idx="18">
                  <c:v>24</c:v>
                </c:pt>
                <c:pt idx="19">
                  <c:v>23.5</c:v>
                </c:pt>
                <c:pt idx="20">
                  <c:v>24</c:v>
                </c:pt>
                <c:pt idx="21">
                  <c:v>23.9</c:v>
                </c:pt>
                <c:pt idx="22">
                  <c:v>23.2</c:v>
                </c:pt>
                <c:pt idx="23">
                  <c:v>25</c:v>
                </c:pt>
                <c:pt idx="24">
                  <c:v>24.2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'[Grafy_monografie_po-DK_11-11-13.xlsx]Sheet1'!$C$7</c:f>
              <c:strCache>
                <c:ptCount val="1"/>
                <c:pt idx="0">
                  <c:v>Internátní školy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'[Grafy_monografie_po-DK_11-11-13.xlsx]Sheet1'!$D$4:$AB$4</c:f>
              <c:numCache>
                <c:formatCode>General</c:formatCode>
                <c:ptCount val="25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</c:numCache>
            </c:numRef>
          </c:cat>
          <c:val>
            <c:numRef>
              <c:f>'[Grafy_monografie_po-DK_11-11-13.xlsx]Sheet1'!$D$7:$AB$7</c:f>
              <c:numCache>
                <c:formatCode>General</c:formatCode>
                <c:ptCount val="25"/>
                <c:pt idx="0">
                  <c:v>20.5</c:v>
                </c:pt>
                <c:pt idx="1">
                  <c:v>22.1</c:v>
                </c:pt>
                <c:pt idx="2">
                  <c:v>22</c:v>
                </c:pt>
                <c:pt idx="3">
                  <c:v>20.8</c:v>
                </c:pt>
                <c:pt idx="4">
                  <c:v>20.2</c:v>
                </c:pt>
                <c:pt idx="5">
                  <c:v>19.5</c:v>
                </c:pt>
                <c:pt idx="6">
                  <c:v>19</c:v>
                </c:pt>
                <c:pt idx="7">
                  <c:v>19.8</c:v>
                </c:pt>
                <c:pt idx="8">
                  <c:v>21.5</c:v>
                </c:pt>
                <c:pt idx="9">
                  <c:v>20.8</c:v>
                </c:pt>
                <c:pt idx="10">
                  <c:v>16.5</c:v>
                </c:pt>
                <c:pt idx="11">
                  <c:v>14.7</c:v>
                </c:pt>
                <c:pt idx="12">
                  <c:v>14.2</c:v>
                </c:pt>
                <c:pt idx="13">
                  <c:v>14</c:v>
                </c:pt>
                <c:pt idx="14">
                  <c:v>13.2</c:v>
                </c:pt>
                <c:pt idx="15">
                  <c:v>13</c:v>
                </c:pt>
                <c:pt idx="16">
                  <c:v>12</c:v>
                </c:pt>
                <c:pt idx="17">
                  <c:v>10.5</c:v>
                </c:pt>
                <c:pt idx="18">
                  <c:v>9</c:v>
                </c:pt>
                <c:pt idx="19">
                  <c:v>8.1999999999999993</c:v>
                </c:pt>
                <c:pt idx="20">
                  <c:v>7.5</c:v>
                </c:pt>
                <c:pt idx="21">
                  <c:v>7</c:v>
                </c:pt>
                <c:pt idx="22">
                  <c:v>6.8</c:v>
                </c:pt>
                <c:pt idx="23">
                  <c:v>6</c:v>
                </c:pt>
                <c:pt idx="24">
                  <c:v>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'[Grafy_monografie_po-DK_11-11-13.xlsx]Sheet1'!$C$8</c:f>
              <c:strCache>
                <c:ptCount val="1"/>
                <c:pt idx="0">
                  <c:v>Sociopedagogické domovy</c:v>
                </c:pt>
              </c:strCache>
            </c:strRef>
          </c:tx>
          <c:spPr>
            <a:ln>
              <a:solidFill>
                <a:schemeClr val="accent4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'[Grafy_monografie_po-DK_11-11-13.xlsx]Sheet1'!$D$4:$AB$4</c:f>
              <c:numCache>
                <c:formatCode>General</c:formatCode>
                <c:ptCount val="25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</c:numCache>
            </c:numRef>
          </c:cat>
          <c:val>
            <c:numRef>
              <c:f>'[Grafy_monografie_po-DK_11-11-13.xlsx]Sheet1'!$D$8:$AB$8</c:f>
              <c:numCache>
                <c:formatCode>General</c:formatCode>
                <c:ptCount val="25"/>
                <c:pt idx="0">
                  <c:v>1</c:v>
                </c:pt>
                <c:pt idx="1">
                  <c:v>2.2000000000000002</c:v>
                </c:pt>
                <c:pt idx="2">
                  <c:v>3.2</c:v>
                </c:pt>
                <c:pt idx="3">
                  <c:v>4.0999999999999996</c:v>
                </c:pt>
                <c:pt idx="4">
                  <c:v>5</c:v>
                </c:pt>
                <c:pt idx="5">
                  <c:v>5.2</c:v>
                </c:pt>
                <c:pt idx="6">
                  <c:v>5.5</c:v>
                </c:pt>
                <c:pt idx="7">
                  <c:v>6.3</c:v>
                </c:pt>
                <c:pt idx="8">
                  <c:v>7</c:v>
                </c:pt>
                <c:pt idx="9">
                  <c:v>6.8</c:v>
                </c:pt>
                <c:pt idx="10">
                  <c:v>8.5</c:v>
                </c:pt>
                <c:pt idx="11">
                  <c:v>8.6999999999999993</c:v>
                </c:pt>
                <c:pt idx="12">
                  <c:v>9</c:v>
                </c:pt>
                <c:pt idx="13">
                  <c:v>10</c:v>
                </c:pt>
                <c:pt idx="14">
                  <c:v>10.7</c:v>
                </c:pt>
                <c:pt idx="15">
                  <c:v>11.5</c:v>
                </c:pt>
                <c:pt idx="16">
                  <c:v>12.5</c:v>
                </c:pt>
                <c:pt idx="17">
                  <c:v>13.9</c:v>
                </c:pt>
                <c:pt idx="18">
                  <c:v>15.2</c:v>
                </c:pt>
                <c:pt idx="19">
                  <c:v>17</c:v>
                </c:pt>
                <c:pt idx="20">
                  <c:v>17.5</c:v>
                </c:pt>
                <c:pt idx="21">
                  <c:v>17.5</c:v>
                </c:pt>
                <c:pt idx="22">
                  <c:v>17.8</c:v>
                </c:pt>
                <c:pt idx="23">
                  <c:v>19</c:v>
                </c:pt>
                <c:pt idx="24">
                  <c:v>18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'[Grafy_monografie_po-DK_11-11-13.xlsx]Sheet1'!$C$9</c:f>
              <c:strCache>
                <c:ptCount val="1"/>
                <c:pt idx="0">
                  <c:v>Nezávislé bydlení</c:v>
                </c:pt>
              </c:strCache>
            </c:strRef>
          </c:tx>
          <c:spPr>
            <a:ln>
              <a:solidFill>
                <a:schemeClr val="accent2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'[Grafy_monografie_po-DK_11-11-13.xlsx]Sheet1'!$D$4:$AB$4</c:f>
              <c:numCache>
                <c:formatCode>General</c:formatCode>
                <c:ptCount val="25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</c:numCache>
            </c:numRef>
          </c:cat>
          <c:val>
            <c:numRef>
              <c:f>'[Grafy_monografie_po-DK_11-11-13.xlsx]Sheet1'!$D$9:$AB$9</c:f>
              <c:numCache>
                <c:formatCode>General</c:formatCode>
                <c:ptCount val="25"/>
                <c:pt idx="0">
                  <c:v>5.8</c:v>
                </c:pt>
                <c:pt idx="1">
                  <c:v>5.8</c:v>
                </c:pt>
                <c:pt idx="2">
                  <c:v>7</c:v>
                </c:pt>
                <c:pt idx="3">
                  <c:v>6.8</c:v>
                </c:pt>
                <c:pt idx="4">
                  <c:v>6.5</c:v>
                </c:pt>
                <c:pt idx="5">
                  <c:v>5.8</c:v>
                </c:pt>
                <c:pt idx="6">
                  <c:v>5.4</c:v>
                </c:pt>
                <c:pt idx="7">
                  <c:v>6.2</c:v>
                </c:pt>
                <c:pt idx="8">
                  <c:v>6.5</c:v>
                </c:pt>
                <c:pt idx="9">
                  <c:v>5.8</c:v>
                </c:pt>
                <c:pt idx="10">
                  <c:v>6.2</c:v>
                </c:pt>
                <c:pt idx="11">
                  <c:v>6.8</c:v>
                </c:pt>
                <c:pt idx="12">
                  <c:v>6.8</c:v>
                </c:pt>
                <c:pt idx="13">
                  <c:v>6.3</c:v>
                </c:pt>
                <c:pt idx="14">
                  <c:v>5.5</c:v>
                </c:pt>
                <c:pt idx="15">
                  <c:v>5</c:v>
                </c:pt>
                <c:pt idx="16">
                  <c:v>5.2</c:v>
                </c:pt>
                <c:pt idx="17">
                  <c:v>5.6</c:v>
                </c:pt>
                <c:pt idx="18">
                  <c:v>6</c:v>
                </c:pt>
                <c:pt idx="19">
                  <c:v>5.8</c:v>
                </c:pt>
                <c:pt idx="20">
                  <c:v>5.8</c:v>
                </c:pt>
                <c:pt idx="21">
                  <c:v>5.9</c:v>
                </c:pt>
                <c:pt idx="22">
                  <c:v>6</c:v>
                </c:pt>
                <c:pt idx="23">
                  <c:v>5.8</c:v>
                </c:pt>
                <c:pt idx="24">
                  <c:v>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05216"/>
        <c:axId val="90919296"/>
      </c:lineChart>
      <c:catAx>
        <c:axId val="9090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b="0"/>
            </a:pPr>
            <a:endParaRPr lang="cs-CZ"/>
          </a:p>
        </c:txPr>
        <c:crossAx val="90919296"/>
        <c:crosses val="autoZero"/>
        <c:auto val="1"/>
        <c:lblAlgn val="ctr"/>
        <c:lblOffset val="100"/>
        <c:noMultiLvlLbl val="0"/>
      </c:catAx>
      <c:valAx>
        <c:axId val="90919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0"/>
            </a:pPr>
            <a:endParaRPr lang="cs-CZ"/>
          </a:p>
        </c:txPr>
        <c:crossAx val="909052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b="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6616152422153902E-2"/>
          <c:y val="3.1438378852018632E-2"/>
          <c:w val="0.74246720243935416"/>
          <c:h val="0.84724094924856508"/>
        </c:manualLayout>
      </c:layout>
      <c:lineChart>
        <c:grouping val="standard"/>
        <c:varyColors val="0"/>
        <c:ser>
          <c:idx val="0"/>
          <c:order val="0"/>
          <c:tx>
            <c:strRef>
              <c:f>'[Grafy_monografie_po-DK_11-11-13.xlsx]Sheet1'!$C$85</c:f>
              <c:strCache>
                <c:ptCount val="1"/>
                <c:pt idx="0">
                  <c:v>0–3 let</c:v>
                </c:pt>
              </c:strCache>
            </c:strRef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'[Grafy_monografie_po-DK_11-11-13.xlsx]Sheet1'!$D$84:$AA$84</c:f>
              <c:numCache>
                <c:formatCode>General</c:formatCode>
                <c:ptCount val="24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</c:numCache>
            </c:numRef>
          </c:cat>
          <c:val>
            <c:numRef>
              <c:f>'[Grafy_monografie_po-DK_11-11-13.xlsx]Sheet1'!$D$85:$AA$85</c:f>
              <c:numCache>
                <c:formatCode>General</c:formatCode>
                <c:ptCount val="24"/>
                <c:pt idx="0">
                  <c:v>250</c:v>
                </c:pt>
                <c:pt idx="1">
                  <c:v>270</c:v>
                </c:pt>
                <c:pt idx="2">
                  <c:v>290</c:v>
                </c:pt>
                <c:pt idx="3">
                  <c:v>350</c:v>
                </c:pt>
                <c:pt idx="4">
                  <c:v>300</c:v>
                </c:pt>
                <c:pt idx="5">
                  <c:v>300</c:v>
                </c:pt>
                <c:pt idx="6">
                  <c:v>340</c:v>
                </c:pt>
                <c:pt idx="7">
                  <c:v>360</c:v>
                </c:pt>
                <c:pt idx="8">
                  <c:v>400</c:v>
                </c:pt>
                <c:pt idx="9">
                  <c:v>300</c:v>
                </c:pt>
                <c:pt idx="10">
                  <c:v>450</c:v>
                </c:pt>
                <c:pt idx="11">
                  <c:v>300</c:v>
                </c:pt>
                <c:pt idx="12">
                  <c:v>340</c:v>
                </c:pt>
                <c:pt idx="13">
                  <c:v>490</c:v>
                </c:pt>
                <c:pt idx="14">
                  <c:v>400</c:v>
                </c:pt>
                <c:pt idx="15">
                  <c:v>440</c:v>
                </c:pt>
                <c:pt idx="16">
                  <c:v>500</c:v>
                </c:pt>
                <c:pt idx="17">
                  <c:v>540</c:v>
                </c:pt>
                <c:pt idx="18">
                  <c:v>560</c:v>
                </c:pt>
                <c:pt idx="19">
                  <c:v>580</c:v>
                </c:pt>
                <c:pt idx="20">
                  <c:v>570</c:v>
                </c:pt>
                <c:pt idx="21">
                  <c:v>490</c:v>
                </c:pt>
                <c:pt idx="22">
                  <c:v>490</c:v>
                </c:pt>
                <c:pt idx="23">
                  <c:v>420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'[Grafy_monografie_po-DK_11-11-13.xlsx]Sheet1'!$C$86</c:f>
              <c:strCache>
                <c:ptCount val="1"/>
                <c:pt idx="0">
                  <c:v>4–11 let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'[Grafy_monografie_po-DK_11-11-13.xlsx]Sheet1'!$D$84:$AA$84</c:f>
              <c:numCache>
                <c:formatCode>General</c:formatCode>
                <c:ptCount val="24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</c:numCache>
            </c:numRef>
          </c:cat>
          <c:val>
            <c:numRef>
              <c:f>'[Grafy_monografie_po-DK_11-11-13.xlsx]Sheet1'!$D$86:$AA$86</c:f>
              <c:numCache>
                <c:formatCode>General</c:formatCode>
                <c:ptCount val="24"/>
                <c:pt idx="0">
                  <c:v>1900</c:v>
                </c:pt>
                <c:pt idx="1">
                  <c:v>1900</c:v>
                </c:pt>
                <c:pt idx="2">
                  <c:v>2010</c:v>
                </c:pt>
                <c:pt idx="3">
                  <c:v>2010</c:v>
                </c:pt>
                <c:pt idx="4">
                  <c:v>2100</c:v>
                </c:pt>
                <c:pt idx="5">
                  <c:v>2080</c:v>
                </c:pt>
                <c:pt idx="6">
                  <c:v>2150</c:v>
                </c:pt>
                <c:pt idx="7">
                  <c:v>2230</c:v>
                </c:pt>
                <c:pt idx="8">
                  <c:v>2300</c:v>
                </c:pt>
                <c:pt idx="9">
                  <c:v>2000</c:v>
                </c:pt>
                <c:pt idx="10">
                  <c:v>2200</c:v>
                </c:pt>
                <c:pt idx="11">
                  <c:v>1900</c:v>
                </c:pt>
                <c:pt idx="12">
                  <c:v>1980</c:v>
                </c:pt>
                <c:pt idx="13">
                  <c:v>1980</c:v>
                </c:pt>
                <c:pt idx="14">
                  <c:v>2040</c:v>
                </c:pt>
                <c:pt idx="15">
                  <c:v>2055</c:v>
                </c:pt>
                <c:pt idx="16">
                  <c:v>2370</c:v>
                </c:pt>
                <c:pt idx="17">
                  <c:v>2640</c:v>
                </c:pt>
                <c:pt idx="18">
                  <c:v>2790</c:v>
                </c:pt>
                <c:pt idx="19">
                  <c:v>2800</c:v>
                </c:pt>
                <c:pt idx="20">
                  <c:v>2795</c:v>
                </c:pt>
                <c:pt idx="21">
                  <c:v>2750</c:v>
                </c:pt>
                <c:pt idx="22">
                  <c:v>2740</c:v>
                </c:pt>
                <c:pt idx="23">
                  <c:v>2760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'[Grafy_monografie_po-DK_11-11-13.xlsx]Sheet1'!$C$87</c:f>
              <c:strCache>
                <c:ptCount val="1"/>
                <c:pt idx="0">
                  <c:v>12–17 let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'[Grafy_monografie_po-DK_11-11-13.xlsx]Sheet1'!$D$84:$AA$84</c:f>
              <c:numCache>
                <c:formatCode>General</c:formatCode>
                <c:ptCount val="24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</c:numCache>
            </c:numRef>
          </c:cat>
          <c:val>
            <c:numRef>
              <c:f>'[Grafy_monografie_po-DK_11-11-13.xlsx]Sheet1'!$D$87:$AA$87</c:f>
              <c:numCache>
                <c:formatCode>General</c:formatCode>
                <c:ptCount val="24"/>
                <c:pt idx="0">
                  <c:v>3000</c:v>
                </c:pt>
                <c:pt idx="1">
                  <c:v>3080</c:v>
                </c:pt>
                <c:pt idx="2">
                  <c:v>3080</c:v>
                </c:pt>
                <c:pt idx="3">
                  <c:v>3100</c:v>
                </c:pt>
                <c:pt idx="4">
                  <c:v>3200</c:v>
                </c:pt>
                <c:pt idx="5">
                  <c:v>2995</c:v>
                </c:pt>
                <c:pt idx="6">
                  <c:v>2985</c:v>
                </c:pt>
                <c:pt idx="7">
                  <c:v>2850</c:v>
                </c:pt>
                <c:pt idx="8">
                  <c:v>2750</c:v>
                </c:pt>
                <c:pt idx="9">
                  <c:v>2540</c:v>
                </c:pt>
                <c:pt idx="10">
                  <c:v>2500</c:v>
                </c:pt>
                <c:pt idx="11">
                  <c:v>2310</c:v>
                </c:pt>
                <c:pt idx="12">
                  <c:v>2330</c:v>
                </c:pt>
                <c:pt idx="13">
                  <c:v>2300</c:v>
                </c:pt>
                <c:pt idx="14">
                  <c:v>2150</c:v>
                </c:pt>
                <c:pt idx="15">
                  <c:v>2155</c:v>
                </c:pt>
                <c:pt idx="16">
                  <c:v>2155</c:v>
                </c:pt>
                <c:pt idx="17">
                  <c:v>2400</c:v>
                </c:pt>
                <c:pt idx="18">
                  <c:v>2450</c:v>
                </c:pt>
                <c:pt idx="19">
                  <c:v>2680</c:v>
                </c:pt>
                <c:pt idx="20">
                  <c:v>2690</c:v>
                </c:pt>
                <c:pt idx="21">
                  <c:v>2660</c:v>
                </c:pt>
                <c:pt idx="22">
                  <c:v>2720</c:v>
                </c:pt>
                <c:pt idx="23">
                  <c:v>2670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339392"/>
        <c:axId val="91345280"/>
      </c:lineChart>
      <c:catAx>
        <c:axId val="91339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1345280"/>
        <c:crosses val="autoZero"/>
        <c:auto val="1"/>
        <c:lblAlgn val="ctr"/>
        <c:lblOffset val="100"/>
        <c:noMultiLvlLbl val="0"/>
      </c:catAx>
      <c:valAx>
        <c:axId val="91345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339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98311B9C-1495-4D8A-AA1B-1C93DD0B514B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620BD4A3-F7C8-48A0-BA3C-CD83DF8BC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31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2114EAEA-FB64-482C-BD6A-D127D2A8E322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6887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4B1D6E70-99D6-42F4-A4B7-201014CC22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070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680412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68041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68041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68041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68041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68041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68041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68041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68041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68041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</a:t>
            </a:r>
            <a:r>
              <a:rPr lang="cs-CZ" err="1"/>
              <a:t>nahradnirodina.cz</a:t>
            </a:r>
            <a:r>
              <a:rPr lang="cs-CZ"/>
              <a:t> 							</a:t>
            </a:r>
            <a:r>
              <a:rPr lang="cs-CZ" err="1"/>
              <a:t>info</a:t>
            </a:r>
            <a:r>
              <a:rPr lang="cs-CZ"/>
              <a:t>@</a:t>
            </a:r>
            <a:r>
              <a:rPr lang="cs-CZ" err="1"/>
              <a:t>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1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16138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04025" y="1916113"/>
            <a:ext cx="1655763" cy="403383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1916113"/>
            <a:ext cx="4816475" cy="403383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687023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150" y="1916113"/>
            <a:ext cx="6624638" cy="86518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259388" y="3213100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259388" y="4657725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161335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43047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386169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59388" y="3213100"/>
            <a:ext cx="3128962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340961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426134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9252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09874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52715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88216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052513"/>
            <a:ext cx="9144000" cy="5805487"/>
          </a:xfrm>
          <a:prstGeom prst="rect">
            <a:avLst/>
          </a:prstGeom>
          <a:solidFill>
            <a:srgbClr val="FAFFE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7" name="Picture 3" descr="foto_0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33375"/>
            <a:ext cx="1582737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vodni_fot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33375"/>
            <a:ext cx="15128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foto_05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33375"/>
            <a:ext cx="158273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403350" y="0"/>
            <a:ext cx="7740650" cy="33337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1916113"/>
            <a:ext cx="66246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Nazdar</a:t>
            </a:r>
            <a:br>
              <a:rPr lang="cs-CZ" smtClean="0"/>
            </a:br>
            <a:endParaRPr lang="cs-CZ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3213100"/>
            <a:ext cx="640873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1476375" cy="3333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4" name="Picture 10" descr="foto_03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3375"/>
            <a:ext cx="151288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foto_21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333375"/>
            <a:ext cx="1495425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7" name="Picture 13" descr="logo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4763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43063"/>
            <a:ext cx="7772400" cy="2362001"/>
          </a:xfrm>
        </p:spPr>
        <p:txBody>
          <a:bodyPr/>
          <a:lstStyle/>
          <a:p>
            <a:r>
              <a:rPr lang="cs-CZ" sz="3200" dirty="0" smtClean="0"/>
              <a:t>Středisko náhradní rodinné péče, o. s.</a:t>
            </a:r>
            <a:br>
              <a:rPr lang="cs-CZ" sz="3200" dirty="0" smtClean="0"/>
            </a:br>
            <a:endParaRPr lang="cs-CZ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5" y="3286125"/>
            <a:ext cx="8858250" cy="3071813"/>
          </a:xfrm>
        </p:spPr>
        <p:txBody>
          <a:bodyPr/>
          <a:lstStyle/>
          <a:p>
            <a:r>
              <a:rPr lang="cs-CZ" b="1" dirty="0"/>
              <a:t>Situace náhradní péče </a:t>
            </a:r>
            <a:r>
              <a:rPr lang="cs-CZ" b="1" dirty="0" smtClean="0"/>
              <a:t>o děti v </a:t>
            </a:r>
            <a:r>
              <a:rPr lang="cs-CZ" b="1" dirty="0"/>
              <a:t>Dánsku</a:t>
            </a:r>
            <a:endParaRPr lang="cs-CZ" dirty="0" smtClean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953294"/>
            <a:ext cx="7772400" cy="1323578"/>
          </a:xfrm>
        </p:spPr>
        <p:txBody>
          <a:bodyPr/>
          <a:lstStyle/>
          <a:p>
            <a:r>
              <a:rPr lang="cs-CZ" sz="2800" dirty="0"/>
              <a:t>Od péče založené na dobrovolné spolupráci biologických rodičů k ochraně dítěte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7" y="2012230"/>
            <a:ext cx="8496945" cy="4657130"/>
          </a:xfrm>
        </p:spPr>
        <p:txBody>
          <a:bodyPr/>
          <a:lstStyle/>
          <a:p>
            <a:pPr marL="742950" lvl="1" indent="-285750" algn="just">
              <a:buFont typeface="Wingdings" panose="05000000000000000000" pitchFamily="2" charset="2"/>
              <a:buChar char="§"/>
            </a:pPr>
            <a:endParaRPr lang="cs-CZ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Princip: pěstounská </a:t>
            </a:r>
            <a:r>
              <a:rPr lang="cs-CZ" sz="1600" b="1" dirty="0"/>
              <a:t>rodina doplňkem původní rodiny</a:t>
            </a:r>
            <a:r>
              <a:rPr lang="cs-CZ" sz="1600" dirty="0"/>
              <a:t>, nikoli její </a:t>
            </a:r>
            <a:r>
              <a:rPr lang="cs-CZ" sz="1600" dirty="0" smtClean="0"/>
              <a:t>náhradou</a:t>
            </a:r>
            <a:endParaRPr lang="cs-CZ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Ale </a:t>
            </a:r>
            <a:r>
              <a:rPr lang="cs-CZ" sz="1600" dirty="0" smtClean="0"/>
              <a:t>od r. 2009 </a:t>
            </a:r>
            <a:r>
              <a:rPr lang="cs-CZ" sz="1600" dirty="0">
                <a:sym typeface="Wingdings" panose="05000000000000000000" pitchFamily="2" charset="2"/>
              </a:rPr>
              <a:t>přináší </a:t>
            </a:r>
            <a:r>
              <a:rPr lang="cs-CZ" sz="1600" dirty="0" smtClean="0"/>
              <a:t>právní </a:t>
            </a:r>
            <a:r>
              <a:rPr lang="cs-CZ" sz="1600" dirty="0"/>
              <a:t>úprava o sociálních </a:t>
            </a:r>
            <a:r>
              <a:rPr lang="cs-CZ" sz="1600" dirty="0" smtClean="0"/>
              <a:t>službách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b="1" dirty="0" smtClean="0">
                <a:sym typeface="Wingdings" panose="05000000000000000000" pitchFamily="2" charset="2"/>
              </a:rPr>
              <a:t>nové prvky: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1600" b="1" dirty="0" smtClean="0"/>
              <a:t>Opouštění </a:t>
            </a:r>
            <a:r>
              <a:rPr lang="cs-CZ" sz="1600" b="1" dirty="0"/>
              <a:t>ideologie „bezzásahovosti“ </a:t>
            </a:r>
            <a:r>
              <a:rPr lang="cs-CZ" sz="1600" dirty="0"/>
              <a:t>do vztahů dítěte s </a:t>
            </a:r>
            <a:r>
              <a:rPr lang="cs-CZ" sz="1600" dirty="0" smtClean="0"/>
              <a:t>biologickými rodiči</a:t>
            </a:r>
            <a:endParaRPr lang="cs-CZ" sz="1600" dirty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1600" dirty="0" smtClean="0"/>
              <a:t>Vztah </a:t>
            </a:r>
            <a:r>
              <a:rPr lang="cs-CZ" sz="1600" dirty="0"/>
              <a:t>dítěte a jeho </a:t>
            </a:r>
            <a:r>
              <a:rPr lang="cs-CZ" sz="1600" b="1" dirty="0"/>
              <a:t>biologických</a:t>
            </a:r>
            <a:r>
              <a:rPr lang="cs-CZ" sz="1600" dirty="0"/>
              <a:t> rodičů již </a:t>
            </a:r>
            <a:r>
              <a:rPr lang="cs-CZ" sz="1600" b="1" dirty="0"/>
              <a:t>není stavěn </a:t>
            </a:r>
            <a:r>
              <a:rPr lang="cs-CZ" sz="1600" b="1" dirty="0" smtClean="0"/>
              <a:t>zcela automaticky </a:t>
            </a:r>
            <a:r>
              <a:rPr lang="cs-CZ" sz="1600" b="1" dirty="0"/>
              <a:t>nad </a:t>
            </a:r>
            <a:r>
              <a:rPr lang="cs-CZ" sz="1600" dirty="0"/>
              <a:t>vztah dítěte s </a:t>
            </a:r>
            <a:r>
              <a:rPr lang="cs-CZ" sz="1600" b="1" dirty="0" smtClean="0"/>
              <a:t>pěstouny</a:t>
            </a:r>
            <a:endParaRPr lang="cs-CZ" sz="1600" dirty="0" smtClean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1600" dirty="0"/>
              <a:t>Větší odpovědnost rodiny a tedy i </a:t>
            </a:r>
            <a:r>
              <a:rPr lang="cs-CZ" sz="1600" b="1" dirty="0"/>
              <a:t>větší nároky na původní </a:t>
            </a:r>
            <a:r>
              <a:rPr lang="cs-CZ" sz="1600" b="1" dirty="0" smtClean="0"/>
              <a:t>rodinu</a:t>
            </a:r>
            <a:endParaRPr lang="cs-CZ" sz="1600" dirty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1600" dirty="0" smtClean="0"/>
              <a:t>Možnost </a:t>
            </a:r>
            <a:r>
              <a:rPr lang="cs-CZ" sz="1600" b="1" dirty="0"/>
              <a:t>držení dítěte v péči proti vůli rodičů </a:t>
            </a:r>
            <a:r>
              <a:rPr lang="cs-CZ" sz="1600" dirty="0" smtClean="0"/>
              <a:t>posílila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1600" dirty="0" smtClean="0"/>
              <a:t>Možnost </a:t>
            </a:r>
            <a:r>
              <a:rPr lang="cs-CZ" sz="1600" b="1" dirty="0"/>
              <a:t>intervence v rodině bez souhlasu </a:t>
            </a:r>
            <a:r>
              <a:rPr lang="cs-CZ" sz="1600" b="1" dirty="0" smtClean="0"/>
              <a:t>rodičů</a:t>
            </a:r>
            <a:endParaRPr lang="cs-CZ" sz="1600" dirty="0" smtClean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1600" b="1" dirty="0" smtClean="0"/>
              <a:t>Snížení byrokratické zátěže </a:t>
            </a:r>
            <a:r>
              <a:rPr lang="cs-CZ" sz="1600" dirty="0" smtClean="0"/>
              <a:t>při poskytnutí </a:t>
            </a:r>
            <a:r>
              <a:rPr lang="cs-CZ" sz="1600" dirty="0"/>
              <a:t>dítěte k </a:t>
            </a:r>
            <a:r>
              <a:rPr lang="cs-CZ" sz="1600" b="1" dirty="0" smtClean="0"/>
              <a:t>adopci</a:t>
            </a:r>
            <a:endParaRPr lang="cs-CZ" sz="1600" dirty="0" smtClean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endParaRPr lang="cs-CZ" sz="1600" dirty="0" smtClean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endParaRPr lang="cs-CZ" sz="1600" dirty="0" smtClean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80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Bookman Old Style" pitchFamily="18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Bookman Old Style" pitchFamily="18" charset="0"/>
            </a:endParaRP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844824"/>
            <a:ext cx="6192838" cy="302433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800" dirty="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Středisko náhradní rodinné péče, o. s.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Jan Paleček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Adresa: Jelení 91,118 00 Praha 1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Tel./fax: +420 233 355 309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Tel.: +420 233 356 701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E-mail: info@nahradnirodina.cz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Web: www.nahradnirodina.cz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7772400" cy="1323578"/>
          </a:xfrm>
        </p:spPr>
        <p:txBody>
          <a:bodyPr/>
          <a:lstStyle/>
          <a:p>
            <a:r>
              <a:rPr lang="cs-CZ" sz="2800" dirty="0"/>
              <a:t>Vývoj systému náhradní péče o děti v Dánsku</a:t>
            </a:r>
            <a:endParaRPr lang="cs-CZ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1" y="1940222"/>
            <a:ext cx="8749604" cy="4657130"/>
          </a:xfrm>
        </p:spPr>
        <p:txBody>
          <a:bodyPr/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 smtClean="0">
                <a:latin typeface="+mj-lt"/>
                <a:ea typeface="Times New Roman"/>
                <a:cs typeface="Arial"/>
              </a:rPr>
              <a:t>Od </a:t>
            </a:r>
            <a:r>
              <a:rPr lang="cs-CZ" sz="1600" b="1" dirty="0">
                <a:latin typeface="+mj-lt"/>
                <a:ea typeface="Times New Roman"/>
                <a:cs typeface="Arial"/>
              </a:rPr>
              <a:t>péče </a:t>
            </a:r>
            <a:r>
              <a:rPr lang="cs-CZ" sz="1600" b="1" dirty="0" smtClean="0">
                <a:latin typeface="+mj-lt"/>
                <a:ea typeface="Times New Roman"/>
                <a:cs typeface="Arial"/>
              </a:rPr>
              <a:t>institucionální k</a:t>
            </a:r>
            <a:r>
              <a:rPr lang="cs-CZ" sz="1600" b="1" dirty="0">
                <a:latin typeface="+mj-lt"/>
                <a:ea typeface="Times New Roman"/>
                <a:cs typeface="Arial"/>
              </a:rPr>
              <a:t> péči poskytované v pěstounských </a:t>
            </a:r>
            <a:r>
              <a:rPr lang="cs-CZ" sz="1600" b="1" dirty="0" smtClean="0">
                <a:latin typeface="+mj-lt"/>
                <a:ea typeface="Times New Roman"/>
                <a:cs typeface="Arial"/>
              </a:rPr>
              <a:t>rodinách</a:t>
            </a:r>
            <a:endParaRPr lang="cs-CZ" sz="1600" dirty="0" smtClean="0">
              <a:latin typeface="+mj-lt"/>
              <a:ea typeface="Times New Roman"/>
              <a:cs typeface="Arial"/>
            </a:endParaRPr>
          </a:p>
          <a:p>
            <a:pPr marL="742950" lvl="1" indent="-28575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+mj-lt"/>
                <a:ea typeface="Times New Roman"/>
                <a:cs typeface="Times New Roman"/>
              </a:rPr>
              <a:t>Od poloviny 70. let</a:t>
            </a:r>
            <a:endParaRPr lang="cs-CZ" sz="1600" dirty="0">
              <a:latin typeface="+mj-lt"/>
              <a:ea typeface="Times New Roman"/>
              <a:cs typeface="Times New Roman"/>
            </a:endParaRPr>
          </a:p>
          <a:p>
            <a:pPr marL="742950" lvl="1" indent="-28575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+mj-lt"/>
              </a:rPr>
              <a:t>1977: sociální zákon z</a:t>
            </a:r>
            <a:r>
              <a:rPr lang="cs-CZ" sz="1600" dirty="0">
                <a:latin typeface="+mj-lt"/>
              </a:rPr>
              <a:t> roku 1977 </a:t>
            </a:r>
            <a:r>
              <a:rPr lang="cs-CZ" sz="1600" dirty="0" smtClean="0">
                <a:latin typeface="+mj-lt"/>
              </a:rPr>
              <a:t>dával přednost náhradní péči </a:t>
            </a:r>
            <a:r>
              <a:rPr lang="cs-CZ" sz="1600" dirty="0">
                <a:latin typeface="+mj-lt"/>
              </a:rPr>
              <a:t>v </a:t>
            </a:r>
            <a:r>
              <a:rPr lang="cs-CZ" sz="1600" dirty="0" smtClean="0">
                <a:latin typeface="+mj-lt"/>
              </a:rPr>
              <a:t>rodinách</a:t>
            </a:r>
          </a:p>
          <a:p>
            <a:pPr marL="742950" lvl="1" indent="-28575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+mj-lt"/>
              </a:rPr>
              <a:t>1985: stejný </a:t>
            </a:r>
            <a:r>
              <a:rPr lang="cs-CZ" sz="1600" dirty="0">
                <a:latin typeface="+mj-lt"/>
              </a:rPr>
              <a:t>zákonný a ekonomický status institucionální a náhradní rodinné </a:t>
            </a:r>
            <a:r>
              <a:rPr lang="cs-CZ" sz="1600" dirty="0" smtClean="0">
                <a:latin typeface="+mj-lt"/>
              </a:rPr>
              <a:t>péče</a:t>
            </a:r>
          </a:p>
          <a:p>
            <a:pPr marL="742950" lvl="1" indent="-285750" algn="l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i="1" dirty="0" smtClean="0">
                <a:latin typeface="+mj-lt"/>
              </a:rPr>
              <a:t>Rozvinutá náhradní rodinná péče a současně velký počet (reformovaných) </a:t>
            </a:r>
            <a:r>
              <a:rPr lang="cs-CZ" sz="1600" i="1" dirty="0" smtClean="0">
                <a:latin typeface="+mj-lt"/>
              </a:rPr>
              <a:t>institucí</a:t>
            </a:r>
            <a:endParaRPr lang="cs-CZ" sz="1600" i="1" dirty="0" smtClean="0">
              <a:latin typeface="+mj-lt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 smtClean="0">
                <a:latin typeface="+mj-lt"/>
                <a:ea typeface="Times New Roman"/>
                <a:cs typeface="Arial"/>
              </a:rPr>
              <a:t>Od </a:t>
            </a:r>
            <a:r>
              <a:rPr lang="cs-CZ" sz="1600" b="1" dirty="0">
                <a:latin typeface="+mj-lt"/>
                <a:ea typeface="Times New Roman"/>
                <a:cs typeface="Arial"/>
              </a:rPr>
              <a:t>umisťování do náhradní péče k </a:t>
            </a:r>
            <a:r>
              <a:rPr lang="cs-CZ" sz="1600" b="1" dirty="0" smtClean="0">
                <a:latin typeface="+mj-lt"/>
                <a:ea typeface="Times New Roman"/>
                <a:cs typeface="Arial"/>
              </a:rPr>
              <a:t>prevenci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+mj-lt"/>
                <a:ea typeface="Times New Roman"/>
                <a:cs typeface="Arial"/>
              </a:rPr>
              <a:t>Od konce 80. let</a:t>
            </a:r>
          </a:p>
          <a:p>
            <a:pPr marL="742950" lvl="1" indent="-28575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+mj-lt"/>
              </a:rPr>
              <a:t>Vládní Fond </a:t>
            </a:r>
            <a:r>
              <a:rPr lang="cs-CZ" sz="1600" dirty="0">
                <a:latin typeface="+mj-lt"/>
              </a:rPr>
              <a:t>sociálního </a:t>
            </a:r>
            <a:r>
              <a:rPr lang="cs-CZ" sz="1600" dirty="0" smtClean="0">
                <a:latin typeface="+mj-lt"/>
              </a:rPr>
              <a:t>rozvoje na </a:t>
            </a:r>
            <a:r>
              <a:rPr lang="cs-CZ" sz="1600" dirty="0">
                <a:latin typeface="+mj-lt"/>
              </a:rPr>
              <a:t>podporu sociálně inovativních experimentů </a:t>
            </a:r>
            <a:r>
              <a:rPr lang="cs-CZ" sz="1600" dirty="0" smtClean="0">
                <a:latin typeface="+mj-lt"/>
              </a:rPr>
              <a:t/>
            </a:r>
            <a:br>
              <a:rPr lang="cs-CZ" sz="1600" dirty="0" smtClean="0">
                <a:latin typeface="+mj-lt"/>
              </a:rPr>
            </a:br>
            <a:r>
              <a:rPr lang="cs-CZ" sz="1600" dirty="0" smtClean="0">
                <a:latin typeface="+mj-lt"/>
              </a:rPr>
              <a:t>a projektů </a:t>
            </a:r>
            <a:r>
              <a:rPr lang="cs-CZ" sz="1600" dirty="0">
                <a:latin typeface="+mj-lt"/>
              </a:rPr>
              <a:t>včetně veřejných služeb pro děti a </a:t>
            </a:r>
            <a:r>
              <a:rPr lang="cs-CZ" sz="1600" dirty="0" smtClean="0">
                <a:latin typeface="+mj-lt"/>
              </a:rPr>
              <a:t>rodiny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i="1" dirty="0" smtClean="0">
                <a:latin typeface="+mj-lt"/>
              </a:rPr>
              <a:t>Dělá se prevence efektivně?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600" dirty="0" smtClean="0">
              <a:latin typeface="+mj-lt"/>
            </a:endParaRP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 smtClean="0">
              <a:latin typeface="+mj-lt"/>
            </a:endParaRP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 smtClean="0">
              <a:latin typeface="+mj-lt"/>
              <a:ea typeface="Times New Roman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1600" dirty="0">
              <a:latin typeface="+mj-lt"/>
              <a:ea typeface="Times New Roman"/>
              <a:cs typeface="Times New Roman"/>
            </a:endParaRPr>
          </a:p>
          <a:p>
            <a:endParaRPr lang="cs-CZ" sz="1600" dirty="0">
              <a:latin typeface="+mj-lt"/>
            </a:endParaRPr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4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7772400" cy="1323578"/>
          </a:xfrm>
        </p:spPr>
        <p:txBody>
          <a:bodyPr/>
          <a:lstStyle/>
          <a:p>
            <a:r>
              <a:rPr lang="cs-CZ" sz="2800" dirty="0"/>
              <a:t>Vývoj systému náhradní péče o děti v Dánsku</a:t>
            </a:r>
            <a:endParaRPr lang="cs-CZ" sz="2800" dirty="0" smtClean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1560" y="2060848"/>
            <a:ext cx="78488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Procentuální podíly dětí ve věku 0–17 let v různých typech péče v letech 1983–2007</a:t>
            </a:r>
          </a:p>
        </p:txBody>
      </p:sp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414372"/>
              </p:ext>
            </p:extLst>
          </p:nvPr>
        </p:nvGraphicFramePr>
        <p:xfrm>
          <a:off x="1547664" y="2636912"/>
          <a:ext cx="6048672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377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7772400" cy="1323578"/>
          </a:xfrm>
        </p:spPr>
        <p:txBody>
          <a:bodyPr/>
          <a:lstStyle/>
          <a:p>
            <a:r>
              <a:rPr lang="cs-CZ" sz="2800" dirty="0" smtClean="0"/>
              <a:t>Věk dětí v </a:t>
            </a:r>
            <a:r>
              <a:rPr lang="cs-CZ" sz="2800" dirty="0"/>
              <a:t>náhradní péči</a:t>
            </a:r>
            <a:endParaRPr lang="cs-CZ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7" y="1796206"/>
            <a:ext cx="8496945" cy="4657130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 smtClean="0"/>
              <a:t>V náhradní péči především </a:t>
            </a:r>
            <a:r>
              <a:rPr lang="cs-CZ" sz="1600" b="1" dirty="0" smtClean="0"/>
              <a:t>teenageři</a:t>
            </a:r>
            <a:r>
              <a:rPr lang="cs-CZ" sz="1600" dirty="0" smtClean="0"/>
              <a:t> (výrazně nejvyšší podíl mezi skandinávskými zeměmi)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 smtClean="0"/>
              <a:t>V</a:t>
            </a:r>
            <a:r>
              <a:rPr lang="cs-CZ" sz="1600" dirty="0"/>
              <a:t> různých formách náhradní péče </a:t>
            </a:r>
            <a:r>
              <a:rPr lang="cs-CZ" sz="1600" dirty="0" smtClean="0"/>
              <a:t>v roce 2007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1600" dirty="0" smtClean="0"/>
              <a:t>pouze </a:t>
            </a:r>
            <a:r>
              <a:rPr lang="cs-CZ" sz="1600" b="1" dirty="0"/>
              <a:t>10–12 % dětí do 6 let</a:t>
            </a:r>
            <a:endParaRPr lang="cs-CZ" sz="1600" b="1" dirty="0" smtClean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1600" dirty="0" smtClean="0"/>
              <a:t>cca </a:t>
            </a:r>
            <a:r>
              <a:rPr lang="cs-CZ" sz="1600" b="1" dirty="0" smtClean="0"/>
              <a:t>90 % </a:t>
            </a:r>
            <a:r>
              <a:rPr lang="cs-CZ" sz="1600" b="1" dirty="0" smtClean="0"/>
              <a:t>dětí </a:t>
            </a:r>
            <a:r>
              <a:rPr lang="cs-CZ" sz="1600" b="1" dirty="0" smtClean="0"/>
              <a:t>od 6 do </a:t>
            </a:r>
            <a:r>
              <a:rPr lang="cs-CZ" sz="1600" b="1" dirty="0"/>
              <a:t>17 </a:t>
            </a:r>
            <a:r>
              <a:rPr lang="cs-CZ" sz="1600" b="1" dirty="0" smtClean="0"/>
              <a:t>let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 smtClean="0"/>
              <a:t>V náhradní péči: </a:t>
            </a:r>
            <a:r>
              <a:rPr lang="cs-CZ" sz="1600" b="1" dirty="0" smtClean="0"/>
              <a:t>0,4 % všech 3letých </a:t>
            </a:r>
            <a:r>
              <a:rPr lang="cs-CZ" sz="1600" dirty="0" smtClean="0"/>
              <a:t>z dětské populace versus </a:t>
            </a:r>
            <a:r>
              <a:rPr lang="cs-CZ" sz="1600" b="1" dirty="0" smtClean="0"/>
              <a:t>3 % všech </a:t>
            </a:r>
            <a:r>
              <a:rPr lang="cs-CZ" sz="1600" b="1" dirty="0" smtClean="0"/>
              <a:t>17letých</a:t>
            </a:r>
            <a:r>
              <a:rPr lang="cs-CZ" sz="1600" dirty="0" smtClean="0"/>
              <a:t> </a:t>
            </a:r>
            <a:endParaRPr lang="cs-CZ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Neexistuje</a:t>
            </a:r>
            <a:r>
              <a:rPr lang="cs-CZ" sz="1600" dirty="0" smtClean="0"/>
              <a:t> jednoznačné </a:t>
            </a:r>
            <a:r>
              <a:rPr lang="cs-CZ" sz="1600" dirty="0" smtClean="0"/>
              <a:t>vysvětlení</a:t>
            </a:r>
            <a:endParaRPr lang="cs-CZ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 smtClean="0"/>
              <a:t>Robustnost a </a:t>
            </a:r>
            <a:r>
              <a:rPr lang="cs-CZ" sz="1600" b="1" dirty="0" smtClean="0"/>
              <a:t>výkonnost</a:t>
            </a:r>
            <a:r>
              <a:rPr lang="cs-CZ" sz="1600" dirty="0" smtClean="0"/>
              <a:t> sítě sociálních </a:t>
            </a:r>
            <a:r>
              <a:rPr lang="cs-CZ" sz="1600" dirty="0" smtClean="0"/>
              <a:t>služeb, </a:t>
            </a:r>
            <a:r>
              <a:rPr lang="cs-CZ" sz="1600" dirty="0" smtClean="0"/>
              <a:t>nebo </a:t>
            </a:r>
            <a:r>
              <a:rPr lang="cs-CZ" sz="1600" b="1" dirty="0" smtClean="0"/>
              <a:t>nízká schopnost </a:t>
            </a:r>
            <a:r>
              <a:rPr lang="cs-CZ" sz="1600" dirty="0" smtClean="0"/>
              <a:t>zavádění preventivních opatření?</a:t>
            </a:r>
            <a:endParaRPr lang="cs-CZ" sz="1600" dirty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77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5" y="2012230"/>
            <a:ext cx="8858250" cy="4657130"/>
          </a:xfrm>
        </p:spPr>
        <p:txBody>
          <a:bodyPr/>
          <a:lstStyle/>
          <a:p>
            <a:r>
              <a:rPr lang="cs-CZ" sz="1600" dirty="0" smtClean="0"/>
              <a:t>Počty </a:t>
            </a:r>
            <a:r>
              <a:rPr lang="cs-CZ" sz="1600" dirty="0"/>
              <a:t>dětí umístěných do náhradní rodinné péče v letech 1982–2005 podle věku </a:t>
            </a:r>
            <a:r>
              <a:rPr lang="cs-CZ" sz="1600" dirty="0" smtClean="0"/>
              <a:t>dětí:</a:t>
            </a:r>
            <a:endParaRPr lang="cs-CZ" sz="1600" dirty="0"/>
          </a:p>
          <a:p>
            <a:r>
              <a:rPr lang="cs-CZ" sz="1200" dirty="0"/>
              <a:t> </a:t>
            </a:r>
          </a:p>
          <a:p>
            <a:endParaRPr lang="cs-CZ" sz="1200" dirty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16024" y="836712"/>
            <a:ext cx="7772400" cy="1323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800" kern="0" smtClean="0"/>
              <a:t>Věk dětí v náhradní péči</a:t>
            </a:r>
            <a:endParaRPr lang="cs-CZ" sz="2800" kern="0" dirty="0" smtClean="0"/>
          </a:p>
        </p:txBody>
      </p:sp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099543"/>
              </p:ext>
            </p:extLst>
          </p:nvPr>
        </p:nvGraphicFramePr>
        <p:xfrm>
          <a:off x="1513892" y="2636912"/>
          <a:ext cx="5976664" cy="3677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249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323528" y="953294"/>
            <a:ext cx="8640960" cy="1323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800" kern="0" dirty="0" smtClean="0"/>
              <a:t>Typy</a:t>
            </a:r>
            <a:r>
              <a:rPr lang="cs-CZ" sz="2800" kern="0" dirty="0" smtClean="0"/>
              <a:t> </a:t>
            </a:r>
            <a:r>
              <a:rPr lang="cs-CZ" sz="2800" kern="0" dirty="0" smtClean="0"/>
              <a:t>péče a počty dětí v různých formách péče</a:t>
            </a: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352039"/>
              </p:ext>
            </p:extLst>
          </p:nvPr>
        </p:nvGraphicFramePr>
        <p:xfrm>
          <a:off x="971599" y="2636912"/>
          <a:ext cx="7632849" cy="3673615"/>
        </p:xfrm>
        <a:graphic>
          <a:graphicData uri="http://schemas.openxmlformats.org/drawingml/2006/table">
            <a:tbl>
              <a:tblPr firstRow="1" firstCol="1" bandRow="1"/>
              <a:tblGrid>
                <a:gridCol w="2794168"/>
                <a:gridCol w="2521566"/>
                <a:gridCol w="2317115"/>
              </a:tblGrid>
              <a:tr h="328215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Typ péče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Počet dětí (rok 2007)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Procento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15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Pěstounská péče 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6 372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43 %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673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Dětské domovy financované z veřejných rozpočtů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3 591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24 %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637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Soukromé („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sociopedagogické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“) domovy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2 749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18 %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15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Internátní školy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770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5 %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15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Námořní projekty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62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1 %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15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Vlastní byty/byty s podporou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923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6 %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15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Další nebo neznámé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493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3 %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04">
                <a:tc>
                  <a:txBody>
                    <a:bodyPr/>
                    <a:lstStyle/>
                    <a:p>
                      <a:pPr eaLnBrk="0" fontAlgn="base" hangingPunct="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Celkem v náhradní péči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14 960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100 %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Obdélník 17"/>
          <p:cNvSpPr/>
          <p:nvPr/>
        </p:nvSpPr>
        <p:spPr>
          <a:xfrm>
            <a:off x="467544" y="1916832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400" dirty="0"/>
              <a:t>Dánsko má společně s Finskem mezi skandinávskými zeměmi nejvyšší podíl dětí a mladých dospělých do 22 let umístěných do náhradní </a:t>
            </a:r>
            <a:r>
              <a:rPr lang="cs-CZ" sz="1400" dirty="0" smtClean="0"/>
              <a:t>péče (v současné době kolem 1 %).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13880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025302"/>
            <a:ext cx="8640960" cy="1323578"/>
          </a:xfrm>
        </p:spPr>
        <p:txBody>
          <a:bodyPr/>
          <a:lstStyle/>
          <a:p>
            <a:r>
              <a:rPr lang="cs-CZ" sz="2800" dirty="0"/>
              <a:t>Formy </a:t>
            </a:r>
            <a:r>
              <a:rPr lang="cs-CZ" sz="2800" dirty="0" smtClean="0"/>
              <a:t>institucionální péče </a:t>
            </a:r>
            <a:r>
              <a:rPr lang="cs-CZ" sz="2800" dirty="0"/>
              <a:t>a počty </a:t>
            </a:r>
            <a:r>
              <a:rPr lang="cs-CZ" sz="2800" dirty="0" smtClean="0"/>
              <a:t>dětí</a:t>
            </a:r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259013" y="38798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39538"/>
              </p:ext>
            </p:extLst>
          </p:nvPr>
        </p:nvGraphicFramePr>
        <p:xfrm>
          <a:off x="827584" y="2422486"/>
          <a:ext cx="7704856" cy="297460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880320"/>
                <a:gridCol w="2520280"/>
                <a:gridCol w="2304256"/>
              </a:tblGrid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Dětské domovy financované z veřejných rozpočtů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 </a:t>
                      </a: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591</a:t>
                      </a:r>
                      <a:r>
                        <a:rPr lang="cs-CZ" sz="1600" b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z toho:</a:t>
                      </a:r>
                      <a:endParaRPr lang="cs-CZ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24 </a:t>
                      </a: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%</a:t>
                      </a:r>
                      <a:r>
                        <a:rPr lang="cs-CZ" sz="1600" b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z toho:</a:t>
                      </a:r>
                      <a:endParaRPr lang="cs-CZ" sz="16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1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Dětské domovy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3 134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21 %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1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Krizové domovy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03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Domovy pro mladistvé s násilným chováním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Soukromé („</a:t>
                      </a:r>
                      <a:r>
                        <a:rPr lang="cs-CZ" sz="1600" b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sociopedagogické</a:t>
                      </a: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“) domovy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2 749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18 %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Internátní školy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770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5 %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94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764704"/>
            <a:ext cx="8640960" cy="1323578"/>
          </a:xfrm>
        </p:spPr>
        <p:txBody>
          <a:bodyPr/>
          <a:lstStyle/>
          <a:p>
            <a:r>
              <a:rPr lang="cs-CZ" sz="2800" dirty="0"/>
              <a:t>Formy </a:t>
            </a:r>
            <a:r>
              <a:rPr lang="cs-CZ" sz="2800" dirty="0" smtClean="0"/>
              <a:t>pěstounské péče </a:t>
            </a:r>
            <a:r>
              <a:rPr lang="cs-CZ" sz="2800" dirty="0"/>
              <a:t>a počty </a:t>
            </a:r>
            <a:r>
              <a:rPr lang="cs-CZ" sz="2800" dirty="0" smtClean="0"/>
              <a:t>dětí</a:t>
            </a:r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054043"/>
              </p:ext>
            </p:extLst>
          </p:nvPr>
        </p:nvGraphicFramePr>
        <p:xfrm>
          <a:off x="683568" y="1844824"/>
          <a:ext cx="7848873" cy="441602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952328"/>
                <a:gridCol w="2520280"/>
                <a:gridCol w="2376265"/>
              </a:tblGrid>
              <a:tr h="321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Pěstounská péče </a:t>
                      </a:r>
                      <a:r>
                        <a:rPr lang="cs-CZ" sz="1600" b="1" dirty="0" smtClean="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celkem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(rok 2007)</a:t>
                      </a:r>
                      <a:endParaRPr lang="cs-CZ" sz="1600" dirty="0">
                        <a:effectLst/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6 372</a:t>
                      </a:r>
                      <a:endParaRPr lang="cs-CZ" sz="1600" dirty="0">
                        <a:effectLst/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43 %</a:t>
                      </a:r>
                      <a:endParaRPr lang="cs-CZ" sz="1600">
                        <a:effectLst/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Síťová forma pěstounské péče, z toho: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562, z toho: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4 %, z toho: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79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Pěstounská rodina z příbuzenského okruhu rodiny dítěte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Pěstounská rodina ze sociální sítě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Komunální/místní forma </a:t>
                      </a:r>
                      <a:r>
                        <a:rPr lang="cs-CZ" sz="1600" dirty="0" smtClean="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pěstounské </a:t>
                      </a:r>
                      <a:r>
                        <a:rPr lang="cs-CZ" sz="1600" dirty="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péče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– před 1. 1. 2011 neexistovala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----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----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Profesionální nebo semi-profesionální pěstounská péče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5 810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39 %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39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7772400" cy="1323578"/>
          </a:xfrm>
        </p:spPr>
        <p:txBody>
          <a:bodyPr/>
          <a:lstStyle/>
          <a:p>
            <a:r>
              <a:rPr lang="cs-CZ" sz="2800" dirty="0" smtClean="0"/>
              <a:t>Pěstounská péče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5" y="1940222"/>
            <a:ext cx="8496945" cy="4657130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Proces výběru pěstounů</a:t>
            </a:r>
            <a:r>
              <a:rPr lang="cs-CZ" sz="1600" dirty="0" smtClean="0"/>
              <a:t> – pečlivé posuzování potencionálních pěstounů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Komplexní posouzení situace dítěte</a:t>
            </a:r>
            <a:r>
              <a:rPr lang="cs-CZ" sz="1600" dirty="0" smtClean="0"/>
              <a:t> – do 4 měsíců od svého započetí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Souhlas zákonného zástupce (rodiče) </a:t>
            </a:r>
            <a:r>
              <a:rPr lang="cs-CZ" sz="1600" dirty="0" smtClean="0"/>
              <a:t>s jakoukoli intervencí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Pěstounské dávky  </a:t>
            </a:r>
            <a:r>
              <a:rPr lang="cs-CZ" sz="1600" dirty="0" smtClean="0"/>
              <a:t>srovnatelné s běžným platem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 smtClean="0"/>
              <a:t>Čím </a:t>
            </a:r>
            <a:r>
              <a:rPr lang="cs-CZ" sz="1600" b="1" dirty="0" smtClean="0"/>
              <a:t>složitější problémy </a:t>
            </a:r>
            <a:r>
              <a:rPr lang="cs-CZ" sz="1600" dirty="0" smtClean="0"/>
              <a:t>dítěte v péči, tím </a:t>
            </a:r>
            <a:r>
              <a:rPr lang="cs-CZ" sz="1600" b="1" dirty="0" smtClean="0"/>
              <a:t>vyšší finanční ohodnocení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Pěstounská rodina doplňkem původní rodiny</a:t>
            </a:r>
            <a:r>
              <a:rPr lang="cs-CZ" sz="1600" dirty="0" smtClean="0"/>
              <a:t>, nikoli její náhradou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Sociální pracovníci mají rozhodující slovo </a:t>
            </a:r>
            <a:r>
              <a:rPr lang="cs-CZ" sz="1600" dirty="0" smtClean="0"/>
              <a:t>při umisťování dětí do péče či při jejím ukončování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Emocionální vazba mezi dítětem a pěstouny</a:t>
            </a:r>
            <a:r>
              <a:rPr lang="cs-CZ" sz="1600" dirty="0" smtClean="0"/>
              <a:t> – z hlediska sociálních pracovníků je považována spíše za problém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 smtClean="0"/>
              <a:t>Napětí mezi </a:t>
            </a:r>
            <a:r>
              <a:rPr lang="cs-CZ" sz="1600" b="1" dirty="0" smtClean="0"/>
              <a:t>profesionalizací </a:t>
            </a:r>
            <a:r>
              <a:rPr lang="cs-CZ" sz="1600" dirty="0" smtClean="0"/>
              <a:t>pěstounské péče a </a:t>
            </a:r>
            <a:r>
              <a:rPr lang="cs-CZ" sz="1600" b="1" dirty="0" smtClean="0"/>
              <a:t>vztahem </a:t>
            </a:r>
            <a:r>
              <a:rPr lang="cs-CZ" sz="1600" dirty="0" smtClean="0"/>
              <a:t>pěstounů a dítěte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Vzdělání pěstounů </a:t>
            </a:r>
            <a:r>
              <a:rPr lang="cs-CZ" sz="1600" dirty="0" smtClean="0"/>
              <a:t>– až polovina pěstounů má vzdělání v sociální oblasti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Aktivní zapojení dítěte </a:t>
            </a:r>
            <a:r>
              <a:rPr lang="cs-CZ" sz="1600" dirty="0" smtClean="0"/>
              <a:t>do rozhodovacího procesu o jeho budoucnosti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 smtClean="0"/>
              <a:t>Často dochází k</a:t>
            </a:r>
            <a:r>
              <a:rPr lang="cs-CZ" sz="1600" dirty="0"/>
              <a:t> </a:t>
            </a:r>
            <a:r>
              <a:rPr lang="cs-CZ" sz="1600" b="1" dirty="0"/>
              <a:t>neplánovaným přerušením péče</a:t>
            </a:r>
            <a:r>
              <a:rPr lang="cs-CZ" sz="1600" dirty="0"/>
              <a:t> </a:t>
            </a:r>
            <a:r>
              <a:rPr lang="cs-CZ" sz="1600" dirty="0" smtClean="0"/>
              <a:t>o teenagery</a:t>
            </a:r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85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SNRP">
  <a:themeElements>
    <a:clrScheme name="Prezentace SN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 SN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SN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 SNRP</Template>
  <TotalTime>16909</TotalTime>
  <Words>511</Words>
  <Application>Microsoft Office PowerPoint</Application>
  <PresentationFormat>Předvádění na obrazovce (4:3)</PresentationFormat>
  <Paragraphs>150</Paragraphs>
  <Slides>11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Prezentace SNRP</vt:lpstr>
      <vt:lpstr>Středisko náhradní rodinné péče, o. s. </vt:lpstr>
      <vt:lpstr>Vývoj systému náhradní péče o děti v Dánsku</vt:lpstr>
      <vt:lpstr>Vývoj systému náhradní péče o děti v Dánsku</vt:lpstr>
      <vt:lpstr>Věk dětí v náhradní péči</vt:lpstr>
      <vt:lpstr>Prezentace aplikace PowerPoint</vt:lpstr>
      <vt:lpstr>Prezentace aplikace PowerPoint</vt:lpstr>
      <vt:lpstr>Formy institucionální péče a počty dětí</vt:lpstr>
      <vt:lpstr>Formy pěstounské péče a počty dětí</vt:lpstr>
      <vt:lpstr>Pěstounská péče</vt:lpstr>
      <vt:lpstr>Od péče založené na dobrovolné spolupráci biologických rodičů k ochraně dítěte </vt:lpstr>
      <vt:lpstr>Prezentace aplikace PowerPoint</vt:lpstr>
    </vt:vector>
  </TitlesOfParts>
  <Company>SNRP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Děti žijící v ústavních zařízeních</dc:title>
  <dc:creator>Zmeskalovav</dc:creator>
  <cp:lastModifiedBy>Zuzana Straková</cp:lastModifiedBy>
  <cp:revision>253</cp:revision>
  <dcterms:created xsi:type="dcterms:W3CDTF">2006-11-29T12:46:55Z</dcterms:created>
  <dcterms:modified xsi:type="dcterms:W3CDTF">2013-11-14T10:44:08Z</dcterms:modified>
</cp:coreProperties>
</file>