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4" r:id="rId3"/>
    <p:sldId id="269" r:id="rId4"/>
    <p:sldId id="284" r:id="rId5"/>
    <p:sldId id="275" r:id="rId6"/>
    <p:sldId id="276" r:id="rId7"/>
    <p:sldId id="268" r:id="rId8"/>
    <p:sldId id="277" r:id="rId9"/>
    <p:sldId id="278" r:id="rId10"/>
    <p:sldId id="281" r:id="rId11"/>
    <p:sldId id="282" r:id="rId12"/>
    <p:sldId id="272" r:id="rId13"/>
    <p:sldId id="270" r:id="rId14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FF33"/>
    <a:srgbClr val="CC3399"/>
    <a:srgbClr val="EAEAEA"/>
    <a:srgbClr val="FF0000"/>
    <a:srgbClr val="009900"/>
    <a:srgbClr val="FF9966"/>
    <a:srgbClr val="FF3737"/>
    <a:srgbClr val="339966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1" autoAdjust="0"/>
    <p:restoredTop sz="94245" autoAdjust="0"/>
  </p:normalViewPr>
  <p:slideViewPr>
    <p:cSldViewPr>
      <p:cViewPr>
        <p:scale>
          <a:sx n="87" d="100"/>
          <a:sy n="87" d="100"/>
        </p:scale>
        <p:origin x="-134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94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98311B9C-1495-4D8A-AA1B-1C93DD0B514B}" type="datetimeFigureOut">
              <a:rPr lang="cs-CZ"/>
              <a:pPr>
                <a:defRPr/>
              </a:pPr>
              <a:t>19.11.2013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620BD4A3-F7C8-48A0-BA3C-CD83DF8BC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3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2114EAEA-FB64-482C-BD6A-D127D2A8E322}" type="datetimeFigureOut">
              <a:rPr lang="cs-CZ"/>
              <a:pPr>
                <a:defRPr/>
              </a:pPr>
              <a:t>19.11.2013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4B1D6E70-99D6-42F4-A4B7-201014CC22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984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i="1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i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984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923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248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632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779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779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77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</a:t>
            </a:r>
            <a:r>
              <a:rPr lang="cs-CZ" err="1"/>
              <a:t>nahradnirodina.cz</a:t>
            </a:r>
            <a:r>
              <a:rPr lang="cs-CZ"/>
              <a:t> 							</a:t>
            </a:r>
            <a:r>
              <a:rPr lang="cs-CZ" err="1"/>
              <a:t>info</a:t>
            </a:r>
            <a:r>
              <a:rPr lang="cs-CZ"/>
              <a:t>@</a:t>
            </a:r>
            <a:r>
              <a:rPr lang="cs-CZ" err="1"/>
              <a:t>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16138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4025" y="1916113"/>
            <a:ext cx="1655763" cy="40338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1916113"/>
            <a:ext cx="4816475" cy="40338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687023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916113"/>
            <a:ext cx="6624638" cy="8651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259388" y="3213100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259388" y="4657725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161335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4304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8616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59388" y="3213100"/>
            <a:ext cx="3128962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4096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426134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9252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09874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52715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88216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5805487"/>
          </a:xfrm>
          <a:prstGeom prst="rect">
            <a:avLst/>
          </a:prstGeom>
          <a:solidFill>
            <a:srgbClr val="FAFFE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7" name="Picture 3" descr="foto_0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1582737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vodni_fot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33375"/>
            <a:ext cx="15128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oto_05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33375"/>
            <a:ext cx="158273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403350" y="0"/>
            <a:ext cx="7740650" cy="3333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916113"/>
            <a:ext cx="66246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Nazdar</a:t>
            </a:r>
            <a:br>
              <a:rPr lang="cs-CZ" smtClean="0"/>
            </a:br>
            <a:endParaRPr lang="cs-CZ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213100"/>
            <a:ext cx="64087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1476375" cy="3333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4" name="Picture 10" descr="foto_0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3375"/>
            <a:ext cx="151288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oto_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333375"/>
            <a:ext cx="1495425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7" name="Picture 13" descr="logo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476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5953" y="1268760"/>
            <a:ext cx="7772400" cy="1957387"/>
          </a:xfrm>
        </p:spPr>
        <p:txBody>
          <a:bodyPr/>
          <a:lstStyle/>
          <a:p>
            <a:r>
              <a:rPr lang="cs-CZ" sz="3200" dirty="0" smtClean="0"/>
              <a:t>Středisko náhradní rodinné péče, o. s.</a:t>
            </a:r>
            <a:br>
              <a:rPr lang="cs-CZ" sz="3200" dirty="0" smtClean="0"/>
            </a:br>
            <a:endParaRPr lang="cs-CZ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9" y="2276872"/>
            <a:ext cx="8858250" cy="4248472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      Výsledky výzkumu: </a:t>
            </a:r>
            <a:r>
              <a:rPr lang="cs-CZ" b="1" dirty="0" smtClean="0">
                <a:solidFill>
                  <a:srgbClr val="C00000"/>
                </a:solidFill>
              </a:rPr>
              <a:t>Anglie a Wales</a:t>
            </a:r>
          </a:p>
          <a:p>
            <a:pPr algn="l"/>
            <a:endParaRPr lang="cs-CZ" sz="1400" b="1" dirty="0" smtClean="0"/>
          </a:p>
          <a:p>
            <a:r>
              <a:rPr lang="cs-CZ" b="1" dirty="0" smtClean="0">
                <a:solidFill>
                  <a:srgbClr val="002060"/>
                </a:solidFill>
              </a:rPr>
              <a:t>Cíle výzkumu</a:t>
            </a:r>
          </a:p>
          <a:p>
            <a:pPr algn="l"/>
            <a:r>
              <a:rPr lang="cs-CZ" sz="2400" b="1" dirty="0" smtClean="0"/>
              <a:t>Zachycení aktuálních trendů  v oblasti NRP: </a:t>
            </a:r>
            <a:r>
              <a:rPr lang="cs-CZ" sz="2400" b="1" dirty="0" err="1" smtClean="0"/>
              <a:t>Deinstitucionalizace</a:t>
            </a:r>
            <a:endParaRPr lang="cs-CZ" sz="2400" b="1" dirty="0" smtClean="0"/>
          </a:p>
          <a:p>
            <a:pPr algn="l"/>
            <a:r>
              <a:rPr lang="cs-CZ" sz="2400" b="1" dirty="0" smtClean="0"/>
              <a:t>Obecný </a:t>
            </a:r>
            <a:r>
              <a:rPr lang="cs-CZ" sz="2400" b="1" dirty="0"/>
              <a:t>rámec změny systému náhradní péče o </a:t>
            </a:r>
            <a:r>
              <a:rPr lang="cs-CZ" sz="2400" b="1" dirty="0" smtClean="0"/>
              <a:t>děti </a:t>
            </a:r>
            <a:r>
              <a:rPr lang="cs-CZ" sz="2400" b="1" dirty="0"/>
              <a:t>p</a:t>
            </a:r>
            <a:r>
              <a:rPr lang="cs-CZ" sz="2400" b="1" dirty="0" smtClean="0"/>
              <a:t>otřeby a služby pěstounům, rekrutace pěstounů</a:t>
            </a:r>
          </a:p>
          <a:p>
            <a:pPr algn="l"/>
            <a:endParaRPr lang="cs-CZ" sz="2400" b="1" dirty="0" smtClean="0">
              <a:latin typeface="Calibri" panose="020F0502020204030204" pitchFamily="34" charset="0"/>
            </a:endParaRPr>
          </a:p>
          <a:p>
            <a:pPr algn="l"/>
            <a:r>
              <a:rPr lang="cs-CZ" sz="2000" dirty="0" smtClean="0"/>
              <a:t>)</a:t>
            </a:r>
            <a:endParaRPr lang="cs-CZ" sz="2000" dirty="0"/>
          </a:p>
          <a:p>
            <a:pPr algn="l"/>
            <a:endParaRPr lang="cs-CZ" sz="1400" b="1" dirty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6" y="2276872"/>
            <a:ext cx="1155958" cy="918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aoblený obdélník 1"/>
          <p:cNvSpPr/>
          <p:nvPr/>
        </p:nvSpPr>
        <p:spPr>
          <a:xfrm>
            <a:off x="10074" y="5661248"/>
            <a:ext cx="88924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Reflexe efektivity a kvality NRP </a:t>
            </a:r>
            <a:r>
              <a:rPr lang="cs-CZ" dirty="0" smtClean="0">
                <a:solidFill>
                  <a:schemeClr val="tx1"/>
                </a:solidFill>
              </a:rPr>
              <a:t>zejm</a:t>
            </a:r>
            <a:r>
              <a:rPr lang="cs-CZ" dirty="0">
                <a:solidFill>
                  <a:schemeClr val="tx1"/>
                </a:solidFill>
              </a:rPr>
              <a:t>. pěstounské péče v zrcadle britských výzkumů (</a:t>
            </a:r>
            <a:r>
              <a:rPr lang="cs-CZ" dirty="0" smtClean="0">
                <a:solidFill>
                  <a:schemeClr val="tx1"/>
                </a:solidFill>
              </a:rPr>
              <a:t>vizte publikaci)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8840"/>
            <a:ext cx="8604448" cy="446449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   www.nahradnirodina.cz 							info@nahradnirodina.cz</a:t>
            </a:r>
            <a:endParaRPr lang="cs-CZ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59632" y="1196752"/>
            <a:ext cx="6624638" cy="865187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b="1" dirty="0" smtClean="0">
                <a:solidFill>
                  <a:srgbClr val="002060"/>
                </a:solidFill>
              </a:rPr>
              <a:t>Rekrutace pěstounů </a:t>
            </a:r>
            <a:endParaRPr lang="cs-CZ" sz="2000" kern="0" dirty="0" smtClean="0">
              <a:solidFill>
                <a:srgbClr val="00206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2204864"/>
            <a:ext cx="864096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Nález výzkumu – efektivita náboru:</a:t>
            </a:r>
            <a:endParaRPr lang="cs-CZ" sz="2400" dirty="0" smtClean="0"/>
          </a:p>
          <a:p>
            <a:r>
              <a:rPr lang="cs-CZ" sz="2400" dirty="0" smtClean="0"/>
              <a:t>Většinu </a:t>
            </a:r>
            <a:r>
              <a:rPr lang="cs-CZ" sz="2400" dirty="0"/>
              <a:t>pěstounů </a:t>
            </a:r>
            <a:r>
              <a:rPr lang="cs-CZ" sz="2400" dirty="0" smtClean="0"/>
              <a:t>k</a:t>
            </a:r>
            <a:r>
              <a:rPr lang="cs-CZ" sz="2400" dirty="0"/>
              <a:t> </a:t>
            </a:r>
            <a:r>
              <a:rPr lang="cs-CZ" sz="2400" dirty="0" smtClean="0"/>
              <a:t>povolání </a:t>
            </a:r>
            <a:r>
              <a:rPr lang="cs-CZ" sz="2400" dirty="0"/>
              <a:t>přivedlo právě svědectví jiných </a:t>
            </a:r>
            <a:r>
              <a:rPr lang="cs-CZ" sz="2400" dirty="0" smtClean="0"/>
              <a:t>pěstounů nebo se o </a:t>
            </a:r>
            <a:r>
              <a:rPr lang="cs-CZ" sz="2400" dirty="0"/>
              <a:t>pěstounství dozvěděli z místních médií či obojí (</a:t>
            </a:r>
            <a:r>
              <a:rPr lang="cs-CZ" sz="2400" dirty="0" err="1"/>
              <a:t>Triseliotis</a:t>
            </a:r>
            <a:r>
              <a:rPr lang="cs-CZ" sz="2400" dirty="0"/>
              <a:t> et al. 1995). 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107504" y="3866857"/>
            <a:ext cx="8604956" cy="2802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Příklad dobré praxe: </a:t>
            </a:r>
            <a:r>
              <a:rPr lang="en-US" sz="2000" b="1" i="1" dirty="0" smtClean="0">
                <a:solidFill>
                  <a:schemeClr val="tx1"/>
                </a:solidFill>
              </a:rPr>
              <a:t>V </a:t>
            </a:r>
            <a:r>
              <a:rPr lang="en-US" sz="2000" b="1" i="1" dirty="0" err="1" smtClean="0">
                <a:solidFill>
                  <a:schemeClr val="tx1"/>
                </a:solidFill>
              </a:rPr>
              <a:t>ekonomicky</a:t>
            </a:r>
            <a:r>
              <a:rPr lang="en-US" sz="2000" b="1" i="1" dirty="0" smtClean="0">
                <a:solidFill>
                  <a:schemeClr val="tx1"/>
                </a:solidFill>
              </a:rPr>
              <a:t> a </a:t>
            </a:r>
            <a:r>
              <a:rPr lang="en-US" sz="2000" b="1" i="1" dirty="0" err="1" smtClean="0">
                <a:solidFill>
                  <a:schemeClr val="tx1"/>
                </a:solidFill>
              </a:rPr>
              <a:t>sociáln</a:t>
            </a:r>
            <a:r>
              <a:rPr lang="cs-CZ" sz="2000" b="1" i="1" dirty="0" smtClean="0">
                <a:solidFill>
                  <a:schemeClr val="tx1"/>
                </a:solidFill>
              </a:rPr>
              <a:t>ě znevýhodněných oblastech, jako je oblast </a:t>
            </a:r>
            <a:r>
              <a:rPr lang="cs-CZ" sz="2000" b="1" i="1" dirty="0" err="1" smtClean="0">
                <a:solidFill>
                  <a:schemeClr val="tx1"/>
                </a:solidFill>
              </a:rPr>
              <a:t>Gloucestershire</a:t>
            </a:r>
            <a:r>
              <a:rPr lang="cs-CZ" sz="2000" b="1" i="1" dirty="0" smtClean="0">
                <a:solidFill>
                  <a:schemeClr val="tx1"/>
                </a:solidFill>
              </a:rPr>
              <a:t>, je pro místní IFA (nezávislou pěstounskou agenturu) cílovou skupinou rekrutace pěstounů skupina, které hrozí sociální propad. Úspěšnou </a:t>
            </a:r>
            <a:r>
              <a:rPr lang="cs-CZ" sz="2000" b="1" i="1" dirty="0" err="1" smtClean="0">
                <a:solidFill>
                  <a:schemeClr val="tx1"/>
                </a:solidFill>
              </a:rPr>
              <a:t>rekrutací</a:t>
            </a:r>
            <a:r>
              <a:rPr lang="cs-CZ" sz="2000" b="1" i="1" dirty="0" smtClean="0">
                <a:solidFill>
                  <a:schemeClr val="tx1"/>
                </a:solidFill>
              </a:rPr>
              <a:t> tak přispívají nejen k rozšíření pracovních možností v době restrukturalizace, ale také k udržení dětí v náhradní péči v dané oblasti. Podobná praxe se rozvíjí i v jiných oblastech (např. </a:t>
            </a:r>
            <a:br>
              <a:rPr lang="cs-CZ" sz="2000" b="1" i="1" dirty="0" smtClean="0">
                <a:solidFill>
                  <a:schemeClr val="tx1"/>
                </a:solidFill>
              </a:rPr>
            </a:br>
            <a:r>
              <a:rPr lang="cs-CZ" sz="2000" b="1" i="1" dirty="0" smtClean="0">
                <a:solidFill>
                  <a:schemeClr val="tx1"/>
                </a:solidFill>
              </a:rPr>
              <a:t>v </a:t>
            </a:r>
            <a:r>
              <a:rPr lang="cs-CZ" sz="2000" b="1" i="1" dirty="0" err="1" smtClean="0">
                <a:solidFill>
                  <a:schemeClr val="tx1"/>
                </a:solidFill>
              </a:rPr>
              <a:t>Newportu</a:t>
            </a:r>
            <a:r>
              <a:rPr lang="cs-CZ" sz="2000" b="1" i="1" dirty="0" smtClean="0">
                <a:solidFill>
                  <a:schemeClr val="tx1"/>
                </a:solidFill>
              </a:rPr>
              <a:t>).</a:t>
            </a:r>
            <a:endParaRPr lang="cs-CZ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394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88840"/>
            <a:ext cx="8892480" cy="446449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0" y="6598208"/>
            <a:ext cx="9144000" cy="2603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   www.nahradnirodina.cz 	</a:t>
            </a:r>
            <a:r>
              <a:rPr lang="cs-CZ" dirty="0"/>
              <a:t>(</a:t>
            </a:r>
            <a:r>
              <a:rPr lang="cs-CZ" dirty="0" err="1"/>
              <a:t>Gray</a:t>
            </a:r>
            <a:r>
              <a:rPr lang="cs-CZ" dirty="0"/>
              <a:t>, </a:t>
            </a:r>
            <a:r>
              <a:rPr lang="cs-CZ" dirty="0" err="1"/>
              <a:t>Parr</a:t>
            </a:r>
            <a:r>
              <a:rPr lang="cs-CZ" dirty="0"/>
              <a:t> 1957; </a:t>
            </a:r>
            <a:r>
              <a:rPr lang="cs-CZ" dirty="0" err="1"/>
              <a:t>Sellick</a:t>
            </a:r>
            <a:r>
              <a:rPr lang="cs-CZ" dirty="0"/>
              <a:t>, </a:t>
            </a:r>
            <a:r>
              <a:rPr lang="cs-CZ" dirty="0" err="1"/>
              <a:t>Howell</a:t>
            </a:r>
            <a:r>
              <a:rPr lang="cs-CZ" dirty="0"/>
              <a:t> 2003; SCIE: </a:t>
            </a:r>
            <a:r>
              <a:rPr lang="cs-CZ" dirty="0" err="1"/>
              <a:t>guide</a:t>
            </a:r>
            <a:r>
              <a:rPr lang="cs-CZ" dirty="0"/>
              <a:t> 7 2004; Wilson et al. 2004; </a:t>
            </a:r>
            <a:r>
              <a:rPr lang="cs-CZ" dirty="0" err="1"/>
              <a:t>Sinclair</a:t>
            </a:r>
            <a:r>
              <a:rPr lang="cs-CZ" dirty="0"/>
              <a:t> 2005).</a:t>
            </a:r>
          </a:p>
          <a:p>
            <a:pPr>
              <a:defRPr/>
            </a:pPr>
            <a:r>
              <a:rPr lang="cs-CZ" dirty="0" smtClean="0"/>
              <a:t>						info@nahradnirodina.cz</a:t>
            </a:r>
            <a:endParaRPr lang="cs-CZ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59681" y="1196752"/>
            <a:ext cx="6624638" cy="865187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Rekrutace pěstounů – profil </a:t>
            </a:r>
            <a:endParaRPr lang="cs-CZ" sz="2000" kern="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2204864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Kvalitních </a:t>
            </a:r>
            <a:r>
              <a:rPr lang="cs-CZ" sz="2800" b="1" dirty="0"/>
              <a:t>pěstounů je stále nedostatek </a:t>
            </a:r>
          </a:p>
          <a:p>
            <a:r>
              <a:rPr lang="cs-CZ" sz="2800" b="1" dirty="0" smtClean="0"/>
              <a:t>Problém zajištění </a:t>
            </a:r>
            <a:r>
              <a:rPr lang="cs-CZ" sz="2800" b="1" dirty="0"/>
              <a:t>vhodných pěstounů v dané </a:t>
            </a:r>
            <a:r>
              <a:rPr lang="cs-CZ" sz="2800" b="1" dirty="0" smtClean="0"/>
              <a:t>komunitě</a:t>
            </a:r>
          </a:p>
          <a:p>
            <a:r>
              <a:rPr lang="cs-CZ" sz="2800" b="1" dirty="0" smtClean="0"/>
              <a:t>Vytváření rezerv „spících pěstounů“ cca 10%</a:t>
            </a:r>
          </a:p>
          <a:p>
            <a:r>
              <a:rPr lang="cs-CZ" sz="2800" b="1" dirty="0" smtClean="0"/>
              <a:t>Příprava a udržení pěstounů „s širokým záběrem“</a:t>
            </a:r>
          </a:p>
          <a:p>
            <a:r>
              <a:rPr lang="cs-CZ" sz="2800" b="1" dirty="0" smtClean="0"/>
              <a:t>Požadavky na vzdělání zájemců dle typu PP</a:t>
            </a:r>
            <a:endParaRPr lang="cs-CZ" sz="2800" b="1" dirty="0"/>
          </a:p>
          <a:p>
            <a:r>
              <a:rPr lang="cs-CZ" sz="2800" b="1" dirty="0" smtClean="0"/>
              <a:t>Žádaní jsou pěstouni-muži (v páru)</a:t>
            </a:r>
          </a:p>
          <a:p>
            <a:endParaRPr lang="cs-CZ" sz="2400" b="1" dirty="0" smtClean="0"/>
          </a:p>
          <a:p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251520" y="5301208"/>
            <a:ext cx="8658363" cy="1224136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tx1"/>
                </a:solidFill>
              </a:rPr>
              <a:t>Prototypický pěstoun </a:t>
            </a:r>
            <a:r>
              <a:rPr lang="cs-CZ" b="1" dirty="0" smtClean="0">
                <a:solidFill>
                  <a:schemeClr val="tx1"/>
                </a:solidFill>
              </a:rPr>
              <a:t>– </a:t>
            </a:r>
            <a:r>
              <a:rPr lang="cs-CZ" b="1" dirty="0">
                <a:solidFill>
                  <a:schemeClr val="tx1"/>
                </a:solidFill>
              </a:rPr>
              <a:t>bílý britský sezdaný pár bez vlastních dětí do pěti let, ženy  nejsou zaměstnané.</a:t>
            </a:r>
          </a:p>
          <a:p>
            <a:r>
              <a:rPr lang="cs-CZ" b="1" dirty="0">
                <a:solidFill>
                  <a:schemeClr val="tx1"/>
                </a:solidFill>
              </a:rPr>
              <a:t>V některých oblastech Anglie je sociálně-demografický profil pěstounů velmi </a:t>
            </a:r>
            <a:r>
              <a:rPr lang="cs-CZ" b="1" dirty="0" smtClean="0">
                <a:solidFill>
                  <a:schemeClr val="tx1"/>
                </a:solidFill>
              </a:rPr>
              <a:t>odlišný.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201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95536" y="2420888"/>
            <a:ext cx="1725960" cy="504056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1000" b="1" kern="0" dirty="0" smtClean="0">
                <a:solidFill>
                  <a:schemeClr val="tx1"/>
                </a:solidFill>
              </a:rPr>
              <a:t>Dostupnost služeb </a:t>
            </a:r>
            <a:br>
              <a:rPr lang="cs-CZ" sz="1000" b="1" kern="0" dirty="0" smtClean="0">
                <a:solidFill>
                  <a:schemeClr val="tx1"/>
                </a:solidFill>
              </a:rPr>
            </a:br>
            <a:r>
              <a:rPr lang="cs-CZ" sz="1000" b="1" kern="0" dirty="0" smtClean="0">
                <a:solidFill>
                  <a:schemeClr val="tx1"/>
                </a:solidFill>
              </a:rPr>
              <a:t>a standardy</a:t>
            </a:r>
            <a:endParaRPr lang="cs-CZ" sz="1000" kern="0" dirty="0" smtClean="0">
              <a:solidFill>
                <a:schemeClr val="tx1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781989" y="1278166"/>
            <a:ext cx="5428766" cy="5031154"/>
          </a:xfrm>
          <a:prstGeom prst="rect">
            <a:avLst/>
          </a:prstGeom>
          <a:noFill/>
          <a:ln>
            <a:solidFill>
              <a:srgbClr val="002060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n-lt"/>
              </a:rPr>
              <a:t>Podpora </a:t>
            </a:r>
            <a:r>
              <a:rPr lang="cs-CZ" sz="2000" b="1" dirty="0">
                <a:latin typeface="+mn-lt"/>
              </a:rPr>
              <a:t>biologické </a:t>
            </a:r>
            <a:r>
              <a:rPr lang="cs-CZ" sz="2000" b="1" dirty="0" smtClean="0">
                <a:latin typeface="+mn-lt"/>
              </a:rPr>
              <a:t>rodiny, práce s ní </a:t>
            </a:r>
            <a:br>
              <a:rPr lang="cs-CZ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a v ní i po umístění do </a:t>
            </a:r>
            <a:r>
              <a:rPr lang="cs-CZ" sz="2000" b="1" dirty="0" smtClean="0">
                <a:latin typeface="+mn-lt"/>
              </a:rPr>
              <a:t>NP</a:t>
            </a:r>
            <a:endParaRPr lang="cs-CZ" sz="2000" b="1" dirty="0" smtClean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n-lt"/>
              </a:rPr>
              <a:t>Podpora kontaktu biologických rodičů </a:t>
            </a:r>
            <a:br>
              <a:rPr lang="cs-CZ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s dítětem v </a:t>
            </a:r>
            <a:r>
              <a:rPr lang="cs-CZ" sz="2000" b="1" dirty="0" smtClean="0">
                <a:latin typeface="+mn-lt"/>
              </a:rPr>
              <a:t>N(R)P</a:t>
            </a:r>
            <a:endParaRPr lang="cs-CZ" sz="2000" b="1" dirty="0" smtClean="0">
              <a:latin typeface="+mn-lt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n-lt"/>
              </a:rPr>
              <a:t>Podpora návratu do rodiny, kde je to možné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n-lt"/>
              </a:rPr>
              <a:t>Spoluúčast všech dotčených aktérů na celém procesu plánování </a:t>
            </a:r>
            <a:br>
              <a:rPr lang="cs-CZ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a vyhodnocování péče a rozhodování </a:t>
            </a:r>
            <a:br>
              <a:rPr lang="cs-CZ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o osudu dítěte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n-lt"/>
              </a:rPr>
              <a:t>Respekt k názoru a přání dětí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n-lt"/>
              </a:rPr>
              <a:t>Multidisciplinární a mezioborový přístup k řešení problémů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n-lt"/>
              </a:rPr>
              <a:t>NP ošetřen jako proces – permanence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2000" b="1" dirty="0" smtClean="0">
              <a:latin typeface="+mn-lt"/>
            </a:endParaRPr>
          </a:p>
          <a:p>
            <a:pPr algn="l"/>
            <a:endParaRPr lang="cs-CZ" sz="2000" b="1" dirty="0" smtClean="0">
              <a:latin typeface="Calibri" panose="020F0502020204030204" pitchFamily="34" charset="0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7768" y="1268760"/>
            <a:ext cx="1725960" cy="504056"/>
          </a:xfrm>
          <a:solidFill>
            <a:srgbClr val="FF9900"/>
          </a:solidFill>
        </p:spPr>
        <p:txBody>
          <a:bodyPr anchor="ctr"/>
          <a:lstStyle/>
          <a:p>
            <a:r>
              <a:rPr lang="cs-CZ" sz="1000" b="1" dirty="0" smtClean="0">
                <a:solidFill>
                  <a:schemeClr val="tx1"/>
                </a:solidFill>
              </a:rPr>
              <a:t>Obecný rámec změny systému náhradní péče </a:t>
            </a:r>
            <a:br>
              <a:rPr lang="cs-CZ" sz="1000" b="1" dirty="0" smtClean="0">
                <a:solidFill>
                  <a:schemeClr val="tx1"/>
                </a:solidFill>
              </a:rPr>
            </a:br>
            <a:r>
              <a:rPr lang="cs-CZ" sz="1000" b="1" dirty="0" smtClean="0">
                <a:solidFill>
                  <a:schemeClr val="tx1"/>
                </a:solidFill>
              </a:rPr>
              <a:t>o děti</a:t>
            </a:r>
            <a:endParaRPr lang="cs-CZ" sz="10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95536" y="1844824"/>
            <a:ext cx="1725960" cy="504056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1000" b="1" kern="0" dirty="0" err="1" smtClean="0">
                <a:solidFill>
                  <a:schemeClr val="tx1"/>
                </a:solidFill>
              </a:rPr>
              <a:t>Deinstitucionalizace</a:t>
            </a:r>
            <a:endParaRPr lang="cs-CZ" sz="1000" kern="0" dirty="0" smtClean="0">
              <a:solidFill>
                <a:schemeClr val="tx1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121496" y="1278166"/>
            <a:ext cx="67966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11631" y="2976303"/>
            <a:ext cx="3670358" cy="926698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1600" kern="0" dirty="0" smtClean="0">
                <a:solidFill>
                  <a:schemeClr val="tx1"/>
                </a:solidFill>
              </a:rPr>
              <a:t>Prevence, zapojení rodiny a práce </a:t>
            </a:r>
            <a:br>
              <a:rPr lang="cs-CZ" sz="1600" kern="0" dirty="0" smtClean="0">
                <a:solidFill>
                  <a:schemeClr val="tx1"/>
                </a:solidFill>
              </a:rPr>
            </a:br>
            <a:r>
              <a:rPr lang="cs-CZ" sz="1600" kern="0" dirty="0" smtClean="0">
                <a:solidFill>
                  <a:schemeClr val="tx1"/>
                </a:solidFill>
              </a:rPr>
              <a:t>s dítětem</a:t>
            </a:r>
          </a:p>
        </p:txBody>
      </p:sp>
    </p:spTree>
    <p:extLst>
      <p:ext uri="{BB962C8B-B14F-4D97-AF65-F5344CB8AC3E}">
        <p14:creationId xmlns:p14="http://schemas.microsoft.com/office/powerpoint/2010/main" val="16529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340768"/>
            <a:ext cx="7128148" cy="1152128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DĚKUJI VÁM  </a:t>
            </a:r>
            <a:r>
              <a:rPr lang="cs-CZ" b="1" dirty="0">
                <a:solidFill>
                  <a:srgbClr val="002060"/>
                </a:solidFill>
              </a:rPr>
              <a:t>ZA POZORNOST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2132856"/>
            <a:ext cx="6768752" cy="381642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dirty="0">
                <a:latin typeface="Bookman Old Style" panose="02050604050505020204" pitchFamily="18" charset="0"/>
              </a:rPr>
              <a:t>Středisko náhradní rodinné </a:t>
            </a:r>
            <a:r>
              <a:rPr lang="cs-CZ" sz="2400" b="1" dirty="0" smtClean="0">
                <a:latin typeface="Bookman Old Style" pitchFamily="18" charset="0"/>
              </a:rPr>
              <a:t>péče, </a:t>
            </a:r>
            <a:r>
              <a:rPr lang="cs-CZ" sz="2400" b="1" dirty="0">
                <a:latin typeface="Bookman Old Style" pitchFamily="18" charset="0"/>
              </a:rPr>
              <a:t>o. s</a:t>
            </a:r>
            <a:r>
              <a:rPr lang="cs-CZ" sz="2400" dirty="0" smtClean="0">
                <a:latin typeface="Bookman Old Style" pitchFamily="18" charset="0"/>
              </a:rPr>
              <a:t>.</a:t>
            </a:r>
          </a:p>
          <a:p>
            <a:r>
              <a:rPr lang="cs-CZ" sz="2400" dirty="0">
                <a:latin typeface="Bookman Old Style" panose="02050604050505020204" pitchFamily="18" charset="0"/>
              </a:rPr>
              <a:t>Rešerše: Mgr. D. Kocman </a:t>
            </a:r>
          </a:p>
          <a:p>
            <a:r>
              <a:rPr lang="cs-CZ" sz="2400" dirty="0">
                <a:latin typeface="Bookman Old Style" panose="02050604050505020204" pitchFamily="18" charset="0"/>
              </a:rPr>
              <a:t>Zpracování, sekundární analýza: PhDr. O. </a:t>
            </a:r>
            <a:r>
              <a:rPr lang="cs-CZ" sz="2400" dirty="0" smtClean="0">
                <a:latin typeface="Bookman Old Style" panose="02050604050505020204" pitchFamily="18" charset="0"/>
              </a:rPr>
              <a:t>Šmídová Matoušová</a:t>
            </a:r>
            <a:r>
              <a:rPr lang="cs-CZ" sz="2400" dirty="0">
                <a:latin typeface="Bookman Old Style" panose="02050604050505020204" pitchFamily="18" charset="0"/>
              </a:rPr>
              <a:t>, Ph.D</a:t>
            </a:r>
            <a:r>
              <a:rPr lang="cs-CZ" sz="2400" dirty="0" smtClean="0">
                <a:latin typeface="Bookman Old Style" panose="02050604050505020204" pitchFamily="18" charset="0"/>
              </a:rPr>
              <a:t>.</a:t>
            </a:r>
            <a:endParaRPr lang="cs-CZ" sz="2400" dirty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latin typeface="Bookman Old Style" pitchFamily="18" charset="0"/>
              </a:rPr>
              <a:t>Adresa: Jelení 91,118 00 Praha 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Tel./</a:t>
            </a:r>
            <a:r>
              <a:rPr lang="cs-CZ" sz="2400" dirty="0">
                <a:latin typeface="Bookman Old Style" pitchFamily="18" charset="0"/>
              </a:rPr>
              <a:t>fax: </a:t>
            </a:r>
            <a:r>
              <a:rPr lang="cs-CZ" sz="2400" dirty="0" smtClean="0">
                <a:latin typeface="Bookman Old Style" pitchFamily="18" charset="0"/>
              </a:rPr>
              <a:t>+420 233 </a:t>
            </a:r>
            <a:r>
              <a:rPr lang="cs-CZ" sz="2400" dirty="0">
                <a:latin typeface="Bookman Old Style" pitchFamily="18" charset="0"/>
              </a:rPr>
              <a:t>355 309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Tel.: +420 233 356 701</a:t>
            </a:r>
            <a:endParaRPr lang="cs-CZ" sz="2400" dirty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latin typeface="Bookman Old Style" pitchFamily="18" charset="0"/>
              </a:rPr>
              <a:t>E-mail: info@nahradnirodina.cz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latin typeface="Bookman Old Style" pitchFamily="18" charset="0"/>
              </a:rPr>
              <a:t>Web: www.nahradnirodina.cz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84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132856"/>
            <a:ext cx="7920880" cy="446449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Průkopnictví od 70. let 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Od rušení ústavů k</a:t>
            </a:r>
            <a:r>
              <a:rPr lang="cs-CZ" sz="2400" b="1" u="sng" dirty="0" smtClean="0"/>
              <a:t> vyváženosti</a:t>
            </a:r>
            <a:r>
              <a:rPr lang="en-US" sz="2400" b="1" u="sng" dirty="0" smtClean="0"/>
              <a:t> </a:t>
            </a:r>
            <a:r>
              <a:rPr lang="en-US" sz="2400" b="1" dirty="0"/>
              <a:t>(mix): </a:t>
            </a:r>
            <a:r>
              <a:rPr lang="en-US" sz="2400" b="1" dirty="0" err="1"/>
              <a:t>Jak</a:t>
            </a:r>
            <a:r>
              <a:rPr lang="en-US" sz="2400" b="1" dirty="0"/>
              <a:t> </a:t>
            </a:r>
            <a:r>
              <a:rPr lang="en-US" sz="2400" b="1" dirty="0" err="1" smtClean="0"/>
              <a:t>ochrana</a:t>
            </a:r>
            <a:r>
              <a:rPr lang="cs-CZ" sz="2400" b="1" dirty="0" smtClean="0"/>
              <a:t> dítěte</a:t>
            </a:r>
            <a:r>
              <a:rPr lang="en-US" sz="2400" b="1" dirty="0" smtClean="0"/>
              <a:t>, </a:t>
            </a:r>
            <a:r>
              <a:rPr lang="en-US" sz="2400" b="1" dirty="0" err="1"/>
              <a:t>tak</a:t>
            </a:r>
            <a:r>
              <a:rPr lang="en-US" sz="2400" b="1" dirty="0"/>
              <a:t> </a:t>
            </a:r>
            <a:r>
              <a:rPr lang="en-US" sz="2400" b="1" dirty="0" err="1"/>
              <a:t>služby</a:t>
            </a:r>
            <a:r>
              <a:rPr lang="en-US" sz="2400" b="1" dirty="0"/>
              <a:t> </a:t>
            </a:r>
            <a:r>
              <a:rPr lang="en-US" sz="2400" b="1" dirty="0" err="1"/>
              <a:t>rodin</a:t>
            </a:r>
            <a:r>
              <a:rPr lang="cs-CZ" sz="2400" b="1" dirty="0" smtClean="0"/>
              <a:t>ě – cíl: rozvoj dítěte v</a:t>
            </a:r>
            <a:r>
              <a:rPr lang="cs-CZ" sz="2400" b="1" dirty="0"/>
              <a:t> rodinném prostředí – kombinace </a:t>
            </a:r>
            <a:r>
              <a:rPr lang="cs-CZ" sz="2400" b="1" dirty="0" smtClean="0"/>
              <a:t>obou přístupů</a:t>
            </a:r>
          </a:p>
          <a:p>
            <a:pPr marL="0" indent="0">
              <a:buNone/>
            </a:pPr>
            <a:r>
              <a:rPr lang="cs-CZ" sz="2400" b="1" dirty="0" smtClean="0"/>
              <a:t>Prevence a včasná intervence </a:t>
            </a:r>
            <a:r>
              <a:rPr lang="cs-CZ" sz="2400" b="1" dirty="0"/>
              <a:t>a </a:t>
            </a:r>
            <a:r>
              <a:rPr lang="cs-CZ" sz="2400" b="1" dirty="0" smtClean="0"/>
              <a:t>nikoli </a:t>
            </a:r>
            <a:r>
              <a:rPr lang="cs-CZ" sz="2400" b="1" dirty="0"/>
              <a:t>omezení variety služeb </a:t>
            </a:r>
            <a:r>
              <a:rPr lang="cs-CZ" sz="2400" b="1" dirty="0" smtClean="0"/>
              <a:t>a poskytovatelů </a:t>
            </a:r>
          </a:p>
          <a:p>
            <a:pPr marL="0" indent="0">
              <a:buNone/>
            </a:pPr>
            <a:r>
              <a:rPr lang="cs-CZ" sz="2400" b="1" dirty="0" smtClean="0"/>
              <a:t>Přednost rodinné (zvl. pěstounské) péče před rezidenční </a:t>
            </a:r>
            <a:endParaRPr lang="cs-CZ" sz="2400" b="1" dirty="0"/>
          </a:p>
          <a:p>
            <a:pPr marL="0" indent="0">
              <a:buNone/>
            </a:pPr>
            <a:r>
              <a:rPr lang="en-US" sz="2400" b="1" dirty="0" err="1" smtClean="0"/>
              <a:t>Transformace</a:t>
            </a:r>
            <a:r>
              <a:rPr lang="en-US" sz="2400" b="1" dirty="0" smtClean="0"/>
              <a:t> </a:t>
            </a:r>
            <a:r>
              <a:rPr lang="cs-CZ" sz="2400" b="1" dirty="0" smtClean="0"/>
              <a:t>dětských pobytových zařízení</a:t>
            </a:r>
            <a:r>
              <a:rPr lang="en-US" sz="2400" b="1" dirty="0" smtClean="0"/>
              <a:t> </a:t>
            </a:r>
            <a:r>
              <a:rPr lang="cs-CZ" sz="2400" b="1" dirty="0" smtClean="0"/>
              <a:t>– podoba, role v systému, formy (komunitní, …)</a:t>
            </a:r>
          </a:p>
          <a:p>
            <a:pPr marL="0" indent="0">
              <a:buNone/>
            </a:pPr>
            <a:r>
              <a:rPr lang="cs-CZ" sz="2400" b="1" dirty="0" smtClean="0"/>
              <a:t>Proměna forem, podoby  a role pěstounství </a:t>
            </a:r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268413"/>
            <a:ext cx="7058025" cy="792435"/>
          </a:xfrm>
          <a:solidFill>
            <a:srgbClr val="FF9900"/>
          </a:solidFill>
        </p:spPr>
        <p:txBody>
          <a:bodyPr anchor="ctr"/>
          <a:lstStyle/>
          <a:p>
            <a:r>
              <a:rPr lang="cs-CZ" sz="1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Obecný rámec změny systému náhradní péče o děti – </a:t>
            </a:r>
            <a:r>
              <a:rPr lang="cs-CZ" sz="16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deinstitucionalizace</a:t>
            </a:r>
            <a:endParaRPr lang="cs-CZ" sz="16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292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0" y="6021288"/>
            <a:ext cx="9287000" cy="432048"/>
          </a:xfrm>
        </p:spPr>
        <p:txBody>
          <a:bodyPr/>
          <a:lstStyle/>
          <a:p>
            <a:pPr>
              <a:defRPr/>
            </a:pPr>
            <a:r>
              <a:rPr lang="cs-CZ" sz="1400" b="1" dirty="0" smtClean="0"/>
              <a:t>2011: V náhradní </a:t>
            </a:r>
            <a:r>
              <a:rPr lang="cs-CZ" sz="1400" b="1" u="sng" dirty="0" smtClean="0"/>
              <a:t>rodinné</a:t>
            </a:r>
            <a:r>
              <a:rPr lang="cs-CZ" sz="1400" b="1" dirty="0" smtClean="0"/>
              <a:t> péči 85 % (v pěstounské péči 75 %,), 12 % v ústavní péči, 6 % dětí v biolog. rodině…</a:t>
            </a:r>
          </a:p>
          <a:p>
            <a:pPr>
              <a:defRPr/>
            </a:pPr>
            <a:r>
              <a:rPr lang="cs-CZ" dirty="0" smtClean="0"/>
              <a:t>							</a:t>
            </a:r>
          </a:p>
          <a:p>
            <a:pPr>
              <a:defRPr/>
            </a:pPr>
            <a:r>
              <a:rPr lang="cs-CZ" dirty="0" smtClean="0"/>
              <a:t>info@nahradnirodina.cz</a:t>
            </a:r>
            <a:endParaRPr lang="cs-CZ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1196753"/>
            <a:ext cx="6624638" cy="720080"/>
          </a:xfrm>
          <a:solidFill>
            <a:srgbClr val="FF9900"/>
          </a:solidFill>
        </p:spPr>
        <p:txBody>
          <a:bodyPr anchor="ctr"/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en-US" sz="1600" b="1" dirty="0" err="1" smtClean="0">
                <a:solidFill>
                  <a:srgbClr val="002060"/>
                </a:solidFill>
              </a:rPr>
              <a:t>Děti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>
                <a:solidFill>
                  <a:srgbClr val="002060"/>
                </a:solidFill>
              </a:rPr>
              <a:t>v </a:t>
            </a:r>
            <a:r>
              <a:rPr lang="en-US" sz="1600" b="1" dirty="0" err="1">
                <a:solidFill>
                  <a:srgbClr val="002060"/>
                </a:solidFill>
              </a:rPr>
              <a:t>náhradní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péči</a:t>
            </a:r>
            <a:r>
              <a:rPr lang="en-US" sz="1600" b="1" dirty="0">
                <a:solidFill>
                  <a:srgbClr val="002060"/>
                </a:solidFill>
              </a:rPr>
              <a:t> v </a:t>
            </a:r>
            <a:r>
              <a:rPr lang="en-US" sz="1600" b="1" dirty="0" err="1">
                <a:solidFill>
                  <a:srgbClr val="002060"/>
                </a:solidFill>
              </a:rPr>
              <a:t>Anglii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podle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typu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umístění</a:t>
            </a:r>
            <a:r>
              <a:rPr lang="en-US" sz="1600" b="1" dirty="0">
                <a:solidFill>
                  <a:srgbClr val="002060"/>
                </a:solidFill>
              </a:rPr>
              <a:t> v </a:t>
            </a:r>
            <a:r>
              <a:rPr lang="cs-CZ" sz="1600" b="1" dirty="0" smtClean="0">
                <a:solidFill>
                  <a:srgbClr val="002060"/>
                </a:solidFill>
              </a:rPr>
              <a:t>letech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cs-CZ" sz="1600" b="1" dirty="0" smtClean="0">
                <a:solidFill>
                  <a:srgbClr val="002060"/>
                </a:solidFill>
              </a:rPr>
              <a:t>2007–</a:t>
            </a:r>
            <a:r>
              <a:rPr lang="en-US" sz="1600" b="1" dirty="0" smtClean="0">
                <a:solidFill>
                  <a:srgbClr val="002060"/>
                </a:solidFill>
              </a:rPr>
              <a:t>11</a:t>
            </a: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> </a:t>
            </a:r>
            <a:r>
              <a:rPr lang="en-US" sz="1200" b="1" dirty="0"/>
              <a:t>(</a:t>
            </a:r>
            <a:r>
              <a:rPr lang="en-US" sz="1200" b="1" dirty="0" err="1"/>
              <a:t>Zdroj</a:t>
            </a:r>
            <a:r>
              <a:rPr lang="en-US" sz="1200" b="1" dirty="0"/>
              <a:t>: Statistical first release 2011. Department for Education 2011</a:t>
            </a:r>
            <a:r>
              <a:rPr lang="en-US" sz="1600" b="1" dirty="0"/>
              <a:t>)</a:t>
            </a:r>
            <a:r>
              <a:rPr lang="cs-CZ" sz="1600" b="1" dirty="0"/>
              <a:t/>
            </a:r>
            <a:br>
              <a:rPr lang="cs-CZ" sz="1600" b="1" dirty="0"/>
            </a:br>
            <a:endParaRPr lang="cs-CZ" sz="16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950" y="1844824"/>
            <a:ext cx="9144000" cy="403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281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340768"/>
            <a:ext cx="6696646" cy="865187"/>
          </a:xfrm>
          <a:solidFill>
            <a:srgbClr val="FF9900"/>
          </a:solidFill>
        </p:spPr>
        <p:txBody>
          <a:bodyPr anchor="ctr"/>
          <a:lstStyle/>
          <a:p>
            <a:r>
              <a:rPr lang="cs-CZ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Obecný rámec změny systému náhradní péče o děti – </a:t>
            </a:r>
            <a:r>
              <a:rPr lang="cs-CZ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deinstitucionalizace</a:t>
            </a:r>
            <a:endParaRPr lang="cs-CZ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35949"/>
            <a:ext cx="7226497" cy="3685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336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972" y="2420888"/>
            <a:ext cx="7920879" cy="4437112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Změna podoby a role </a:t>
            </a:r>
            <a:r>
              <a:rPr lang="cs-CZ" sz="2400" b="1" dirty="0" smtClean="0"/>
              <a:t>pěstounství:</a:t>
            </a:r>
            <a:endParaRPr lang="cs-CZ" sz="2400" dirty="0"/>
          </a:p>
          <a:p>
            <a:r>
              <a:rPr lang="en-US" sz="2400" dirty="0" err="1"/>
              <a:t>Profesionalizace</a:t>
            </a:r>
            <a:r>
              <a:rPr lang="en-US" sz="2400" dirty="0"/>
              <a:t>, </a:t>
            </a:r>
            <a:r>
              <a:rPr lang="en-US" sz="2400" dirty="0" err="1"/>
              <a:t>vzd</a:t>
            </a:r>
            <a:r>
              <a:rPr lang="cs-CZ" sz="2400" dirty="0" err="1" smtClean="0"/>
              <a:t>ělání</a:t>
            </a:r>
            <a:r>
              <a:rPr lang="cs-CZ" sz="2400" dirty="0" smtClean="0"/>
              <a:t>, specializace (</a:t>
            </a:r>
            <a:r>
              <a:rPr lang="cs-CZ" sz="2400" dirty="0" err="1" smtClean="0"/>
              <a:t>special</a:t>
            </a:r>
            <a:r>
              <a:rPr lang="cs-CZ" sz="2400" dirty="0" smtClean="0"/>
              <a:t>/</a:t>
            </a:r>
            <a:r>
              <a:rPr lang="cs-CZ" sz="2400" dirty="0" err="1" smtClean="0"/>
              <a:t>fostering</a:t>
            </a:r>
            <a:r>
              <a:rPr lang="cs-CZ" sz="2400" dirty="0" smtClean="0"/>
              <a:t>/</a:t>
            </a:r>
            <a:r>
              <a:rPr lang="cs-CZ" sz="2400" dirty="0" err="1" smtClean="0"/>
              <a:t>schemes</a:t>
            </a:r>
            <a:r>
              <a:rPr lang="cs-CZ" sz="2400" dirty="0"/>
              <a:t>)</a:t>
            </a:r>
            <a:endParaRPr lang="cs-CZ" sz="2400" dirty="0" smtClean="0"/>
          </a:p>
          <a:p>
            <a:r>
              <a:rPr lang="cs-CZ" sz="2400" dirty="0" smtClean="0"/>
              <a:t>Cílové skupiny </a:t>
            </a:r>
            <a:r>
              <a:rPr lang="cs-CZ" sz="2400" dirty="0" smtClean="0"/>
              <a:t>dětí </a:t>
            </a:r>
            <a:endParaRPr lang="cs-CZ" sz="2400" dirty="0" smtClean="0"/>
          </a:p>
          <a:p>
            <a:r>
              <a:rPr lang="cs-CZ" sz="2400" dirty="0" smtClean="0"/>
              <a:t>Preference rodinné a přátelské sítě</a:t>
            </a:r>
            <a:endParaRPr lang="cs-CZ" sz="2400" u="sng" dirty="0" smtClean="0"/>
          </a:p>
          <a:p>
            <a:r>
              <a:rPr lang="cs-CZ" sz="2400" dirty="0"/>
              <a:t>Kooperace mezi sektory a </a:t>
            </a:r>
            <a:r>
              <a:rPr lang="cs-CZ" sz="2400" dirty="0" smtClean="0"/>
              <a:t>obory </a:t>
            </a:r>
            <a:endParaRPr lang="cs-CZ" sz="2400" dirty="0"/>
          </a:p>
          <a:p>
            <a:r>
              <a:rPr lang="cs-CZ" sz="2400" u="sng" dirty="0"/>
              <a:t>S</a:t>
            </a:r>
            <a:r>
              <a:rPr lang="en-US" sz="2400" u="sng" dirty="0" err="1"/>
              <a:t>dílení</a:t>
            </a:r>
            <a:r>
              <a:rPr lang="en-US" sz="2400" u="sng" dirty="0"/>
              <a:t> </a:t>
            </a:r>
            <a:r>
              <a:rPr lang="en-US" sz="2400" u="sng" dirty="0" err="1"/>
              <a:t>pé</a:t>
            </a:r>
            <a:r>
              <a:rPr lang="cs-CZ" sz="2400" u="sng" dirty="0" err="1"/>
              <a:t>če</a:t>
            </a:r>
            <a:r>
              <a:rPr lang="cs-CZ" sz="2400" u="sng" dirty="0"/>
              <a:t> </a:t>
            </a:r>
            <a:r>
              <a:rPr lang="cs-CZ" sz="2400" dirty="0"/>
              <a:t>s dalšími formami NP pečovateli (osobami i ústavy</a:t>
            </a:r>
            <a:r>
              <a:rPr lang="cs-CZ" sz="2400" u="sng" dirty="0"/>
              <a:t>) </a:t>
            </a:r>
          </a:p>
          <a:p>
            <a:endParaRPr lang="cs-CZ" sz="2400" u="sng" dirty="0" smtClean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   www.nahradnirodina.cz 							info@nahradnirodina.cz</a:t>
            </a:r>
            <a:endParaRPr lang="cs-CZ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47315" y="1196752"/>
            <a:ext cx="7633345" cy="1081881"/>
          </a:xfrm>
          <a:solidFill>
            <a:srgbClr val="FF9900"/>
          </a:solidFill>
        </p:spPr>
        <p:txBody>
          <a:bodyPr anchor="ctr"/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Obecný rámec změny systému náhradní péče o děti – </a:t>
            </a:r>
            <a:r>
              <a:rPr lang="cs-CZ" sz="2000" b="1" dirty="0" err="1" smtClean="0">
                <a:solidFill>
                  <a:srgbClr val="002060"/>
                </a:solidFill>
              </a:rPr>
              <a:t>deinstitucionalizace</a:t>
            </a:r>
            <a:endParaRPr lang="cs-CZ" sz="2000" dirty="0" smtClean="0">
              <a:solidFill>
                <a:srgbClr val="00206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-14776" y="5741236"/>
            <a:ext cx="9146825" cy="1080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i="1" dirty="0" smtClean="0">
                <a:solidFill>
                  <a:schemeClr val="tx1"/>
                </a:solidFill>
              </a:rPr>
              <a:t>To umožňuje </a:t>
            </a:r>
            <a:r>
              <a:rPr lang="cs-CZ" sz="2000" i="1" dirty="0">
                <a:solidFill>
                  <a:schemeClr val="tx1"/>
                </a:solidFill>
              </a:rPr>
              <a:t>anglickým pěstounům zvládat i náročnou péči o děti s </a:t>
            </a:r>
            <a:r>
              <a:rPr lang="cs-CZ" sz="2000" i="1" dirty="0" smtClean="0">
                <a:solidFill>
                  <a:schemeClr val="tx1"/>
                </a:solidFill>
              </a:rPr>
              <a:t>vážným </a:t>
            </a:r>
            <a:r>
              <a:rPr lang="cs-CZ" sz="2000" i="1" dirty="0">
                <a:solidFill>
                  <a:schemeClr val="tx1"/>
                </a:solidFill>
              </a:rPr>
              <a:t>handicapem a starat se </a:t>
            </a:r>
            <a:r>
              <a:rPr lang="cs-CZ" sz="2000" i="1" dirty="0" smtClean="0">
                <a:solidFill>
                  <a:schemeClr val="tx1"/>
                </a:solidFill>
              </a:rPr>
              <a:t> </a:t>
            </a:r>
            <a:r>
              <a:rPr lang="cs-CZ" sz="2000" i="1" dirty="0">
                <a:solidFill>
                  <a:schemeClr val="tx1"/>
                </a:solidFill>
              </a:rPr>
              <a:t>o sourozenecké skupiny (Wilson et al. 2004).</a:t>
            </a:r>
          </a:p>
        </p:txBody>
      </p:sp>
    </p:spTree>
    <p:extLst>
      <p:ext uri="{BB962C8B-B14F-4D97-AF65-F5344CB8AC3E}">
        <p14:creationId xmlns:p14="http://schemas.microsoft.com/office/powerpoint/2010/main" val="466395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8946" y="1916832"/>
            <a:ext cx="7200825" cy="2060848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Sdílení péče </a:t>
            </a:r>
            <a:r>
              <a:rPr lang="cs-CZ" sz="2400" dirty="0" smtClean="0"/>
              <a:t>a tzv. </a:t>
            </a:r>
            <a:r>
              <a:rPr lang="cs-CZ" sz="2400" b="1" dirty="0" smtClean="0"/>
              <a:t>speciální schémata</a:t>
            </a:r>
            <a:r>
              <a:rPr lang="cs-CZ" sz="2400" dirty="0" smtClean="0"/>
              <a:t>, prostřednictvím kterých se organizují specializované služby u dětí s vysoce komplexními potřebami, jsou v poslední dekádě dokladem rostoucí </a:t>
            </a:r>
            <a:r>
              <a:rPr lang="cs-CZ" sz="2400" b="1" dirty="0" smtClean="0"/>
              <a:t>flexibility a hybridity </a:t>
            </a:r>
            <a:r>
              <a:rPr lang="cs-CZ" sz="2400" dirty="0" smtClean="0"/>
              <a:t>systému služeb.</a:t>
            </a:r>
          </a:p>
          <a:p>
            <a:endParaRPr lang="cs-CZ" sz="1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547664" y="1124744"/>
            <a:ext cx="6624638" cy="865187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</a:rPr>
              <a:t>Příklad</a:t>
            </a:r>
            <a:r>
              <a:rPr lang="cs-CZ" sz="2000" dirty="0" smtClean="0">
                <a:solidFill>
                  <a:srgbClr val="002060"/>
                </a:solidFill>
              </a:rPr>
              <a:t>: Flexibilita</a:t>
            </a:r>
            <a:r>
              <a:rPr lang="cs-CZ" sz="2000" dirty="0">
                <a:solidFill>
                  <a:srgbClr val="002060"/>
                </a:solidFill>
              </a:rPr>
              <a:t>, kombinace, hybridnost 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err="1" smtClean="0">
                <a:solidFill>
                  <a:srgbClr val="002060"/>
                </a:solidFill>
              </a:rPr>
              <a:t>Multidisciplinarita</a:t>
            </a:r>
            <a:r>
              <a:rPr lang="cs-CZ" sz="1600" dirty="0" smtClean="0">
                <a:solidFill>
                  <a:srgbClr val="002060"/>
                </a:solidFill>
              </a:rPr>
              <a:t> a mnohosektorovost</a:t>
            </a:r>
            <a:endParaRPr lang="cs-CZ" sz="1600" kern="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28108" y="3933056"/>
            <a:ext cx="9144000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i="1" dirty="0">
                <a:solidFill>
                  <a:schemeClr val="tx1"/>
                </a:solidFill>
              </a:rPr>
              <a:t>Například rodina s postiženým dítětem využívá pravidelně </a:t>
            </a:r>
            <a:r>
              <a:rPr lang="cs-CZ" sz="2400" i="1" dirty="0" smtClean="0">
                <a:solidFill>
                  <a:schemeClr val="tx1"/>
                </a:solidFill>
              </a:rPr>
              <a:t/>
            </a:r>
            <a:br>
              <a:rPr lang="cs-CZ" sz="2400" i="1" dirty="0" smtClean="0">
                <a:solidFill>
                  <a:schemeClr val="tx1"/>
                </a:solidFill>
              </a:rPr>
            </a:br>
            <a:r>
              <a:rPr lang="cs-CZ" sz="2400" i="1" dirty="0" smtClean="0">
                <a:solidFill>
                  <a:schemeClr val="tx1"/>
                </a:solidFill>
              </a:rPr>
              <a:t>a </a:t>
            </a:r>
            <a:r>
              <a:rPr lang="cs-CZ" sz="2400" i="1" dirty="0">
                <a:solidFill>
                  <a:schemeClr val="tx1"/>
                </a:solidFill>
              </a:rPr>
              <a:t>opakovaně terapeutické/léčebné formy krátkodobých pobytů </a:t>
            </a:r>
            <a:r>
              <a:rPr lang="cs-CZ" sz="2400" i="1" dirty="0" smtClean="0">
                <a:solidFill>
                  <a:schemeClr val="tx1"/>
                </a:solidFill>
              </a:rPr>
              <a:t/>
            </a:r>
            <a:br>
              <a:rPr lang="cs-CZ" sz="2400" i="1" dirty="0" smtClean="0">
                <a:solidFill>
                  <a:schemeClr val="tx1"/>
                </a:solidFill>
              </a:rPr>
            </a:br>
            <a:r>
              <a:rPr lang="cs-CZ" sz="2400" i="1" dirty="0" smtClean="0">
                <a:solidFill>
                  <a:schemeClr val="tx1"/>
                </a:solidFill>
              </a:rPr>
              <a:t>u </a:t>
            </a:r>
            <a:r>
              <a:rPr lang="cs-CZ" sz="2400" i="1" dirty="0">
                <a:solidFill>
                  <a:schemeClr val="tx1"/>
                </a:solidFill>
              </a:rPr>
              <a:t>téže pěstounské rodiny, pěstoun s postiženým děckem </a:t>
            </a:r>
            <a:r>
              <a:rPr lang="cs-CZ" sz="2400" i="1" dirty="0" smtClean="0">
                <a:solidFill>
                  <a:schemeClr val="tx1"/>
                </a:solidFill>
              </a:rPr>
              <a:t/>
            </a:r>
            <a:br>
              <a:rPr lang="cs-CZ" sz="2400" i="1" dirty="0" smtClean="0">
                <a:solidFill>
                  <a:schemeClr val="tx1"/>
                </a:solidFill>
              </a:rPr>
            </a:br>
            <a:r>
              <a:rPr lang="cs-CZ" sz="2400" i="1" dirty="0" smtClean="0">
                <a:solidFill>
                  <a:schemeClr val="tx1"/>
                </a:solidFill>
              </a:rPr>
              <a:t>v </a:t>
            </a:r>
            <a:r>
              <a:rPr lang="cs-CZ" sz="2400" i="1" dirty="0">
                <a:solidFill>
                  <a:schemeClr val="tx1"/>
                </a:solidFill>
              </a:rPr>
              <a:t>dlouhodobé péči využívá respitních pobytů v dětském domově.</a:t>
            </a:r>
          </a:p>
        </p:txBody>
      </p:sp>
    </p:spTree>
    <p:extLst>
      <p:ext uri="{BB962C8B-B14F-4D97-AF65-F5344CB8AC3E}">
        <p14:creationId xmlns:p14="http://schemas.microsoft.com/office/powerpoint/2010/main" val="109182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204864"/>
            <a:ext cx="6984776" cy="4653136"/>
          </a:xfrm>
        </p:spPr>
        <p:txBody>
          <a:bodyPr/>
          <a:lstStyle/>
          <a:p>
            <a:r>
              <a:rPr lang="cs-CZ" sz="2000" b="1" dirty="0" smtClean="0"/>
              <a:t>Participace</a:t>
            </a:r>
            <a:r>
              <a:rPr lang="cs-CZ" sz="2000" dirty="0" smtClean="0"/>
              <a:t>  („hlas dítěte“)</a:t>
            </a:r>
          </a:p>
          <a:p>
            <a:r>
              <a:rPr lang="cs-CZ" sz="2000" b="1" dirty="0" smtClean="0"/>
              <a:t>Princip permanence</a:t>
            </a:r>
            <a:r>
              <a:rPr lang="cs-CZ" sz="2000" dirty="0" smtClean="0"/>
              <a:t>: stabilita, dlouhodobost, kontinuita péče, ohled </a:t>
            </a:r>
            <a:r>
              <a:rPr lang="cs-CZ" sz="2000" dirty="0"/>
              <a:t>na </a:t>
            </a:r>
            <a:r>
              <a:rPr lang="cs-CZ" sz="2000" dirty="0" err="1"/>
              <a:t>etno</a:t>
            </a:r>
            <a:r>
              <a:rPr lang="cs-CZ" sz="2000" dirty="0"/>
              <a:t>-kulturní kořeny a vztahovou síť dítěte </a:t>
            </a:r>
            <a:r>
              <a:rPr lang="cs-CZ" sz="2000" dirty="0" smtClean="0"/>
              <a:t>(</a:t>
            </a:r>
            <a:r>
              <a:rPr lang="cs-CZ" sz="2000" dirty="0" err="1" smtClean="0"/>
              <a:t>indiv</a:t>
            </a:r>
            <a:r>
              <a:rPr lang="cs-CZ" sz="2000" dirty="0" smtClean="0"/>
              <a:t>. </a:t>
            </a:r>
            <a:r>
              <a:rPr lang="cs-CZ" sz="2000" dirty="0" smtClean="0"/>
              <a:t>potřeby, „kariéru </a:t>
            </a:r>
            <a:r>
              <a:rPr lang="cs-CZ" sz="2000" dirty="0" smtClean="0"/>
              <a:t>péče“)</a:t>
            </a:r>
          </a:p>
          <a:p>
            <a:pPr marL="0" indent="0">
              <a:buNone/>
            </a:pPr>
            <a:r>
              <a:rPr lang="en-US" sz="1800" b="1" dirty="0" smtClean="0"/>
              <a:t>Prost</a:t>
            </a:r>
            <a:r>
              <a:rPr lang="cs-CZ" sz="1800" b="1" dirty="0" err="1"/>
              <a:t>ředky</a:t>
            </a:r>
            <a:r>
              <a:rPr lang="cs-CZ" sz="1800" b="1" dirty="0" smtClean="0"/>
              <a:t>:</a:t>
            </a:r>
            <a:endParaRPr lang="cs-CZ" sz="1800" b="1" dirty="0"/>
          </a:p>
          <a:p>
            <a:r>
              <a:rPr lang="cs-CZ" sz="1800" b="1" dirty="0" smtClean="0"/>
              <a:t>Individuální </a:t>
            </a:r>
            <a:r>
              <a:rPr lang="cs-CZ" sz="1800" b="1" dirty="0"/>
              <a:t>p</a:t>
            </a:r>
            <a:r>
              <a:rPr lang="en-US" sz="1800" b="1" dirty="0" err="1" smtClean="0"/>
              <a:t>lán</a:t>
            </a:r>
            <a:r>
              <a:rPr lang="cs-CZ" sz="1800" b="1" dirty="0"/>
              <a:t>y</a:t>
            </a:r>
            <a:r>
              <a:rPr lang="en-US" sz="1800" b="1" dirty="0" smtClean="0"/>
              <a:t> </a:t>
            </a:r>
            <a:r>
              <a:rPr lang="en-US" sz="1800" b="1" dirty="0" err="1"/>
              <a:t>pé</a:t>
            </a:r>
            <a:r>
              <a:rPr lang="cs-CZ" sz="1800" b="1" dirty="0" err="1" smtClean="0"/>
              <a:t>če</a:t>
            </a:r>
            <a:endParaRPr lang="cs-CZ" sz="1800" dirty="0"/>
          </a:p>
          <a:p>
            <a:r>
              <a:rPr lang="en-US" sz="1800" b="1" dirty="0" err="1" smtClean="0"/>
              <a:t>Kontinuita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soc</a:t>
            </a:r>
            <a:r>
              <a:rPr lang="cs-CZ" sz="1800" b="1" dirty="0" err="1" smtClean="0"/>
              <a:t>iálního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pracovníka</a:t>
            </a:r>
            <a:endParaRPr lang="cs-CZ" sz="1800" dirty="0" smtClean="0"/>
          </a:p>
          <a:p>
            <a:r>
              <a:rPr lang="en-US" sz="1800" b="1" dirty="0" err="1" smtClean="0"/>
              <a:t>Opoušt</a:t>
            </a:r>
            <a:r>
              <a:rPr lang="cs-CZ" sz="1800" b="1" dirty="0" err="1"/>
              <a:t>ění</a:t>
            </a:r>
            <a:r>
              <a:rPr lang="cs-CZ" sz="1800" b="1" dirty="0"/>
              <a:t> péče </a:t>
            </a:r>
            <a:r>
              <a:rPr lang="cs-CZ" sz="1800" dirty="0"/>
              <a:t>– za/omezení sociálního vyloučení (vyšší </a:t>
            </a:r>
            <a:r>
              <a:rPr lang="cs-CZ" sz="1800" dirty="0" smtClean="0"/>
              <a:t>zranitelnost – care </a:t>
            </a:r>
            <a:r>
              <a:rPr lang="cs-CZ" sz="1800" dirty="0" err="1" smtClean="0"/>
              <a:t>leavers</a:t>
            </a:r>
            <a:r>
              <a:rPr lang="cs-CZ" sz="1800" dirty="0" smtClean="0"/>
              <a:t>)</a:t>
            </a:r>
            <a:endParaRPr lang="cs-CZ" sz="1800" dirty="0"/>
          </a:p>
          <a:p>
            <a:r>
              <a:rPr lang="en-US" sz="1800" b="1" dirty="0" smtClean="0"/>
              <a:t>N</a:t>
            </a:r>
            <a:r>
              <a:rPr lang="cs-CZ" sz="1800" b="1" dirty="0" err="1" smtClean="0"/>
              <a:t>árodní</a:t>
            </a:r>
            <a:r>
              <a:rPr lang="cs-CZ" sz="1800" b="1" dirty="0" smtClean="0"/>
              <a:t> standardy kvality</a:t>
            </a:r>
            <a:r>
              <a:rPr lang="cs-CZ" sz="1800" dirty="0" smtClean="0"/>
              <a:t> </a:t>
            </a:r>
            <a:r>
              <a:rPr lang="cs-CZ" sz="1800" dirty="0"/>
              <a:t>(</a:t>
            </a:r>
            <a:r>
              <a:rPr lang="cs-CZ" sz="1800" dirty="0" smtClean="0"/>
              <a:t>nezávislá </a:t>
            </a:r>
            <a:r>
              <a:rPr lang="cs-CZ" sz="1800" dirty="0"/>
              <a:t>inspekce)</a:t>
            </a:r>
          </a:p>
          <a:p>
            <a:r>
              <a:rPr lang="cs-CZ" sz="1800" b="1" dirty="0"/>
              <a:t>V</a:t>
            </a:r>
            <a:r>
              <a:rPr lang="en-US" sz="1800" b="1" dirty="0" err="1" smtClean="0"/>
              <a:t>ýzkumy</a:t>
            </a:r>
            <a:r>
              <a:rPr lang="cs-CZ" sz="1800" b="1" dirty="0" smtClean="0"/>
              <a:t> </a:t>
            </a:r>
            <a:r>
              <a:rPr lang="cs-CZ" sz="1800" dirty="0" smtClean="0"/>
              <a:t>–</a:t>
            </a:r>
            <a:r>
              <a:rPr lang="cs-CZ" sz="1800" b="1" dirty="0" smtClean="0"/>
              <a:t> </a:t>
            </a:r>
            <a:r>
              <a:rPr lang="cs-CZ" sz="1800" dirty="0" smtClean="0"/>
              <a:t>reflexe efektivity a kvality (dlouhodobé, evaluační, evidence </a:t>
            </a:r>
            <a:r>
              <a:rPr lang="cs-CZ" sz="1800" dirty="0" err="1" smtClean="0"/>
              <a:t>based</a:t>
            </a:r>
            <a:r>
              <a:rPr lang="cs-CZ" sz="1800" dirty="0" smtClean="0"/>
              <a:t> i </a:t>
            </a:r>
            <a:r>
              <a:rPr lang="cs-CZ" sz="1800" dirty="0" err="1" smtClean="0"/>
              <a:t>best</a:t>
            </a:r>
            <a:r>
              <a:rPr lang="cs-CZ" sz="1800" dirty="0" smtClean="0"/>
              <a:t> </a:t>
            </a:r>
            <a:r>
              <a:rPr lang="cs-CZ" sz="1800" dirty="0" err="1" smtClean="0"/>
              <a:t>practice</a:t>
            </a:r>
            <a:r>
              <a:rPr lang="cs-CZ" sz="1800" dirty="0" smtClean="0"/>
              <a:t>) </a:t>
            </a:r>
          </a:p>
          <a:p>
            <a:pPr marL="0" indent="0">
              <a:buNone/>
            </a:pPr>
            <a:endParaRPr lang="cs-CZ" sz="18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   www.nahradnirodina.cz 							info@nahradnirodina.cz</a:t>
            </a:r>
            <a:endParaRPr lang="cs-CZ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59632" y="1268760"/>
            <a:ext cx="6624638" cy="865187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1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Obecný rámec změny </a:t>
            </a:r>
            <a:r>
              <a:rPr lang="cs-CZ" sz="1600" b="1" dirty="0">
                <a:solidFill>
                  <a:srgbClr val="002060"/>
                </a:solidFill>
                <a:latin typeface="Calibri" panose="020F0502020204030204" pitchFamily="34" charset="0"/>
              </a:rPr>
              <a:t>systému náhradní péče o děti </a:t>
            </a:r>
            <a:r>
              <a:rPr lang="cs-CZ" sz="1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– </a:t>
            </a:r>
            <a:r>
              <a:rPr lang="cs-CZ" sz="16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deinstitucionalizace</a:t>
            </a:r>
            <a:endParaRPr lang="cs-CZ" sz="1600" kern="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300150" y="6093295"/>
            <a:ext cx="8712968" cy="498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cs-CZ" i="1" dirty="0" smtClean="0">
                <a:solidFill>
                  <a:schemeClr val="tx1"/>
                </a:solidFill>
              </a:rPr>
              <a:t>Např.: </a:t>
            </a:r>
            <a:r>
              <a:rPr lang="en-US" i="1" dirty="0" smtClean="0">
                <a:solidFill>
                  <a:schemeClr val="tx1"/>
                </a:solidFill>
              </a:rPr>
              <a:t>Social Care Institute for Excellence (SCIE) a British Association for Adoption and Fostering (BAAF)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4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344742" cy="475252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2060"/>
                </a:solidFill>
              </a:rPr>
              <a:t>Výsledky výzkumů pokrytí potřeb pěstounů: </a:t>
            </a:r>
            <a:endParaRPr lang="cs-CZ" sz="2800" dirty="0"/>
          </a:p>
          <a:p>
            <a:pPr>
              <a:buFontTx/>
              <a:buChar char="-"/>
            </a:pPr>
            <a:r>
              <a:rPr lang="cs-CZ" sz="2400" dirty="0" smtClean="0"/>
              <a:t>garance </a:t>
            </a:r>
            <a:r>
              <a:rPr lang="cs-CZ" sz="2400" dirty="0"/>
              <a:t>respitní </a:t>
            </a:r>
            <a:r>
              <a:rPr lang="cs-CZ" sz="2400" dirty="0" smtClean="0"/>
              <a:t>péče</a:t>
            </a:r>
          </a:p>
          <a:p>
            <a:pPr>
              <a:buFontTx/>
              <a:buChar char="-"/>
            </a:pPr>
            <a:r>
              <a:rPr lang="cs-CZ" sz="2400" dirty="0" smtClean="0"/>
              <a:t>24hodinové </a:t>
            </a:r>
            <a:r>
              <a:rPr lang="cs-CZ" sz="2400" dirty="0"/>
              <a:t>poradenské </a:t>
            </a:r>
            <a:r>
              <a:rPr lang="cs-CZ" sz="2400" dirty="0" smtClean="0"/>
              <a:t>linky</a:t>
            </a:r>
          </a:p>
          <a:p>
            <a:pPr>
              <a:buFontTx/>
              <a:buChar char="-"/>
            </a:pPr>
            <a:r>
              <a:rPr lang="cs-CZ" sz="2400" dirty="0" smtClean="0"/>
              <a:t>dostupnost poradenství a pomoci specialistů</a:t>
            </a:r>
          </a:p>
          <a:p>
            <a:pPr>
              <a:buFontTx/>
              <a:buChar char="-"/>
            </a:pPr>
            <a:r>
              <a:rPr lang="cs-CZ" sz="2400" dirty="0" smtClean="0"/>
              <a:t>plynulé </a:t>
            </a:r>
            <a:r>
              <a:rPr lang="cs-CZ" sz="2400" dirty="0"/>
              <a:t>realistické </a:t>
            </a:r>
            <a:r>
              <a:rPr lang="cs-CZ" sz="2400" dirty="0" smtClean="0"/>
              <a:t>odměňování</a:t>
            </a:r>
          </a:p>
          <a:p>
            <a:pPr>
              <a:buFontTx/>
              <a:buChar char="-"/>
            </a:pPr>
            <a:r>
              <a:rPr lang="cs-CZ" sz="2400" dirty="0" smtClean="0"/>
              <a:t>nezatěžování administrativou</a:t>
            </a:r>
          </a:p>
          <a:p>
            <a:pPr>
              <a:buFontTx/>
              <a:buChar char="-"/>
            </a:pPr>
            <a:r>
              <a:rPr lang="cs-CZ" sz="2400" dirty="0" smtClean="0"/>
              <a:t>úzká </a:t>
            </a:r>
            <a:r>
              <a:rPr lang="cs-CZ" sz="2400" dirty="0"/>
              <a:t>kolegiální </a:t>
            </a:r>
            <a:r>
              <a:rPr lang="cs-CZ" sz="2400" dirty="0" smtClean="0"/>
              <a:t>spolupráce </a:t>
            </a:r>
            <a:r>
              <a:rPr lang="cs-CZ" sz="2400" dirty="0"/>
              <a:t>se sociálními pracovníky </a:t>
            </a:r>
          </a:p>
          <a:p>
            <a:pPr>
              <a:buFontTx/>
              <a:buChar char="-"/>
            </a:pPr>
            <a:r>
              <a:rPr lang="cs-CZ" sz="2400" dirty="0" smtClean="0"/>
              <a:t>možnost </a:t>
            </a:r>
            <a:r>
              <a:rPr lang="cs-CZ" sz="2400" dirty="0"/>
              <a:t>vzdělávání v dané </a:t>
            </a:r>
            <a:r>
              <a:rPr lang="cs-CZ" sz="2400" dirty="0" smtClean="0"/>
              <a:t>oblasti a profesního růstu</a:t>
            </a:r>
          </a:p>
          <a:p>
            <a:pPr>
              <a:buFontTx/>
              <a:buChar char="-"/>
            </a:pPr>
            <a:r>
              <a:rPr lang="cs-CZ" sz="2400" dirty="0"/>
              <a:t>respekt ze strany </a:t>
            </a:r>
            <a:r>
              <a:rPr lang="cs-CZ" sz="2400" dirty="0" err="1"/>
              <a:t>mnohooborového</a:t>
            </a:r>
            <a:r>
              <a:rPr lang="cs-CZ" sz="2400" dirty="0"/>
              <a:t> týmu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3608" y="6597650"/>
            <a:ext cx="9144000" cy="2603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   www.nahradnirodina.cz 	</a:t>
            </a:r>
            <a:r>
              <a:rPr lang="cs-CZ" dirty="0"/>
              <a:t>(</a:t>
            </a:r>
            <a:r>
              <a:rPr lang="cs-CZ" dirty="0" err="1"/>
              <a:t>Sellick</a:t>
            </a:r>
            <a:r>
              <a:rPr lang="cs-CZ" dirty="0"/>
              <a:t>, </a:t>
            </a:r>
            <a:r>
              <a:rPr lang="cs-CZ" dirty="0" err="1"/>
              <a:t>Howell</a:t>
            </a:r>
            <a:r>
              <a:rPr lang="cs-CZ" dirty="0"/>
              <a:t>, 2003).</a:t>
            </a:r>
          </a:p>
          <a:p>
            <a:pPr>
              <a:defRPr/>
            </a:pPr>
            <a:r>
              <a:rPr lang="cs-CZ" dirty="0" smtClean="0"/>
              <a:t>						info@nahradnirodina.cz</a:t>
            </a:r>
            <a:endParaRPr lang="cs-CZ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043608" y="1124745"/>
            <a:ext cx="6624638" cy="720080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1600" b="1" kern="0" dirty="0" smtClean="0">
                <a:solidFill>
                  <a:srgbClr val="002060"/>
                </a:solidFill>
              </a:rPr>
              <a:t>Dostupnost služeb rodině a jejich standardy</a:t>
            </a:r>
            <a:r>
              <a:rPr lang="cs-CZ" sz="1600" b="1" kern="0" dirty="0" smtClean="0">
                <a:solidFill>
                  <a:schemeClr val="bg1"/>
                </a:solidFill>
              </a:rPr>
              <a:t/>
            </a:r>
            <a:br>
              <a:rPr lang="cs-CZ" sz="1600" b="1" kern="0" dirty="0" smtClean="0">
                <a:solidFill>
                  <a:schemeClr val="bg1"/>
                </a:solidFill>
              </a:rPr>
            </a:br>
            <a:r>
              <a:rPr lang="cs-CZ" sz="1600" dirty="0">
                <a:solidFill>
                  <a:srgbClr val="002060"/>
                </a:solidFill>
              </a:rPr>
              <a:t>Důležitost </a:t>
            </a:r>
            <a:r>
              <a:rPr lang="cs-CZ" sz="1600" dirty="0" smtClean="0">
                <a:solidFill>
                  <a:srgbClr val="002060"/>
                </a:solidFill>
              </a:rPr>
              <a:t>služeb z hlediska pěstounů</a:t>
            </a:r>
            <a:endParaRPr lang="cs-CZ" sz="1600" kern="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07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8840"/>
            <a:ext cx="8604448" cy="446449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Efektivní praktiky </a:t>
            </a:r>
            <a:r>
              <a:rPr lang="cs-CZ" dirty="0" smtClean="0">
                <a:solidFill>
                  <a:srgbClr val="002060"/>
                </a:solidFill>
              </a:rPr>
              <a:t>(SCIE</a:t>
            </a:r>
            <a:r>
              <a:rPr lang="cs-CZ" dirty="0">
                <a:solidFill>
                  <a:srgbClr val="002060"/>
                </a:solidFill>
              </a:rPr>
              <a:t>: guide7 2004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  <a:r>
              <a:rPr lang="cs-CZ" b="1" dirty="0" smtClean="0">
                <a:solidFill>
                  <a:srgbClr val="002060"/>
                </a:solidFill>
              </a:rPr>
              <a:t>: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en-US" sz="2400" dirty="0" err="1" smtClean="0"/>
              <a:t>znalost</a:t>
            </a:r>
            <a:r>
              <a:rPr lang="en-US" sz="2400" dirty="0" smtClean="0"/>
              <a:t> </a:t>
            </a:r>
            <a:r>
              <a:rPr lang="en-US" sz="2400" dirty="0" err="1" smtClean="0"/>
              <a:t>místní</a:t>
            </a:r>
            <a:r>
              <a:rPr lang="cs-CZ" sz="2400" dirty="0"/>
              <a:t> </a:t>
            </a:r>
            <a:r>
              <a:rPr lang="en-US" sz="2400" dirty="0" err="1" smtClean="0"/>
              <a:t>komunity</a:t>
            </a:r>
            <a:endParaRPr lang="cs-CZ" sz="2400" dirty="0"/>
          </a:p>
          <a:p>
            <a:r>
              <a:rPr lang="en-US" sz="2400" dirty="0" smtClean="0"/>
              <a:t>nep</a:t>
            </a:r>
            <a:r>
              <a:rPr lang="cs-CZ" sz="2400" dirty="0" err="1" smtClean="0"/>
              <a:t>řetržitá</a:t>
            </a:r>
            <a:r>
              <a:rPr lang="cs-CZ" sz="2400" dirty="0" smtClean="0"/>
              <a:t> rekrutace (se </a:t>
            </a:r>
            <a:r>
              <a:rPr lang="cs-CZ" sz="2400" dirty="0"/>
              <a:t>zájemci stále </a:t>
            </a:r>
            <a:r>
              <a:rPr lang="cs-CZ" sz="2400" dirty="0" smtClean="0"/>
              <a:t>pracovat) </a:t>
            </a:r>
          </a:p>
          <a:p>
            <a:pPr marL="0" indent="0">
              <a:buNone/>
            </a:pPr>
            <a:r>
              <a:rPr lang="cs-CZ" sz="2400" dirty="0" smtClean="0"/>
              <a:t>•   využití </a:t>
            </a:r>
            <a:r>
              <a:rPr lang="cs-CZ" sz="2400" dirty="0"/>
              <a:t>sociální sítě stávajících </a:t>
            </a:r>
            <a:r>
              <a:rPr lang="cs-CZ" sz="2400" dirty="0" smtClean="0"/>
              <a:t>pěstounů „od úst k ústům“</a:t>
            </a:r>
          </a:p>
          <a:p>
            <a:pPr marL="0" indent="0">
              <a:buNone/>
            </a:pPr>
            <a:r>
              <a:rPr lang="cs-CZ" sz="2400" dirty="0"/>
              <a:t>• </a:t>
            </a:r>
            <a:r>
              <a:rPr lang="cs-CZ" sz="2400" dirty="0" smtClean="0"/>
              <a:t>  živý </a:t>
            </a:r>
            <a:r>
              <a:rPr lang="cs-CZ" sz="2400" dirty="0"/>
              <a:t>příklad pěstounů a bývalých pěstounských </a:t>
            </a:r>
            <a:r>
              <a:rPr lang="cs-CZ" sz="2400" dirty="0" smtClean="0"/>
              <a:t>dětí</a:t>
            </a:r>
          </a:p>
          <a:p>
            <a:r>
              <a:rPr lang="cs-CZ" sz="2400" dirty="0" smtClean="0"/>
              <a:t>využití </a:t>
            </a:r>
            <a:r>
              <a:rPr lang="cs-CZ" sz="2400" dirty="0"/>
              <a:t>místních médií (často </a:t>
            </a:r>
            <a:r>
              <a:rPr lang="cs-CZ" sz="2400" dirty="0" smtClean="0"/>
              <a:t>formou </a:t>
            </a:r>
            <a:r>
              <a:rPr lang="cs-CZ" sz="2400" dirty="0"/>
              <a:t>názorných videí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dirty="0" smtClean="0"/>
              <a:t>využití </a:t>
            </a:r>
            <a:r>
              <a:rPr lang="cs-CZ" sz="2400" dirty="0"/>
              <a:t>marketingových </a:t>
            </a:r>
            <a:r>
              <a:rPr lang="cs-CZ" sz="2400" dirty="0" smtClean="0"/>
              <a:t>metod</a:t>
            </a:r>
          </a:p>
          <a:p>
            <a:r>
              <a:rPr lang="cs-CZ" sz="2400" dirty="0" smtClean="0"/>
              <a:t>informování o možnostech </a:t>
            </a:r>
            <a:r>
              <a:rPr lang="cs-CZ" sz="2400" dirty="0"/>
              <a:t>sociálních služeb a </a:t>
            </a:r>
            <a:r>
              <a:rPr lang="cs-CZ" sz="2400" dirty="0" smtClean="0"/>
              <a:t>finanční podpory a perspektivách (profesní růst)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   www.nahradnirodina.cz 							info@nahradnirodina.cz</a:t>
            </a:r>
            <a:endParaRPr lang="cs-CZ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59632" y="1196752"/>
            <a:ext cx="6624638" cy="865187"/>
          </a:xfrm>
          <a:prstGeom prst="rect">
            <a:avLst/>
          </a:prstGeom>
          <a:solidFill>
            <a:srgbClr val="FF990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Rekrutace pěstounů </a:t>
            </a:r>
            <a:endParaRPr lang="cs-CZ" sz="2800" kern="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0" y="5979882"/>
            <a:ext cx="91440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 smtClean="0">
                <a:solidFill>
                  <a:schemeClr val="tx1"/>
                </a:solidFill>
              </a:rPr>
              <a:t>Úspěšnější jsou nezávislé agentury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074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SNRP">
  <a:themeElements>
    <a:clrScheme name="Prezentace SN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 SN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SN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SNRP</Template>
  <TotalTime>5789</TotalTime>
  <Words>746</Words>
  <Application>Microsoft Office PowerPoint</Application>
  <PresentationFormat>Předvádění na obrazovce (4:3)</PresentationFormat>
  <Paragraphs>125</Paragraphs>
  <Slides>13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 SNRP</vt:lpstr>
      <vt:lpstr>Středisko náhradní rodinné péče, o. s. </vt:lpstr>
      <vt:lpstr>Obecný rámec změny systému náhradní péče o děti – deinstitucionalizace</vt:lpstr>
      <vt:lpstr> Děti v náhradní péči v Anglii podle typu umístění v letech 2007–11  (Zdroj: Statistical first release 2011. Department for Education 2011) </vt:lpstr>
      <vt:lpstr>Obecný rámec změny systému náhradní péče o děti – deinstitucionalizace</vt:lpstr>
      <vt:lpstr>Obecný rámec změny systému náhradní péče o děti – deinstitucionalizace</vt:lpstr>
      <vt:lpstr>Příklad: Flexibilita, kombinace, hybridnost  Multidisciplinarita a mnohosektorovost</vt:lpstr>
      <vt:lpstr>Obecný rámec změny systému náhradní péče o děti – deinstitucionalizace</vt:lpstr>
      <vt:lpstr>Dostupnost služeb rodině a jejich standardy Důležitost služeb z hlediska pěstounů</vt:lpstr>
      <vt:lpstr>Rekrutace pěstounů </vt:lpstr>
      <vt:lpstr>Rekrutace pěstounů </vt:lpstr>
      <vt:lpstr>Rekrutace pěstounů – profil </vt:lpstr>
      <vt:lpstr>Obecný rámec změny systému náhradní péče  o děti</vt:lpstr>
      <vt:lpstr>DĚKUJI VÁM  ZA POZORNOST  </vt:lpstr>
    </vt:vector>
  </TitlesOfParts>
  <Company>SNRP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žijící v ústavních zařízeních</dc:title>
  <dc:creator>Zmeskalovav</dc:creator>
  <cp:lastModifiedBy>Uzivatel</cp:lastModifiedBy>
  <cp:revision>285</cp:revision>
  <dcterms:created xsi:type="dcterms:W3CDTF">2006-11-29T12:46:55Z</dcterms:created>
  <dcterms:modified xsi:type="dcterms:W3CDTF">2013-11-19T09:46:52Z</dcterms:modified>
</cp:coreProperties>
</file>