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77" r:id="rId4"/>
    <p:sldId id="273" r:id="rId5"/>
    <p:sldId id="279" r:id="rId6"/>
    <p:sldId id="278" r:id="rId7"/>
    <p:sldId id="280" r:id="rId8"/>
    <p:sldId id="283" r:id="rId9"/>
    <p:sldId id="276" r:id="rId10"/>
    <p:sldId id="266" r:id="rId11"/>
    <p:sldId id="275" r:id="rId12"/>
    <p:sldId id="284" r:id="rId13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737"/>
    <a:srgbClr val="66FF33"/>
    <a:srgbClr val="CC3399"/>
    <a:srgbClr val="EAEAEA"/>
    <a:srgbClr val="FF9900"/>
    <a:srgbClr val="009900"/>
    <a:srgbClr val="FF9966"/>
    <a:srgbClr val="339966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611" autoAdjust="0"/>
    <p:restoredTop sz="82476" autoAdjust="0"/>
  </p:normalViewPr>
  <p:slideViewPr>
    <p:cSldViewPr>
      <p:cViewPr>
        <p:scale>
          <a:sx n="94" d="100"/>
          <a:sy n="94" d="100"/>
        </p:scale>
        <p:origin x="-13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'[Grafy_monografie_po-DK_11-11-13.xlsx]Sheet1'!$C$703</c:f>
              <c:strCache>
                <c:ptCount val="1"/>
                <c:pt idx="0">
                  <c:v>příbuzenské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'[Grafy_monografie_po-DK_11-11-13.xlsx]Sheet1'!$D$702:$E$702</c:f>
              <c:strCache>
                <c:ptCount val="2"/>
                <c:pt idx="0">
                  <c:v>2010</c:v>
                </c:pt>
                <c:pt idx="1">
                  <c:v>1. pol. 2011</c:v>
                </c:pt>
              </c:strCache>
            </c:strRef>
          </c:cat>
          <c:val>
            <c:numRef>
              <c:f>'[Grafy_monografie_po-DK_11-11-13.xlsx]Sheet1'!$D$703:$E$703</c:f>
              <c:numCache>
                <c:formatCode>#,##0</c:formatCode>
                <c:ptCount val="2"/>
                <c:pt idx="0">
                  <c:v>47981</c:v>
                </c:pt>
                <c:pt idx="1">
                  <c:v>44561</c:v>
                </c:pt>
              </c:numCache>
            </c:numRef>
          </c:val>
        </c:ser>
        <c:ser>
          <c:idx val="1"/>
          <c:order val="1"/>
          <c:tx>
            <c:strRef>
              <c:f>'[Grafy_monografie_po-DK_11-11-13.xlsx]Sheet1'!$C$704</c:f>
              <c:strCache>
                <c:ptCount val="1"/>
                <c:pt idx="0">
                  <c:v>nepříbuzenské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'[Grafy_monografie_po-DK_11-11-13.xlsx]Sheet1'!$D$702:$E$702</c:f>
              <c:strCache>
                <c:ptCount val="2"/>
                <c:pt idx="0">
                  <c:v>2010</c:v>
                </c:pt>
                <c:pt idx="1">
                  <c:v>1. pol. 2011</c:v>
                </c:pt>
              </c:strCache>
            </c:strRef>
          </c:cat>
          <c:val>
            <c:numRef>
              <c:f>'[Grafy_monografie_po-DK_11-11-13.xlsx]Sheet1'!$D$704:$E$704</c:f>
              <c:numCache>
                <c:formatCode>#,##0</c:formatCode>
                <c:ptCount val="2"/>
                <c:pt idx="0">
                  <c:v>9809</c:v>
                </c:pt>
                <c:pt idx="1">
                  <c:v>8796</c:v>
                </c:pt>
              </c:numCache>
            </c:numRef>
          </c:val>
        </c:ser>
        <c:ser>
          <c:idx val="2"/>
          <c:order val="2"/>
          <c:tx>
            <c:strRef>
              <c:f>'[Grafy_monografie_po-DK_11-11-13.xlsx]Sheet1'!$C$705</c:f>
              <c:strCache>
                <c:ptCount val="1"/>
                <c:pt idx="0">
                  <c:v>mnohočetné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'[Grafy_monografie_po-DK_11-11-13.xlsx]Sheet1'!$D$702:$E$702</c:f>
              <c:strCache>
                <c:ptCount val="2"/>
                <c:pt idx="0">
                  <c:v>2010</c:v>
                </c:pt>
                <c:pt idx="1">
                  <c:v>1. pol. 2011</c:v>
                </c:pt>
              </c:strCache>
            </c:strRef>
          </c:cat>
          <c:val>
            <c:numRef>
              <c:f>'[Grafy_monografie_po-DK_11-11-13.xlsx]Sheet1'!$D$705:$E$705</c:f>
              <c:numCache>
                <c:formatCode>#,##0</c:formatCode>
                <c:ptCount val="2"/>
                <c:pt idx="0">
                  <c:v>4516</c:v>
                </c:pt>
                <c:pt idx="1">
                  <c:v>4416</c:v>
                </c:pt>
              </c:numCache>
            </c:numRef>
          </c:val>
        </c:ser>
        <c:ser>
          <c:idx val="3"/>
          <c:order val="3"/>
          <c:tx>
            <c:strRef>
              <c:f>'[Grafy_monografie_po-DK_11-11-13.xlsx]Sheet1'!$C$706</c:f>
              <c:strCache>
                <c:ptCount val="1"/>
                <c:pt idx="0">
                  <c:v>specializované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'[Grafy_monografie_po-DK_11-11-13.xlsx]Sheet1'!$D$702:$E$702</c:f>
              <c:strCache>
                <c:ptCount val="2"/>
                <c:pt idx="0">
                  <c:v>2010</c:v>
                </c:pt>
                <c:pt idx="1">
                  <c:v>1. pol. 2011</c:v>
                </c:pt>
              </c:strCache>
            </c:strRef>
          </c:cat>
          <c:val>
            <c:numRef>
              <c:f>'[Grafy_monografie_po-DK_11-11-13.xlsx]Sheet1'!$D$706:$E$706</c:f>
              <c:numCache>
                <c:formatCode>General</c:formatCode>
                <c:ptCount val="2"/>
                <c:pt idx="0">
                  <c:v>428</c:v>
                </c:pt>
                <c:pt idx="1">
                  <c:v>462</c:v>
                </c:pt>
              </c:numCache>
            </c:numRef>
          </c:val>
        </c:ser>
        <c:ser>
          <c:idx val="4"/>
          <c:order val="4"/>
          <c:tx>
            <c:strRef>
              <c:f>'[Grafy_monografie_po-DK_11-11-13.xlsx]Sheet1'!$C$707</c:f>
              <c:strCache>
                <c:ptCount val="1"/>
                <c:pt idx="0">
                  <c:v>rodinné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'[Grafy_monografie_po-DK_11-11-13.xlsx]Sheet1'!$D$702:$E$702</c:f>
              <c:strCache>
                <c:ptCount val="2"/>
                <c:pt idx="0">
                  <c:v>2010</c:v>
                </c:pt>
                <c:pt idx="1">
                  <c:v>1. pol. 2011</c:v>
                </c:pt>
              </c:strCache>
            </c:strRef>
          </c:cat>
          <c:val>
            <c:numRef>
              <c:f>'[Grafy_monografie_po-DK_11-11-13.xlsx]Sheet1'!$D$707:$E$707</c:f>
              <c:numCache>
                <c:formatCode>#,##0</c:formatCode>
                <c:ptCount val="2"/>
                <c:pt idx="0">
                  <c:v>3673</c:v>
                </c:pt>
                <c:pt idx="1">
                  <c:v>2554</c:v>
                </c:pt>
              </c:numCache>
            </c:numRef>
          </c:val>
        </c:ser>
        <c:ser>
          <c:idx val="5"/>
          <c:order val="5"/>
          <c:tx>
            <c:strRef>
              <c:f>'[Grafy_monografie_po-DK_11-11-13.xlsx]Sheet1'!$C$708</c:f>
              <c:strCache>
                <c:ptCount val="1"/>
                <c:pt idx="0">
                  <c:v>součet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'[Grafy_monografie_po-DK_11-11-13.xlsx]Sheet1'!$D$702:$E$702</c:f>
              <c:strCache>
                <c:ptCount val="2"/>
                <c:pt idx="0">
                  <c:v>2010</c:v>
                </c:pt>
                <c:pt idx="1">
                  <c:v>1. pol. 2011</c:v>
                </c:pt>
              </c:strCache>
            </c:strRef>
          </c:cat>
          <c:val>
            <c:numRef>
              <c:f>'[Grafy_monografie_po-DK_11-11-13.xlsx]Sheet1'!$D$708:$E$708</c:f>
              <c:numCache>
                <c:formatCode>#,##0</c:formatCode>
                <c:ptCount val="2"/>
                <c:pt idx="0">
                  <c:v>66407</c:v>
                </c:pt>
                <c:pt idx="1">
                  <c:v>60789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93984"/>
        <c:axId val="48963968"/>
      </c:barChart>
      <c:catAx>
        <c:axId val="46393984"/>
        <c:scaling>
          <c:orientation val="minMax"/>
        </c:scaling>
        <c:delete val="0"/>
        <c:axPos val="b"/>
        <c:majorTickMark val="out"/>
        <c:minorTickMark val="none"/>
        <c:tickLblPos val="nextTo"/>
        <c:crossAx val="48963968"/>
        <c:crosses val="autoZero"/>
        <c:auto val="1"/>
        <c:lblAlgn val="ctr"/>
        <c:lblOffset val="100"/>
        <c:noMultiLvlLbl val="0"/>
      </c:catAx>
      <c:valAx>
        <c:axId val="489639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63939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972919349732221E-2"/>
          <c:y val="0.91611030977725627"/>
          <c:w val="0.77778557087382105"/>
          <c:h val="8.3889690222743618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20.11.2013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04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endParaRPr lang="cs-CZ" baseline="0" dirty="0" err="1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761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562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Calibri" pitchFamily="34" charset="0"/>
                <a:ea typeface="+mn-ea"/>
                <a:cs typeface="+mn-cs"/>
              </a:rPr>
              <a:t> </a:t>
            </a:r>
            <a:endParaRPr lang="cs-CZ" sz="1200" dirty="0" smtClean="0"/>
          </a:p>
          <a:p>
            <a:endParaRPr lang="cs-CZ" sz="1200" b="1" i="1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  <a:p>
            <a:pPr marL="0" indent="0" algn="l">
              <a:buNone/>
            </a:pPr>
            <a:endParaRPr lang="cs-CZ" sz="1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996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rozporné postavení sociálních pracovníků  (rozhodují o </a:t>
            </a:r>
            <a:r>
              <a:rPr lang="cs-CZ" sz="1200" dirty="0" err="1" smtClean="0"/>
              <a:t>finan</a:t>
            </a:r>
            <a:r>
              <a:rPr lang="cs-CZ" sz="1200" dirty="0" smtClean="0"/>
              <a:t>.</a:t>
            </a:r>
            <a:r>
              <a:rPr lang="cs-CZ" sz="1200" baseline="0" dirty="0" smtClean="0"/>
              <a:t> A současně podpora pomoc-diagnostika)</a:t>
            </a:r>
            <a:endParaRPr lang="cs-CZ" sz="1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382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33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014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30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1" kern="1200" dirty="0" smtClean="0">
              <a:solidFill>
                <a:schemeClr val="tx1"/>
              </a:solidFill>
              <a:effectLst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1D6E70-99D6-42F4-A4B7-201014CC22F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9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ips.gov.p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761"/>
            <a:ext cx="7772400" cy="1296143"/>
          </a:xfrm>
          <a:solidFill>
            <a:srgbClr val="92D050"/>
          </a:solidFill>
        </p:spPr>
        <p:txBody>
          <a:bodyPr/>
          <a:lstStyle/>
          <a:p>
            <a:r>
              <a:rPr lang="cs-CZ" sz="3200" dirty="0" smtClean="0"/>
              <a:t>Středisko náhradní rodinné péče, o. s.</a:t>
            </a:r>
            <a:br>
              <a:rPr lang="cs-CZ" sz="3200" dirty="0" smtClean="0"/>
            </a:br>
            <a:endParaRPr lang="cs-CZ" sz="1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3286125"/>
            <a:ext cx="8858250" cy="3071813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   POLSKO – výsledky výzkumu: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sz="2800" dirty="0"/>
              <a:t>Změny </a:t>
            </a:r>
            <a:r>
              <a:rPr lang="cs-CZ" sz="2800" dirty="0" smtClean="0"/>
              <a:t>systému, </a:t>
            </a:r>
            <a:r>
              <a:rPr lang="cs-CZ" sz="2800" dirty="0" err="1"/>
              <a:t>deinstitucionalizace</a:t>
            </a:r>
            <a:r>
              <a:rPr lang="cs-CZ" sz="2800" dirty="0"/>
              <a:t> </a:t>
            </a:r>
            <a:endParaRPr lang="cs-CZ" sz="2800" dirty="0" smtClean="0"/>
          </a:p>
          <a:p>
            <a:r>
              <a:rPr lang="cs-CZ" sz="2800" dirty="0" smtClean="0"/>
              <a:t>Bariéry a </a:t>
            </a:r>
            <a:r>
              <a:rPr lang="cs-CZ" sz="2800" dirty="0"/>
              <a:t>n</a:t>
            </a:r>
            <a:r>
              <a:rPr lang="cs-CZ" sz="2800" dirty="0" smtClean="0"/>
              <a:t>e/zamýšlené důsledky transformace</a:t>
            </a:r>
            <a:endParaRPr lang="cs-CZ" sz="2800" dirty="0"/>
          </a:p>
          <a:p>
            <a:r>
              <a:rPr lang="cs-CZ" sz="2800" dirty="0" smtClean="0"/>
              <a:t>Nová koncepce NRP a formy pomoci 2011</a:t>
            </a: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96952"/>
            <a:ext cx="1547664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Bookman Old Style" pitchFamily="18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Bookman Old Style" pitchFamily="18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1844824"/>
            <a:ext cx="6192838" cy="403244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dirty="0" smtClean="0">
                <a:solidFill>
                  <a:srgbClr val="FF3737"/>
                </a:solidFill>
                <a:latin typeface="Bookman Old Style" pitchFamily="18" charset="0"/>
              </a:rPr>
              <a:t>DĚKUJI ZA POZORNOST</a:t>
            </a:r>
          </a:p>
          <a:p>
            <a:pPr eaLnBrk="1" hangingPunct="1">
              <a:lnSpc>
                <a:spcPct val="80000"/>
              </a:lnSpc>
            </a:pPr>
            <a:endParaRPr lang="cs-CZ" sz="2800" b="1" dirty="0" smtClean="0">
              <a:solidFill>
                <a:srgbClr val="FF3737"/>
              </a:solidFill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Olga </a:t>
            </a:r>
            <a:r>
              <a:rPr lang="cs-CZ" sz="2400" dirty="0" err="1">
                <a:latin typeface="Bookman Old Style" panose="02050604050505020204" pitchFamily="18" charset="0"/>
              </a:rPr>
              <a:t>Šmídová-Matoušová</a:t>
            </a:r>
            <a:r>
              <a:rPr lang="cs-CZ" sz="2400" dirty="0">
                <a:latin typeface="Bookman Old Style" panose="02050604050505020204" pitchFamily="18" charset="0"/>
              </a:rPr>
              <a:t> (výzkum), David Kocman (rešerše)</a:t>
            </a:r>
            <a:endParaRPr lang="cs-CZ" sz="2400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Středisko náhradní rodinné péče, o. s.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Adresa: 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Tel./fax: +420 233 355 309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Tel.: +420 233 356 701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E-mail: info@nahradnirodina.cz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Web: www.nahradnirodina.cz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7954" y="1148041"/>
            <a:ext cx="6624638" cy="768791"/>
          </a:xfrm>
          <a:solidFill>
            <a:srgbClr val="92D050"/>
          </a:solidFill>
        </p:spPr>
        <p:txBody>
          <a:bodyPr/>
          <a:lstStyle/>
          <a:p>
            <a:r>
              <a:rPr lang="cs-CZ" sz="2000" dirty="0" smtClean="0"/>
              <a:t>Změny systému, </a:t>
            </a:r>
            <a:r>
              <a:rPr lang="cs-CZ" sz="2000" dirty="0" err="1" smtClean="0"/>
              <a:t>deinstitucionalizace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07704" y="2852936"/>
            <a:ext cx="6408737" cy="345693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	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Graf 6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220" t="-5702" r="-13281" b="-5365"/>
          <a:stretch>
            <a:fillRect/>
          </a:stretch>
        </p:blipFill>
        <p:spPr bwMode="auto">
          <a:xfrm>
            <a:off x="611560" y="2659559"/>
            <a:ext cx="8532440" cy="382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979712" y="3429000"/>
            <a:ext cx="536877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(Zdroj: </a:t>
            </a:r>
            <a:r>
              <a:rPr kumimoji="0" lang="cs-CZ" alt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Ministerstwo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Pracy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 </a:t>
            </a:r>
            <a:r>
              <a:rPr kumimoji="0" lang="cs-CZ" alt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Polityki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Społecznej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MLaSP</a:t>
            </a:r>
            <a:r>
              <a:rPr kumimoji="0" lang="en-US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Departament </a:t>
            </a:r>
            <a:r>
              <a:rPr kumimoji="0" lang="cs-CZ" alt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Polityki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Rodzinnej</a:t>
            </a:r>
            <a:r>
              <a:rPr kumimoji="0" lang="cs-CZ" alt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cs-CZ" altLang="cs-CZ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292756" y="20132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180975" algn="ctr" eaLnBrk="0" hangingPunct="0"/>
            <a:r>
              <a:rPr lang="cs-CZ" altLang="cs-CZ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Graf č. 1. Počty dětí v institucionální péči – v pobytových zařízeních </a:t>
            </a:r>
            <a:r>
              <a:rPr lang="cs-CZ" altLang="cs-CZ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altLang="cs-CZ" b="1" dirty="0">
                <a:latin typeface="Calibri" pitchFamily="34" charset="0"/>
                <a:ea typeface="Times New Roman" pitchFamily="18" charset="0"/>
                <a:cs typeface="Arial" pitchFamily="34" charset="0"/>
              </a:rPr>
              <a:t>v Polsku </a:t>
            </a:r>
            <a:r>
              <a:rPr lang="cs-CZ" altLang="cs-CZ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2011/2</a:t>
            </a:r>
          </a:p>
        </p:txBody>
      </p:sp>
    </p:spTree>
    <p:extLst>
      <p:ext uri="{BB962C8B-B14F-4D97-AF65-F5344CB8AC3E}">
        <p14:creationId xmlns:p14="http://schemas.microsoft.com/office/powerpoint/2010/main" val="2734031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1124744"/>
            <a:ext cx="6624638" cy="864096"/>
          </a:xfrm>
        </p:spPr>
        <p:txBody>
          <a:bodyPr/>
          <a:lstStyle/>
          <a:p>
            <a:r>
              <a:rPr lang="cs-CZ" sz="2000" dirty="0" smtClean="0"/>
              <a:t>Formy pěstounské</a:t>
            </a:r>
            <a:br>
              <a:rPr lang="cs-CZ" sz="2000" dirty="0" smtClean="0"/>
            </a:br>
            <a:r>
              <a:rPr lang="cs-CZ" sz="2000" dirty="0" smtClean="0"/>
              <a:t> péče a jejich podíl v roce 2010-11 </a:t>
            </a:r>
            <a:br>
              <a:rPr lang="cs-CZ" sz="2000" dirty="0" smtClean="0"/>
            </a:br>
            <a:r>
              <a:rPr lang="cs-CZ" sz="2000" dirty="0" smtClean="0"/>
              <a:t>(dle počtu umístěných dětí)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87194"/>
              </p:ext>
            </p:extLst>
          </p:nvPr>
        </p:nvGraphicFramePr>
        <p:xfrm>
          <a:off x="1115616" y="1988840"/>
          <a:ext cx="7128817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258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1196752"/>
            <a:ext cx="6624638" cy="1008112"/>
          </a:xfrm>
          <a:solidFill>
            <a:srgbClr val="92D050"/>
          </a:solidFill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Změny systému </a:t>
            </a:r>
            <a:r>
              <a:rPr lang="cs-CZ" sz="2000" dirty="0" err="1" smtClean="0">
                <a:solidFill>
                  <a:schemeClr val="tx1"/>
                </a:solidFill>
              </a:rPr>
              <a:t>deinstitucionalizace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2348880"/>
            <a:ext cx="6408737" cy="4104456"/>
          </a:xfrm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Od dílčích změn sociální politiky a zákonů (1990–1999–2004) ke komplexnímu řešení (2011):</a:t>
            </a:r>
            <a:endParaRPr lang="cs-CZ" sz="2000" b="1" dirty="0"/>
          </a:p>
          <a:p>
            <a:r>
              <a:rPr lang="cs-CZ" sz="2000" dirty="0" smtClean="0"/>
              <a:t>Zátěž minulosti,  ekonomická </a:t>
            </a:r>
            <a:r>
              <a:rPr lang="cs-CZ" sz="2000" dirty="0"/>
              <a:t>k</a:t>
            </a:r>
            <a:r>
              <a:rPr lang="cs-CZ" sz="2000" dirty="0" smtClean="0"/>
              <a:t>rize 90. let – dezintegrace  rodin a chudoba</a:t>
            </a:r>
          </a:p>
          <a:p>
            <a:r>
              <a:rPr lang="cs-CZ" sz="2000" dirty="0" smtClean="0"/>
              <a:t>Koncem min. tisíciletí stále 70 tis. </a:t>
            </a:r>
            <a:r>
              <a:rPr lang="cs-CZ" sz="2000" dirty="0"/>
              <a:t>d</a:t>
            </a:r>
            <a:r>
              <a:rPr lang="cs-CZ" sz="2000" dirty="0" smtClean="0"/>
              <a:t>ětí v dětských domovech (počty mírně klesají až od r. 2007)</a:t>
            </a:r>
          </a:p>
          <a:p>
            <a:r>
              <a:rPr lang="cs-CZ" sz="2000" dirty="0" smtClean="0"/>
              <a:t>Kritika mezinárodní i vnitřní (NGO)</a:t>
            </a:r>
          </a:p>
          <a:p>
            <a:r>
              <a:rPr lang="cs-CZ" sz="2000" dirty="0" smtClean="0"/>
              <a:t>Restrukturalizace velkých dětských domovů (rozčleňování, rodinné domovy, multifunkční domovy, …) </a:t>
            </a:r>
          </a:p>
          <a:p>
            <a:r>
              <a:rPr lang="cs-CZ" sz="2000" dirty="0" smtClean="0"/>
              <a:t>Privatizace soc. služeb včetně DD, decentralizace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27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89" y="1484784"/>
            <a:ext cx="6624638" cy="936104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Počty pěstounských rodin a dětí v nich –</a:t>
            </a:r>
            <a:br>
              <a:rPr lang="cs-CZ" sz="2400" dirty="0" smtClean="0"/>
            </a:br>
            <a:r>
              <a:rPr lang="cs-CZ" sz="2400" dirty="0" smtClean="0"/>
              <a:t>2005–09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08920"/>
            <a:ext cx="7056784" cy="340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32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1124744"/>
            <a:ext cx="6624638" cy="865187"/>
          </a:xfrm>
          <a:solidFill>
            <a:srgbClr val="92D050"/>
          </a:solidFill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Změny systému </a:t>
            </a:r>
            <a:r>
              <a:rPr lang="cs-CZ" sz="2000" dirty="0" err="1" smtClean="0">
                <a:solidFill>
                  <a:schemeClr val="tx1"/>
                </a:solidFill>
              </a:rPr>
              <a:t>deinstitucionalizace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3" y="1988840"/>
            <a:ext cx="8136904" cy="4608512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err="1"/>
              <a:t>D</a:t>
            </a:r>
            <a:r>
              <a:rPr lang="cs-CZ" sz="1800" b="1" dirty="0" err="1" smtClean="0"/>
              <a:t>einstitucionalizace</a:t>
            </a:r>
            <a:r>
              <a:rPr lang="cs-CZ" sz="1800" b="1" dirty="0" smtClean="0"/>
              <a:t> v prvních 2 dekádách: </a:t>
            </a:r>
            <a:r>
              <a:rPr lang="cs-CZ" sz="1800" dirty="0" smtClean="0"/>
              <a:t>Setrvačnost pojetí (filozofie) náhradní rodinné </a:t>
            </a:r>
            <a:r>
              <a:rPr lang="cs-CZ" sz="1800" dirty="0"/>
              <a:t>p</a:t>
            </a:r>
            <a:r>
              <a:rPr lang="cs-CZ" sz="1800" dirty="0" smtClean="0"/>
              <a:t>éče</a:t>
            </a: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– 	orientace na ochranu dítěte před zneužíváním a zanedbáváním</a:t>
            </a:r>
          </a:p>
          <a:p>
            <a:pPr marL="0" indent="0">
              <a:buNone/>
            </a:pPr>
            <a:r>
              <a:rPr lang="cs-CZ" sz="1800" dirty="0" smtClean="0"/>
              <a:t>–  	náhradní péče  doslova jako náhrada za rodinu </a:t>
            </a:r>
          </a:p>
          <a:p>
            <a:pPr marL="0" indent="0">
              <a:buNone/>
            </a:pPr>
            <a:r>
              <a:rPr lang="cs-CZ" sz="1800" dirty="0" smtClean="0"/>
              <a:t>– 	odebrání dítěte rodině jako nejlepší a trvalé řešení</a:t>
            </a:r>
          </a:p>
          <a:p>
            <a:pPr marL="0" indent="0">
              <a:buNone/>
            </a:pPr>
            <a:r>
              <a:rPr lang="cs-CZ" sz="1800" dirty="0" smtClean="0"/>
              <a:t>– 	</a:t>
            </a:r>
            <a:r>
              <a:rPr lang="cs-CZ" sz="1800" dirty="0" err="1" smtClean="0"/>
              <a:t>patologizace</a:t>
            </a:r>
            <a:r>
              <a:rPr lang="cs-CZ" sz="1800" dirty="0" smtClean="0"/>
              <a:t> původních rodin</a:t>
            </a:r>
          </a:p>
          <a:p>
            <a:pPr marL="0" indent="0">
              <a:buNone/>
            </a:pPr>
            <a:r>
              <a:rPr lang="cs-CZ" sz="1800" dirty="0" smtClean="0"/>
              <a:t>– 	absence podpory a preventivní práce s rodinou („</a:t>
            </a:r>
            <a:r>
              <a:rPr lang="cs-CZ" sz="1800" dirty="0" err="1" smtClean="0"/>
              <a:t>profylaktiky</a:t>
            </a:r>
            <a:r>
              <a:rPr lang="cs-CZ" sz="1800" dirty="0" smtClean="0"/>
              <a:t>“)</a:t>
            </a:r>
          </a:p>
          <a:p>
            <a:pPr marL="0" indent="0">
              <a:buNone/>
            </a:pPr>
            <a:r>
              <a:rPr lang="cs-CZ" sz="1800" dirty="0" smtClean="0"/>
              <a:t>–	chudoba, vyloučení jako reálný důvod intervence</a:t>
            </a:r>
          </a:p>
          <a:p>
            <a:pPr marL="0" indent="0">
              <a:buNone/>
            </a:pPr>
            <a:r>
              <a:rPr lang="cs-CZ" sz="1800" dirty="0" smtClean="0"/>
              <a:t>– 	konzervativní přístup a předsudky polské veřejnosti – stigmatizace </a:t>
            </a:r>
            <a:br>
              <a:rPr lang="cs-CZ" sz="1800" dirty="0" smtClean="0"/>
            </a:br>
            <a:r>
              <a:rPr lang="cs-CZ" sz="1800" dirty="0" smtClean="0"/>
              <a:t>	a</a:t>
            </a:r>
            <a:r>
              <a:rPr lang="cs-CZ" sz="1800" dirty="0"/>
              <a:t> </a:t>
            </a:r>
            <a:r>
              <a:rPr lang="cs-CZ" sz="1800" dirty="0" smtClean="0"/>
              <a:t>izolace </a:t>
            </a:r>
            <a:r>
              <a:rPr lang="cs-CZ" sz="1800" dirty="0"/>
              <a:t>rodin i dětí </a:t>
            </a:r>
            <a:r>
              <a:rPr lang="cs-CZ" sz="1800" dirty="0" smtClean="0"/>
              <a:t>v NP </a:t>
            </a:r>
          </a:p>
          <a:p>
            <a:pPr marL="0" indent="0">
              <a:buNone/>
            </a:pPr>
            <a:r>
              <a:rPr lang="cs-CZ" sz="1800" dirty="0" smtClean="0"/>
              <a:t>– 	absence  podpory pěstounských rodin službami a informacemi </a:t>
            </a:r>
          </a:p>
          <a:p>
            <a:pPr marL="0" indent="0">
              <a:buNone/>
            </a:pPr>
            <a:r>
              <a:rPr lang="cs-CZ" sz="1800" dirty="0" smtClean="0"/>
              <a:t>–  	neexistence standardů kvality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		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12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124745"/>
            <a:ext cx="6624638" cy="864095"/>
          </a:xfrm>
          <a:solidFill>
            <a:srgbClr val="92D050"/>
          </a:solidFill>
        </p:spPr>
        <p:txBody>
          <a:bodyPr/>
          <a:lstStyle/>
          <a:p>
            <a:r>
              <a:rPr lang="cs-CZ" sz="2000" dirty="0" smtClean="0"/>
              <a:t>Změny systému, </a:t>
            </a:r>
            <a:r>
              <a:rPr lang="cs-CZ" sz="2000" dirty="0" err="1" smtClean="0"/>
              <a:t>deinstitucionalizace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132856"/>
            <a:ext cx="8712968" cy="4249018"/>
          </a:xfrm>
          <a:ln>
            <a:solidFill>
              <a:srgbClr val="002060"/>
            </a:solidFill>
          </a:ln>
        </p:spPr>
        <p:txBody>
          <a:bodyPr/>
          <a:lstStyle/>
          <a:p>
            <a:pPr>
              <a:buFontTx/>
              <a:buChar char="-"/>
            </a:pPr>
            <a:r>
              <a:rPr lang="cs-CZ" sz="2400" dirty="0"/>
              <a:t>p</a:t>
            </a:r>
            <a:r>
              <a:rPr lang="cs-CZ" sz="2400" dirty="0" smtClean="0"/>
              <a:t>articipace biologických rodičů a dětí na procesu péče, spolurozhodování chybí</a:t>
            </a:r>
          </a:p>
          <a:p>
            <a:pPr>
              <a:buFontTx/>
              <a:buChar char="-"/>
            </a:pPr>
            <a:r>
              <a:rPr lang="cs-CZ" sz="2400" dirty="0" smtClean="0"/>
              <a:t>omezení/zamezení kontaktu dítěte v NRP s rodiči</a:t>
            </a:r>
          </a:p>
          <a:p>
            <a:pPr>
              <a:buFontTx/>
              <a:buChar char="-"/>
            </a:pPr>
            <a:r>
              <a:rPr lang="cs-CZ" sz="2400" dirty="0" smtClean="0"/>
              <a:t>absence individuálních plánů </a:t>
            </a:r>
          </a:p>
          <a:p>
            <a:pPr>
              <a:buFontTx/>
              <a:buChar char="-"/>
            </a:pPr>
            <a:r>
              <a:rPr lang="cs-CZ" sz="2400" dirty="0"/>
              <a:t>o</a:t>
            </a:r>
            <a:r>
              <a:rPr lang="cs-CZ" sz="2400" dirty="0" smtClean="0"/>
              <a:t>pouštění péče neošetřeno</a:t>
            </a:r>
          </a:p>
          <a:p>
            <a:pPr>
              <a:buFontTx/>
              <a:buChar char="-"/>
            </a:pPr>
            <a:r>
              <a:rPr lang="cs-CZ" sz="2400" dirty="0" smtClean="0"/>
              <a:t>příbuzenské pěstounské rodiny obdobné problémy jako původní (chudoba, …), věk, zdraví, vzdělá(</a:t>
            </a:r>
            <a:r>
              <a:rPr lang="cs-CZ" sz="2400" dirty="0" err="1" smtClean="0"/>
              <a:t>vá</a:t>
            </a:r>
            <a:r>
              <a:rPr lang="cs-CZ" sz="2400" dirty="0" smtClean="0"/>
              <a:t>)ní</a:t>
            </a:r>
          </a:p>
          <a:p>
            <a:pPr>
              <a:buFontTx/>
              <a:buChar char="-"/>
            </a:pPr>
            <a:r>
              <a:rPr lang="cs-CZ" sz="2400" dirty="0" smtClean="0"/>
              <a:t>nerovnost odměňování mezi pěstouny </a:t>
            </a:r>
          </a:p>
          <a:p>
            <a:pPr>
              <a:buFontTx/>
              <a:buChar char="-"/>
            </a:pPr>
            <a:r>
              <a:rPr lang="cs-CZ" sz="2400" dirty="0" smtClean="0"/>
              <a:t>rozporné postavení sociálních pracovníků v systému</a:t>
            </a:r>
            <a:endParaRPr lang="cs-CZ" sz="2400" dirty="0"/>
          </a:p>
          <a:p>
            <a:pPr>
              <a:buFontTx/>
              <a:buChar char="-"/>
            </a:pPr>
            <a:endParaRPr lang="cs-CZ" sz="20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31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1196753"/>
            <a:ext cx="6624638" cy="792088"/>
          </a:xfrm>
          <a:solidFill>
            <a:srgbClr val="92D050"/>
          </a:solidFill>
        </p:spPr>
        <p:txBody>
          <a:bodyPr/>
          <a:lstStyle/>
          <a:p>
            <a:r>
              <a:rPr lang="cs-CZ" sz="2000" dirty="0" smtClean="0"/>
              <a:t>Změny systému</a:t>
            </a:r>
            <a:r>
              <a:rPr lang="cs-CZ" sz="2000" dirty="0"/>
              <a:t> </a:t>
            </a:r>
            <a:r>
              <a:rPr lang="cs-CZ" sz="2000" dirty="0" smtClean="0"/>
              <a:t>– komplexní úprava 2011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988840"/>
            <a:ext cx="6408737" cy="4464496"/>
          </a:xfrm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sz="2000" u="sng" dirty="0" smtClean="0"/>
              <a:t>Reflexe vývoje a sebe/kritika a komplexní úprava: </a:t>
            </a:r>
          </a:p>
          <a:p>
            <a:pPr marL="0" indent="0">
              <a:buNone/>
            </a:pPr>
            <a:r>
              <a:rPr lang="cs-CZ" sz="2000" u="sng" dirty="0" smtClean="0"/>
              <a:t> </a:t>
            </a:r>
            <a:endParaRPr lang="cs-CZ" sz="2000" u="sng" dirty="0"/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osun od jednostranného pojetí N(R)P ochrany dětí k prevenci a sanaci rodiny – služby rodině (ale </a:t>
            </a:r>
            <a:br>
              <a:rPr lang="cs-CZ" sz="2000" dirty="0" smtClean="0"/>
            </a:br>
            <a:r>
              <a:rPr lang="cs-CZ" sz="2000" dirty="0" smtClean="0"/>
              <a:t>i včasná intervence) – vyváženost </a:t>
            </a:r>
          </a:p>
          <a:p>
            <a:pPr>
              <a:buFontTx/>
              <a:buChar char="-"/>
            </a:pPr>
            <a:r>
              <a:rPr lang="cs-CZ" sz="2000" dirty="0" smtClean="0"/>
              <a:t>Rozvoj specializovaných forem pěstounství </a:t>
            </a:r>
          </a:p>
          <a:p>
            <a:pPr>
              <a:buFontTx/>
              <a:buChar char="-"/>
            </a:pPr>
            <a:r>
              <a:rPr lang="cs-CZ" sz="2000" dirty="0" smtClean="0"/>
              <a:t>Pokračující humanizace a </a:t>
            </a:r>
            <a:r>
              <a:rPr lang="cs-CZ" sz="2000" dirty="0" err="1" smtClean="0"/>
              <a:t>familiarizace</a:t>
            </a:r>
            <a:r>
              <a:rPr lang="cs-CZ" sz="2000" dirty="0" smtClean="0"/>
              <a:t> ústavní péče (plán ze 30 na 14 dětí) </a:t>
            </a:r>
          </a:p>
          <a:p>
            <a:pPr>
              <a:buFontTx/>
              <a:buChar char="-"/>
            </a:pPr>
            <a:r>
              <a:rPr lang="cs-CZ" sz="2000" dirty="0" smtClean="0"/>
              <a:t>Rozvoj profesionálních pěstounských rodin </a:t>
            </a:r>
          </a:p>
          <a:p>
            <a:pPr>
              <a:buFontTx/>
              <a:buChar char="-"/>
            </a:pPr>
            <a:r>
              <a:rPr lang="cs-CZ" sz="2000" dirty="0" smtClean="0"/>
              <a:t>Podpora a pomoc mladým lidem opouštějícím péči</a:t>
            </a:r>
          </a:p>
          <a:p>
            <a:pPr>
              <a:buFontTx/>
              <a:buChar char="-"/>
            </a:pPr>
            <a:r>
              <a:rPr lang="cs-CZ" sz="2000" dirty="0" smtClean="0"/>
              <a:t>Rozvoj komunitních forem NP a Center soc. podpory, …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31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172" y="1196752"/>
            <a:ext cx="6985260" cy="1008112"/>
          </a:xfrm>
          <a:solidFill>
            <a:srgbClr val="92D050"/>
          </a:solidFill>
        </p:spPr>
        <p:txBody>
          <a:bodyPr/>
          <a:lstStyle/>
          <a:p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Zákon č. 149/2011</a:t>
            </a:r>
            <a:r>
              <a:rPr lang="cs-CZ" sz="2000" dirty="0" smtClean="0"/>
              <a:t>,</a:t>
            </a:r>
            <a:r>
              <a:rPr lang="cs-CZ" sz="2000" b="1" dirty="0" smtClean="0"/>
              <a:t> </a:t>
            </a:r>
            <a:r>
              <a:rPr lang="cs-CZ" sz="2000" dirty="0" err="1"/>
              <a:t>Ustawa</a:t>
            </a:r>
            <a:r>
              <a:rPr lang="cs-CZ" sz="2000" dirty="0"/>
              <a:t> o </a:t>
            </a:r>
            <a:r>
              <a:rPr lang="cs-CZ" sz="2000" dirty="0" err="1"/>
              <a:t>wspieraniu</a:t>
            </a:r>
            <a:r>
              <a:rPr lang="cs-CZ" sz="2000" dirty="0"/>
              <a:t> </a:t>
            </a:r>
            <a:r>
              <a:rPr lang="cs-CZ" sz="2000" dirty="0" err="1"/>
              <a:t>rodziny</a:t>
            </a:r>
            <a:r>
              <a:rPr lang="cs-CZ" sz="2000" dirty="0"/>
              <a:t> i </a:t>
            </a:r>
            <a:r>
              <a:rPr lang="cs-CZ" sz="2000" dirty="0" err="1"/>
              <a:t>systemie</a:t>
            </a:r>
            <a:r>
              <a:rPr lang="cs-CZ" sz="2000" dirty="0"/>
              <a:t> </a:t>
            </a:r>
            <a:r>
              <a:rPr lang="cs-CZ" sz="2000" dirty="0" err="1"/>
              <a:t>pieczy</a:t>
            </a:r>
            <a:r>
              <a:rPr lang="cs-CZ" sz="2000" dirty="0"/>
              <a:t> </a:t>
            </a:r>
            <a:r>
              <a:rPr lang="cs-CZ" sz="2000" dirty="0" err="1"/>
              <a:t>zastepczej</a:t>
            </a:r>
            <a:r>
              <a:rPr lang="cs-CZ" sz="2000" b="1" dirty="0" smtClean="0"/>
              <a:t/>
            </a:r>
            <a:br>
              <a:rPr lang="cs-CZ" sz="2000" b="1" dirty="0" smtClean="0"/>
            </a:br>
            <a:r>
              <a:rPr lang="cs-CZ" sz="2000" b="1" dirty="0" smtClean="0"/>
              <a:t>Nové </a:t>
            </a:r>
            <a:r>
              <a:rPr lang="cs-CZ" sz="2000" b="1" dirty="0"/>
              <a:t>instituty a formy sociální pomoci </a:t>
            </a:r>
            <a:r>
              <a:rPr lang="cs-CZ" sz="2000" b="1" dirty="0" smtClean="0"/>
              <a:t>rodině</a:t>
            </a:r>
            <a:br>
              <a:rPr lang="cs-CZ" sz="2000" b="1" dirty="0" smtClean="0"/>
            </a:br>
            <a:r>
              <a:rPr lang="cs-CZ" sz="2000" b="1" dirty="0"/>
              <a:t/>
            </a:r>
            <a:br>
              <a:rPr lang="cs-CZ" sz="2000" b="1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5130" y="2276872"/>
            <a:ext cx="7005302" cy="3960439"/>
          </a:xfrm>
          <a:ln>
            <a:solidFill>
              <a:srgbClr val="00B0F0"/>
            </a:solidFill>
          </a:ln>
        </p:spPr>
        <p:txBody>
          <a:bodyPr anchor="ctr"/>
          <a:lstStyle/>
          <a:p>
            <a:endParaRPr lang="cs-CZ" sz="2400" b="1" dirty="0" smtClean="0"/>
          </a:p>
          <a:p>
            <a:r>
              <a:rPr lang="cs-CZ" sz="2800" b="1" dirty="0" smtClean="0"/>
              <a:t>Asistent </a:t>
            </a:r>
            <a:r>
              <a:rPr lang="cs-CZ" sz="2800" b="1" dirty="0"/>
              <a:t>rodiny</a:t>
            </a:r>
            <a:r>
              <a:rPr lang="cs-CZ" sz="2800" dirty="0"/>
              <a:t>  pracuje s rodinou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</a:t>
            </a:r>
            <a:r>
              <a:rPr lang="cs-CZ" sz="2800" dirty="0"/>
              <a:t>dítětem </a:t>
            </a:r>
          </a:p>
          <a:p>
            <a:r>
              <a:rPr lang="cs-CZ" sz="2800" b="1" dirty="0"/>
              <a:t>Podpůrné rodiny</a:t>
            </a:r>
            <a:endParaRPr lang="cs-CZ" sz="2800" dirty="0"/>
          </a:p>
          <a:p>
            <a:r>
              <a:rPr lang="cs-CZ" sz="2800" b="1" dirty="0"/>
              <a:t>Pomocné rodiny</a:t>
            </a:r>
          </a:p>
          <a:p>
            <a:r>
              <a:rPr lang="cs-CZ" sz="2800" b="1" dirty="0"/>
              <a:t>Podpora osob opouštějících náhradní </a:t>
            </a:r>
            <a:r>
              <a:rPr lang="cs-CZ" sz="2800" b="1" dirty="0" smtClean="0"/>
              <a:t>péči</a:t>
            </a:r>
          </a:p>
          <a:p>
            <a:r>
              <a:rPr lang="cs-CZ" sz="2800" b="1" dirty="0"/>
              <a:t>Centra sociální </a:t>
            </a:r>
            <a:r>
              <a:rPr lang="cs-CZ" sz="2800" b="1" dirty="0" smtClean="0"/>
              <a:t>podpory</a:t>
            </a:r>
            <a:r>
              <a:rPr lang="cs-CZ" sz="2800" dirty="0" smtClean="0"/>
              <a:t>, komunitní denní centra </a:t>
            </a:r>
            <a:endParaRPr lang="cs-CZ" sz="28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6" name="Dvojitá šipka 5"/>
          <p:cNvSpPr/>
          <p:nvPr/>
        </p:nvSpPr>
        <p:spPr>
          <a:xfrm>
            <a:off x="663042" y="3284984"/>
            <a:ext cx="792088" cy="720080"/>
          </a:xfrm>
          <a:prstGeom prst="chevron">
            <a:avLst>
              <a:gd name="adj" fmla="val 61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 flipV="1">
            <a:off x="1979712" y="6453335"/>
            <a:ext cx="547260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323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196752"/>
            <a:ext cx="6624638" cy="216024"/>
          </a:xfrm>
        </p:spPr>
        <p:txBody>
          <a:bodyPr/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>
                <a:solidFill>
                  <a:srgbClr val="FF0000"/>
                </a:solidFill>
              </a:rPr>
              <a:t>Náplň </a:t>
            </a:r>
            <a:r>
              <a:rPr lang="cs-CZ" sz="2400" b="1" dirty="0">
                <a:solidFill>
                  <a:srgbClr val="FF0000"/>
                </a:solidFill>
              </a:rPr>
              <a:t>práce rodinného asistenta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5040560"/>
          </a:xfrm>
          <a:solidFill>
            <a:srgbClr val="92D050"/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PRACUJE V MÍSTĚ – KOMUNITĚ, NEJVÝŠE 20 RODIN</a:t>
            </a:r>
          </a:p>
          <a:p>
            <a:pPr lvl="0"/>
            <a:r>
              <a:rPr lang="cs-CZ" sz="2000" dirty="0"/>
              <a:t>podporuje rodiny při řešení různých problémů </a:t>
            </a:r>
            <a:r>
              <a:rPr lang="cs-CZ" sz="2000" dirty="0" smtClean="0"/>
              <a:t>spojených </a:t>
            </a:r>
            <a:br>
              <a:rPr lang="cs-CZ" sz="2000" dirty="0" smtClean="0"/>
            </a:br>
            <a:r>
              <a:rPr lang="cs-CZ" sz="2000" dirty="0" smtClean="0"/>
              <a:t>s </a:t>
            </a:r>
            <a:r>
              <a:rPr lang="cs-CZ" sz="2000" dirty="0"/>
              <a:t>výchovou dítěte, </a:t>
            </a:r>
            <a:r>
              <a:rPr lang="cs-CZ" sz="2000" dirty="0" smtClean="0"/>
              <a:t>pomáhá </a:t>
            </a:r>
            <a:r>
              <a:rPr lang="cs-CZ" sz="2000" dirty="0"/>
              <a:t>s péčí o malé děti, s výživou </a:t>
            </a:r>
            <a:r>
              <a:rPr lang="cs-CZ" sz="2000" dirty="0" smtClean="0"/>
              <a:t>dětí, asistuje </a:t>
            </a:r>
            <a:r>
              <a:rPr lang="cs-CZ" sz="2000" dirty="0"/>
              <a:t>při plnění rodičovských </a:t>
            </a:r>
            <a:r>
              <a:rPr lang="cs-CZ" sz="2000" dirty="0" smtClean="0"/>
              <a:t>povinností ve </a:t>
            </a:r>
            <a:r>
              <a:rPr lang="cs-CZ" sz="2000" dirty="0"/>
              <a:t>vztahu ke </a:t>
            </a:r>
            <a:r>
              <a:rPr lang="cs-CZ" sz="2000" dirty="0" smtClean="0"/>
              <a:t>škole atp.</a:t>
            </a:r>
            <a:endParaRPr lang="cs-CZ" sz="2000" dirty="0"/>
          </a:p>
          <a:p>
            <a:pPr lvl="0"/>
            <a:r>
              <a:rPr lang="cs-CZ" sz="2000" dirty="0"/>
              <a:t>používá </a:t>
            </a:r>
            <a:r>
              <a:rPr lang="cs-CZ" sz="2000" dirty="0" smtClean="0"/>
              <a:t>škálu </a:t>
            </a:r>
            <a:r>
              <a:rPr lang="cs-CZ" sz="2000" dirty="0"/>
              <a:t>metod a technik v zájmu toho, aby dítě zůstalo doma v rodině co </a:t>
            </a:r>
            <a:r>
              <a:rPr lang="cs-CZ" sz="2000" dirty="0" smtClean="0"/>
              <a:t>nejdéle</a:t>
            </a:r>
            <a:endParaRPr lang="cs-CZ" sz="2000" dirty="0"/>
          </a:p>
          <a:p>
            <a:pPr lvl="0"/>
            <a:r>
              <a:rPr lang="cs-CZ" sz="2000" dirty="0" smtClean="0"/>
              <a:t>pracuje </a:t>
            </a:r>
            <a:r>
              <a:rPr lang="cs-CZ" sz="2000" dirty="0"/>
              <a:t>s dospělými členy </a:t>
            </a:r>
            <a:r>
              <a:rPr lang="cs-CZ" sz="2000" dirty="0" smtClean="0"/>
              <a:t>rodiny i bezprostředně </a:t>
            </a:r>
            <a:r>
              <a:rPr lang="cs-CZ" sz="2000" dirty="0"/>
              <a:t>s dítětem</a:t>
            </a:r>
          </a:p>
          <a:p>
            <a:pPr lvl="0"/>
            <a:r>
              <a:rPr lang="cs-CZ" sz="2000" dirty="0"/>
              <a:t>sleduje průběžně situaci dětí v rodině, například zda </a:t>
            </a:r>
            <a:r>
              <a:rPr lang="cs-CZ" sz="2000" dirty="0" smtClean="0"/>
              <a:t>rodiče neohrožují </a:t>
            </a:r>
            <a:r>
              <a:rPr lang="cs-CZ" sz="2000" dirty="0"/>
              <a:t>bezpečí dítěte</a:t>
            </a:r>
          </a:p>
          <a:p>
            <a:pPr lvl="0"/>
            <a:r>
              <a:rPr lang="cs-CZ" sz="2000" dirty="0"/>
              <a:t>pracuje s rodinou i během doby, kdy je dítě dočasně odebráno z rodiny</a:t>
            </a:r>
          </a:p>
          <a:p>
            <a:pPr lvl="0"/>
            <a:r>
              <a:rPr lang="cs-CZ" sz="2000" dirty="0"/>
              <a:t>dbá na to, aby se rodiče </a:t>
            </a:r>
            <a:r>
              <a:rPr lang="cs-CZ" sz="2000" dirty="0" smtClean="0"/>
              <a:t>mohli podílet </a:t>
            </a:r>
            <a:r>
              <a:rPr lang="cs-CZ" sz="2000" dirty="0"/>
              <a:t>na rozhodování o osudu </a:t>
            </a:r>
            <a:r>
              <a:rPr lang="cs-CZ" sz="2000" dirty="0" smtClean="0"/>
              <a:t>dítěte</a:t>
            </a:r>
            <a:endParaRPr lang="cs-CZ" sz="2000" dirty="0"/>
          </a:p>
          <a:p>
            <a:pPr lvl="0"/>
            <a:r>
              <a:rPr lang="cs-CZ" sz="2000" dirty="0"/>
              <a:t>zabývá se problémy rodinné péče a vzdělávání bez ohledu na příjem </a:t>
            </a:r>
            <a:r>
              <a:rPr lang="cs-CZ" sz="2000" dirty="0" smtClean="0"/>
              <a:t>rodiny 		 </a:t>
            </a:r>
            <a:r>
              <a:rPr lang="cs-CZ" sz="2000" dirty="0" smtClean="0">
                <a:solidFill>
                  <a:srgbClr val="00B0F0"/>
                </a:solidFill>
              </a:rPr>
              <a:t>(více </a:t>
            </a:r>
            <a:r>
              <a:rPr lang="cs-CZ" sz="2000" dirty="0">
                <a:solidFill>
                  <a:srgbClr val="00B0F0"/>
                </a:solidFill>
                <a:hlinkClick r:id="rId3"/>
              </a:rPr>
              <a:t>http://www.mpips.gov.pl/</a:t>
            </a:r>
            <a:r>
              <a:rPr lang="cs-CZ" sz="2000" dirty="0">
                <a:solidFill>
                  <a:srgbClr val="00B0F0"/>
                </a:solidFill>
              </a:rPr>
              <a:t> </a:t>
            </a:r>
            <a:r>
              <a:rPr lang="cs-CZ" sz="2000" dirty="0" smtClean="0">
                <a:solidFill>
                  <a:srgbClr val="00B0F0"/>
                </a:solidFill>
              </a:rPr>
              <a:t>)</a:t>
            </a:r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  www.nahradnirodina.cz 							info@nahradnirodina.cz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8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1124744"/>
            <a:ext cx="6696744" cy="1008112"/>
          </a:xfrm>
          <a:solidFill>
            <a:srgbClr val="92D050"/>
          </a:solidFill>
        </p:spPr>
        <p:txBody>
          <a:bodyPr/>
          <a:lstStyle/>
          <a:p>
            <a:r>
              <a:rPr lang="cs-CZ" sz="2000" b="1" dirty="0" smtClean="0"/>
              <a:t>Zákon č. 149/2011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2132856"/>
            <a:ext cx="6624737" cy="4104456"/>
          </a:xfrm>
          <a:ln>
            <a:solidFill>
              <a:srgbClr val="00B0F0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cs-CZ" sz="1800" b="1" dirty="0"/>
              <a:t>nové instituty a formy sociální pomoci rodině</a:t>
            </a:r>
            <a:endParaRPr lang="cs-CZ" sz="1800" b="1" dirty="0" smtClean="0"/>
          </a:p>
          <a:p>
            <a:pPr marL="0" indent="0">
              <a:buNone/>
            </a:pPr>
            <a:r>
              <a:rPr lang="cs-CZ" sz="2800" b="1" dirty="0" smtClean="0"/>
              <a:t>Práce s rodinou: </a:t>
            </a:r>
          </a:p>
          <a:p>
            <a:pPr marL="0" indent="0">
              <a:buNone/>
            </a:pPr>
            <a:r>
              <a:rPr lang="cs-CZ" sz="2800" dirty="0" smtClean="0"/>
              <a:t>konzultace </a:t>
            </a:r>
          </a:p>
          <a:p>
            <a:pPr marL="0" indent="0">
              <a:buNone/>
            </a:pPr>
            <a:r>
              <a:rPr lang="cs-CZ" sz="2800" dirty="0" smtClean="0"/>
              <a:t>specializované poradenství</a:t>
            </a:r>
          </a:p>
          <a:p>
            <a:pPr marL="0" indent="0">
              <a:buNone/>
            </a:pPr>
            <a:r>
              <a:rPr lang="cs-CZ" sz="2800" dirty="0" smtClean="0"/>
              <a:t>terapie a mediace</a:t>
            </a:r>
          </a:p>
          <a:p>
            <a:pPr marL="0" indent="0">
              <a:buNone/>
            </a:pPr>
            <a:r>
              <a:rPr lang="cs-CZ" sz="2800" dirty="0" smtClean="0"/>
              <a:t>pomoc rodině s dětmi včetně pečovatelských služeb</a:t>
            </a:r>
          </a:p>
          <a:p>
            <a:pPr marL="0" indent="0">
              <a:buNone/>
            </a:pPr>
            <a:r>
              <a:rPr lang="cs-CZ" sz="2800" dirty="0" smtClean="0"/>
              <a:t>organizace podpůrných </a:t>
            </a:r>
            <a:br>
              <a:rPr lang="cs-CZ" sz="2800" dirty="0" smtClean="0"/>
            </a:br>
            <a:r>
              <a:rPr lang="cs-CZ" sz="2800" dirty="0" smtClean="0"/>
              <a:t>a svépomocných skupin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6" name="Dvojitá šipka 5"/>
          <p:cNvSpPr/>
          <p:nvPr/>
        </p:nvSpPr>
        <p:spPr>
          <a:xfrm>
            <a:off x="683568" y="3861048"/>
            <a:ext cx="792088" cy="720080"/>
          </a:xfrm>
          <a:prstGeom prst="chevron">
            <a:avLst>
              <a:gd name="adj" fmla="val 61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903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5779</TotalTime>
  <Words>399</Words>
  <Application>Microsoft Office PowerPoint</Application>
  <PresentationFormat>Předvádění na obrazovce (4:3)</PresentationFormat>
  <Paragraphs>111</Paragraphs>
  <Slides>12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Prezentace SNRP</vt:lpstr>
      <vt:lpstr>Středisko náhradní rodinné péče, o. s. </vt:lpstr>
      <vt:lpstr>Změny systému deinstitucionalizace </vt:lpstr>
      <vt:lpstr> Počty pěstounských rodin a dětí v nich – 2005–09 </vt:lpstr>
      <vt:lpstr>Změny systému deinstitucionalizace </vt:lpstr>
      <vt:lpstr>Změny systému, deinstitucionalizace </vt:lpstr>
      <vt:lpstr>Změny systému – komplexní úprava 2011</vt:lpstr>
      <vt:lpstr>  Zákon č. 149/2011, Ustawa o wspieraniu rodziny i systemie pieczy zastepczej Nové instituty a formy sociální pomoci rodině  </vt:lpstr>
      <vt:lpstr> Náplň práce rodinného asistenta  </vt:lpstr>
      <vt:lpstr>Zákon č. 149/2011</vt:lpstr>
      <vt:lpstr>Prezentace aplikace PowerPoint</vt:lpstr>
      <vt:lpstr>Změny systému, deinstitucionalizace </vt:lpstr>
      <vt:lpstr>Formy pěstounské  péče a jejich podíl v roce 2010-11  (dle počtu umístěných dětí)</vt:lpstr>
    </vt:vector>
  </TitlesOfParts>
  <Company>SNRP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Elite7300</cp:lastModifiedBy>
  <cp:revision>264</cp:revision>
  <dcterms:created xsi:type="dcterms:W3CDTF">2006-11-29T12:46:55Z</dcterms:created>
  <dcterms:modified xsi:type="dcterms:W3CDTF">2013-11-20T11:13:50Z</dcterms:modified>
</cp:coreProperties>
</file>