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56" r:id="rId2"/>
    <p:sldId id="267" r:id="rId3"/>
    <p:sldId id="268" r:id="rId4"/>
    <p:sldId id="269" r:id="rId5"/>
    <p:sldId id="266" r:id="rId6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FF33"/>
    <a:srgbClr val="CC3399"/>
    <a:srgbClr val="EAEAEA"/>
    <a:srgbClr val="FF0000"/>
    <a:srgbClr val="FF9900"/>
    <a:srgbClr val="009900"/>
    <a:srgbClr val="FF9966"/>
    <a:srgbClr val="FF3737"/>
    <a:srgbClr val="339966"/>
    <a:srgbClr val="66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11" autoAdjust="0"/>
    <p:restoredTop sz="95462" autoAdjust="0"/>
  </p:normalViewPr>
  <p:slideViewPr>
    <p:cSldViewPr>
      <p:cViewPr>
        <p:scale>
          <a:sx n="100" d="100"/>
          <a:sy n="100" d="100"/>
        </p:scale>
        <p:origin x="-420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946" y="-96"/>
      </p:cViewPr>
      <p:guideLst>
        <p:guide orient="horz" pos="3108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2" y="1"/>
            <a:ext cx="2917992" cy="492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164" tIns="47581" rIns="95164" bIns="47581" numCol="1" anchor="t" anchorCtr="0" compatLnSpc="1">
            <a:prstTxWarp prst="textNoShape">
              <a:avLst/>
            </a:prstTxWarp>
          </a:bodyPr>
          <a:lstStyle>
            <a:lvl1pPr defTabSz="898335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 bwMode="auto">
          <a:xfrm>
            <a:off x="3816200" y="1"/>
            <a:ext cx="2917992" cy="492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164" tIns="47581" rIns="95164" bIns="47581" numCol="1" anchor="t" anchorCtr="0" compatLnSpc="1">
            <a:prstTxWarp prst="textNoShape">
              <a:avLst/>
            </a:prstTxWarp>
          </a:bodyPr>
          <a:lstStyle>
            <a:lvl1pPr algn="r" defTabSz="898335">
              <a:defRPr sz="1300"/>
            </a:lvl1pPr>
          </a:lstStyle>
          <a:p>
            <a:pPr>
              <a:defRPr/>
            </a:pPr>
            <a:fld id="{98311B9C-1495-4D8A-AA1B-1C93DD0B514B}" type="datetimeFigureOut">
              <a:rPr lang="cs-CZ"/>
              <a:pPr>
                <a:defRPr/>
              </a:pPr>
              <a:t>3.12.2013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 bwMode="auto">
          <a:xfrm>
            <a:off x="2" y="9370947"/>
            <a:ext cx="2917992" cy="493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164" tIns="47581" rIns="95164" bIns="47581" numCol="1" anchor="b" anchorCtr="0" compatLnSpc="1">
            <a:prstTxWarp prst="textNoShape">
              <a:avLst/>
            </a:prstTxWarp>
          </a:bodyPr>
          <a:lstStyle>
            <a:lvl1pPr defTabSz="898335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 bwMode="auto">
          <a:xfrm>
            <a:off x="3816200" y="9370947"/>
            <a:ext cx="2917992" cy="493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164" tIns="47581" rIns="95164" bIns="47581" numCol="1" anchor="b" anchorCtr="0" compatLnSpc="1">
            <a:prstTxWarp prst="textNoShape">
              <a:avLst/>
            </a:prstTxWarp>
          </a:bodyPr>
          <a:lstStyle>
            <a:lvl1pPr algn="r" defTabSz="898335">
              <a:defRPr sz="1300"/>
            </a:lvl1pPr>
          </a:lstStyle>
          <a:p>
            <a:pPr>
              <a:defRPr/>
            </a:pPr>
            <a:fld id="{620BD4A3-F7C8-48A0-BA3C-CD83DF8BC5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71318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7992" cy="492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164" tIns="47581" rIns="95164" bIns="47581" numCol="1" anchor="t" anchorCtr="0" compatLnSpc="1">
            <a:prstTxWarp prst="textNoShape">
              <a:avLst/>
            </a:prstTxWarp>
          </a:bodyPr>
          <a:lstStyle>
            <a:lvl1pPr defTabSz="898335" eaLnBrk="0" hangingPunct="0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200" y="1"/>
            <a:ext cx="2917992" cy="492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164" tIns="47581" rIns="95164" bIns="47581" numCol="1" anchor="t" anchorCtr="0" compatLnSpc="1">
            <a:prstTxWarp prst="textNoShape">
              <a:avLst/>
            </a:prstTxWarp>
          </a:bodyPr>
          <a:lstStyle>
            <a:lvl1pPr algn="r" defTabSz="898335" eaLnBrk="0" hangingPunct="0">
              <a:defRPr sz="1300"/>
            </a:lvl1pPr>
          </a:lstStyle>
          <a:p>
            <a:pPr>
              <a:defRPr/>
            </a:pPr>
            <a:fld id="{2114EAEA-FB64-482C-BD6A-D127D2A8E322}" type="datetimeFigureOut">
              <a:rPr lang="cs-CZ"/>
              <a:pPr>
                <a:defRPr/>
              </a:pPr>
              <a:t>3.12.2013</a:t>
            </a:fld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8188"/>
            <a:ext cx="4935537" cy="3703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262" y="4685473"/>
            <a:ext cx="5389240" cy="4442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164" tIns="47581" rIns="95164" bIns="47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0947"/>
            <a:ext cx="2917992" cy="493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164" tIns="47581" rIns="95164" bIns="47581" numCol="1" anchor="b" anchorCtr="0" compatLnSpc="1">
            <a:prstTxWarp prst="textNoShape">
              <a:avLst/>
            </a:prstTxWarp>
          </a:bodyPr>
          <a:lstStyle>
            <a:lvl1pPr defTabSz="898335" eaLnBrk="0" hangingPunct="0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200" y="9370947"/>
            <a:ext cx="2917992" cy="493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164" tIns="47581" rIns="95164" bIns="47581" numCol="1" anchor="b" anchorCtr="0" compatLnSpc="1">
            <a:prstTxWarp prst="textNoShape">
              <a:avLst/>
            </a:prstTxWarp>
          </a:bodyPr>
          <a:lstStyle>
            <a:lvl1pPr algn="r" defTabSz="898335" eaLnBrk="0" hangingPunct="0">
              <a:defRPr sz="1300"/>
            </a:lvl1pPr>
          </a:lstStyle>
          <a:p>
            <a:pPr>
              <a:defRPr/>
            </a:pPr>
            <a:fld id="{4B1D6E70-99D6-42F4-A4B7-201014CC22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98070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xmlns="" val="4268041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</a:t>
            </a:r>
            <a:r>
              <a:rPr lang="cs-CZ" err="1"/>
              <a:t>nahradnirodina.cz</a:t>
            </a:r>
            <a:r>
              <a:rPr lang="cs-CZ"/>
              <a:t> 							</a:t>
            </a:r>
            <a:r>
              <a:rPr lang="cs-CZ" err="1"/>
              <a:t>info</a:t>
            </a:r>
            <a:r>
              <a:rPr lang="cs-CZ"/>
              <a:t>@</a:t>
            </a:r>
            <a:r>
              <a:rPr lang="cs-CZ" err="1"/>
              <a:t>nahradnirodina.cz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6519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xmlns="" val="216138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04025" y="1916113"/>
            <a:ext cx="1655763" cy="403383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835150" y="1916113"/>
            <a:ext cx="4816475" cy="403383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xmlns="" val="2687023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150" y="1916113"/>
            <a:ext cx="6624638" cy="86518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979613" y="3213100"/>
            <a:ext cx="3127375" cy="27368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259388" y="3213100"/>
            <a:ext cx="3128962" cy="12922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259388" y="4657725"/>
            <a:ext cx="3128962" cy="12922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xmlns="" val="1613356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xmlns="" val="243047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xmlns="" val="3861697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979613" y="3213100"/>
            <a:ext cx="3127375" cy="2736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59388" y="3213100"/>
            <a:ext cx="3128962" cy="2736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xmlns="" val="340961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xmlns="" val="4261344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xmlns="" val="29252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xmlns="" val="2098748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xmlns="" val="527154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xmlns="" val="882160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1052513"/>
            <a:ext cx="9144000" cy="5805487"/>
          </a:xfrm>
          <a:prstGeom prst="rect">
            <a:avLst/>
          </a:prstGeom>
          <a:solidFill>
            <a:srgbClr val="FAFFE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7" name="Picture 3" descr="foto_0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33375"/>
            <a:ext cx="1582737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vodni_fot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33375"/>
            <a:ext cx="15128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foto_05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6375" y="333375"/>
            <a:ext cx="1582738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403350" y="0"/>
            <a:ext cx="7740650" cy="333375"/>
          </a:xfrm>
          <a:prstGeom prst="rect">
            <a:avLst/>
          </a:prstGeom>
          <a:solidFill>
            <a:srgbClr val="FFCC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1916113"/>
            <a:ext cx="66246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Nazdar</a:t>
            </a:r>
            <a:br>
              <a:rPr lang="cs-CZ" smtClean="0"/>
            </a:br>
            <a:endParaRPr lang="cs-CZ" smtClean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3213100"/>
            <a:ext cx="6408737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1476375" cy="3333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34" name="Picture 10" descr="foto_03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33375"/>
            <a:ext cx="1512888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foto_21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48575" y="333375"/>
            <a:ext cx="1495425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37" name="Picture 13" descr="logo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147637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7650"/>
            <a:ext cx="91440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nahradnirodina.cz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43063"/>
            <a:ext cx="7772400" cy="1957387"/>
          </a:xfrm>
        </p:spPr>
        <p:txBody>
          <a:bodyPr/>
          <a:lstStyle/>
          <a:p>
            <a:r>
              <a:rPr lang="cs-CZ" sz="2000" dirty="0" smtClean="0"/>
              <a:t>Středisko náhradní rodinné péče, o. s.</a:t>
            </a:r>
            <a:br>
              <a:rPr lang="cs-CZ" sz="2000" dirty="0" smtClean="0"/>
            </a:br>
            <a:endParaRPr lang="cs-CZ" sz="2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875" y="3286125"/>
            <a:ext cx="8858250" cy="3071813"/>
          </a:xfrm>
        </p:spPr>
        <p:txBody>
          <a:bodyPr/>
          <a:lstStyle/>
          <a:p>
            <a:r>
              <a:rPr lang="cs-CZ" sz="2000" b="1" dirty="0" smtClean="0"/>
              <a:t>Zahraniční </a:t>
            </a:r>
            <a:r>
              <a:rPr lang="cs-CZ" sz="2000" b="1" dirty="0"/>
              <a:t>výzkum </a:t>
            </a:r>
            <a:endParaRPr lang="cs-CZ" sz="2000" b="1" dirty="0" smtClean="0"/>
          </a:p>
          <a:p>
            <a:r>
              <a:rPr lang="cs-CZ" sz="2000" b="1" dirty="0" smtClean="0"/>
              <a:t>Náhradní </a:t>
            </a:r>
            <a:r>
              <a:rPr lang="cs-CZ" sz="2000" b="1" dirty="0"/>
              <a:t>péče o děti v Dánsku, </a:t>
            </a:r>
            <a:r>
              <a:rPr lang="cs-CZ" sz="2000" b="1" dirty="0" smtClean="0"/>
              <a:t>v Anglii </a:t>
            </a:r>
            <a:r>
              <a:rPr lang="cs-CZ" sz="2000" b="1" dirty="0"/>
              <a:t>a Walesu, na Slovensku </a:t>
            </a:r>
            <a:endParaRPr lang="cs-CZ" sz="2000" b="1" dirty="0" smtClean="0"/>
          </a:p>
          <a:p>
            <a:r>
              <a:rPr lang="cs-CZ" sz="2000" b="1" dirty="0" smtClean="0"/>
              <a:t>a </a:t>
            </a:r>
            <a:r>
              <a:rPr lang="cs-CZ" sz="2000" b="1" dirty="0"/>
              <a:t>v </a:t>
            </a:r>
            <a:r>
              <a:rPr lang="cs-CZ" sz="2000" b="1" dirty="0" smtClean="0"/>
              <a:t>Polsku </a:t>
            </a:r>
            <a:endParaRPr lang="cs-CZ" sz="2000" b="1" dirty="0"/>
          </a:p>
          <a:p>
            <a:endParaRPr lang="cs-CZ" dirty="0" smtClean="0"/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43608" y="1916832"/>
            <a:ext cx="6912768" cy="865187"/>
          </a:xfrm>
        </p:spPr>
        <p:txBody>
          <a:bodyPr/>
          <a:lstStyle/>
          <a:p>
            <a:r>
              <a:rPr lang="cs-CZ" sz="1600" b="1" dirty="0"/>
              <a:t>Výzkum</a:t>
            </a:r>
            <a:r>
              <a:rPr lang="cs-CZ" sz="1600" dirty="0"/>
              <a:t> je součástí projektu „Centrum podpory NRP</a:t>
            </a:r>
            <a:r>
              <a:rPr lang="cs-CZ" sz="1600" dirty="0" smtClean="0"/>
              <a:t>“</a:t>
            </a:r>
            <a:br>
              <a:rPr lang="cs-CZ" sz="1600" dirty="0" smtClean="0"/>
            </a:br>
            <a:r>
              <a:rPr lang="cs-CZ" sz="1600" dirty="0" smtClean="0"/>
              <a:t> (</a:t>
            </a:r>
            <a:r>
              <a:rPr lang="cs-CZ" sz="1600" dirty="0"/>
              <a:t>Nadace </a:t>
            </a:r>
            <a:r>
              <a:rPr lang="cs-CZ" sz="1600" dirty="0" err="1"/>
              <a:t>Sirius</a:t>
            </a:r>
            <a:r>
              <a:rPr lang="cs-CZ" sz="1600" dirty="0"/>
              <a:t>, Centrum podpory, </a:t>
            </a:r>
            <a:r>
              <a:rPr lang="cs-CZ" sz="1600" dirty="0" smtClean="0"/>
              <a:t>2011–2013</a:t>
            </a:r>
            <a:r>
              <a:rPr lang="cs-CZ" sz="1600" dirty="0"/>
              <a:t>)</a:t>
            </a:r>
            <a:br>
              <a:rPr lang="cs-CZ" sz="1600" dirty="0"/>
            </a:br>
            <a:endParaRPr lang="cs-CZ" sz="16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   www.nahradnirodina.cz 							info@nahradnirodina.cz</a:t>
            </a:r>
            <a:endParaRPr lang="cs-CZ"/>
          </a:p>
        </p:txBody>
      </p:sp>
      <p:pic>
        <p:nvPicPr>
          <p:cNvPr id="1026" name="Diagram 2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20839" b="-120161"/>
          <a:stretch>
            <a:fillRect/>
          </a:stretch>
        </p:blipFill>
        <p:spPr bwMode="auto">
          <a:xfrm>
            <a:off x="1547664" y="2420889"/>
            <a:ext cx="5544616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19976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87624" y="1628801"/>
            <a:ext cx="7272164" cy="1152500"/>
          </a:xfrm>
        </p:spPr>
        <p:txBody>
          <a:bodyPr/>
          <a:lstStyle/>
          <a:p>
            <a:r>
              <a:rPr lang="cs-CZ" sz="1800" dirty="0"/>
              <a:t/>
            </a:r>
            <a:br>
              <a:rPr lang="cs-CZ" sz="1800" dirty="0"/>
            </a:br>
            <a:endParaRPr lang="cs-CZ" sz="18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   www.nahradnirodina.cz 							info@nahradnirodina.cz</a:t>
            </a:r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611560" y="3284984"/>
            <a:ext cx="80648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Monitoring – sběr metodik a odborných textů v ČR, Adresář služeb pro NRP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Zahraniční výzkum – právní a sociální systém NP ve vybraných zemích, inspirace pro ČR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Český výzkum – zmapování situace v ČR, identifikace potřeb aktérů </a:t>
            </a:r>
            <a:r>
              <a:rPr lang="cs-CZ" dirty="0" smtClean="0"/>
              <a:t>NRP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6886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1268761"/>
            <a:ext cx="7992244" cy="1152127"/>
          </a:xfrm>
        </p:spPr>
        <p:txBody>
          <a:bodyPr/>
          <a:lstStyle/>
          <a:p>
            <a:r>
              <a:rPr lang="cs-CZ" sz="1600" b="1" dirty="0"/>
              <a:t>Cílem</a:t>
            </a:r>
            <a:r>
              <a:rPr lang="cs-CZ" sz="1600" dirty="0"/>
              <a:t> zahraničního výzkumu bylo zmapovat systémy NP a vlastní praxi ve vybraných zemích pro inspiraci v ČR.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   www.nahradnirodina.cz 							info@nahradnirodina.cz</a:t>
            </a:r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181328" y="2204864"/>
            <a:ext cx="73448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/>
              <a:t>Průběh: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1. </a:t>
            </a:r>
            <a:r>
              <a:rPr lang="cs-CZ" dirty="0" smtClean="0"/>
              <a:t>1. 2013 – novela</a:t>
            </a:r>
            <a:r>
              <a:rPr lang="cs-CZ" dirty="0"/>
              <a:t>, doporučení postupu </a:t>
            </a:r>
            <a:r>
              <a:rPr lang="cs-CZ" dirty="0" smtClean="0"/>
              <a:t>(V</a:t>
            </a:r>
            <a:r>
              <a:rPr lang="cs-CZ" dirty="0"/>
              <a:t>. Špidla, J. Jařab, konference, literatura, výzkumy)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Výběr zemí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Výběr </a:t>
            </a:r>
            <a:r>
              <a:rPr lang="cs-CZ" dirty="0"/>
              <a:t>metodologie – právní a sekundární analýza, omnibusové šetření, expertní rozhovory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Hlavní </a:t>
            </a:r>
            <a:r>
              <a:rPr lang="cs-CZ" dirty="0"/>
              <a:t>témata – </a:t>
            </a:r>
            <a:r>
              <a:rPr lang="cs-CZ" dirty="0" err="1"/>
              <a:t>deinstitucionalizace</a:t>
            </a:r>
            <a:r>
              <a:rPr lang="cs-CZ" dirty="0"/>
              <a:t>, služby dostupné rodině, standardy, získávání pěstounů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Výběr výzkumného týmu </a:t>
            </a:r>
            <a:r>
              <a:rPr lang="cs-CZ" dirty="0" smtClean="0"/>
              <a:t>(9)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Expertní dotazování (Ch. </a:t>
            </a:r>
            <a:r>
              <a:rPr lang="cs-CZ" dirty="0" smtClean="0"/>
              <a:t>A. </a:t>
            </a:r>
            <a:r>
              <a:rPr lang="cs-CZ" dirty="0" err="1" smtClean="0"/>
              <a:t>Gardiner</a:t>
            </a:r>
            <a:r>
              <a:rPr lang="cs-CZ" dirty="0"/>
              <a:t>, M. Roháček, </a:t>
            </a:r>
            <a:r>
              <a:rPr lang="cs-CZ" dirty="0" smtClean="0"/>
              <a:t>G. </a:t>
            </a:r>
            <a:r>
              <a:rPr lang="cs-CZ" dirty="0" err="1" smtClean="0"/>
              <a:t>Jorgensen</a:t>
            </a:r>
            <a:r>
              <a:rPr lang="cs-CZ" dirty="0"/>
              <a:t>, </a:t>
            </a:r>
            <a:br>
              <a:rPr lang="cs-CZ" dirty="0"/>
            </a:br>
            <a:r>
              <a:rPr lang="cs-CZ" dirty="0" smtClean="0"/>
              <a:t>J. </a:t>
            </a:r>
            <a:r>
              <a:rPr lang="cs-CZ" dirty="0" err="1" smtClean="0"/>
              <a:t>Coleman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14748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Bookman Old Style" pitchFamily="18" charset="0"/>
              </a:rPr>
              <a:t> </a:t>
            </a:r>
            <a:r>
              <a:rPr lang="cs-CZ" dirty="0" smtClean="0">
                <a:latin typeface="Comic Sans MS" pitchFamily="66" charset="0"/>
              </a:rPr>
              <a:t>www.nahradnirodina.cz    </a:t>
            </a:r>
            <a:r>
              <a:rPr lang="cs-CZ" dirty="0" smtClean="0">
                <a:latin typeface="Comic Sans MS" pitchFamily="66" charset="0"/>
                <a:hlinkClick r:id="rId2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 </a:t>
            </a:r>
            <a:r>
              <a:rPr lang="cs-CZ" dirty="0" smtClean="0">
                <a:latin typeface="Comic Sans MS" pitchFamily="66" charset="0"/>
              </a:rPr>
              <a:t>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Bookman Old Style" pitchFamily="18" charset="0"/>
            </a:endParaRP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1844824"/>
            <a:ext cx="6192838" cy="280813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800" dirty="0" smtClean="0"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Středisko náhradní rodinné péče, o. s.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err="1" smtClean="0">
                <a:latin typeface="Bookman Old Style" pitchFamily="18" charset="0"/>
              </a:rPr>
              <a:t>Věduna</a:t>
            </a:r>
            <a:r>
              <a:rPr lang="cs-CZ" sz="2400" dirty="0" smtClean="0">
                <a:latin typeface="Bookman Old Style" pitchFamily="18" charset="0"/>
              </a:rPr>
              <a:t> </a:t>
            </a:r>
            <a:r>
              <a:rPr lang="cs-CZ" sz="2400" dirty="0" err="1" smtClean="0">
                <a:latin typeface="Bookman Old Style" pitchFamily="18" charset="0"/>
              </a:rPr>
              <a:t>Bubleová</a:t>
            </a:r>
            <a:endParaRPr lang="cs-CZ" sz="2400" dirty="0" smtClean="0"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Adresa: Jelení 91,118 00 Praha 1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Tel./fax: +420 233 355 309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Tel.: +420 233 356 701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E-mail: info@nahradnirodina.cz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Web: www.nahradnirodina.cz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 SNRP">
  <a:themeElements>
    <a:clrScheme name="Prezentace SN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zentace SN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SN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SNRP</Template>
  <TotalTime>5375</TotalTime>
  <Words>199</Words>
  <Application>Microsoft Office PowerPoint</Application>
  <PresentationFormat>Předvádění na obrazovce (4:3)</PresentationFormat>
  <Paragraphs>30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Prezentace SNRP</vt:lpstr>
      <vt:lpstr>Středisko náhradní rodinné péče, o. s. </vt:lpstr>
      <vt:lpstr>Výzkum je součástí projektu „Centrum podpory NRP“  (Nadace Sirius, Centrum podpory, 2011–2013) </vt:lpstr>
      <vt:lpstr> </vt:lpstr>
      <vt:lpstr>Cílem zahraničního výzkumu bylo zmapovat systémy NP a vlastní praxi ve vybraných zemích pro inspiraci v ČR.</vt:lpstr>
      <vt:lpstr>Snímek 5</vt:lpstr>
    </vt:vector>
  </TitlesOfParts>
  <Company>SNRP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Děti žijící v ústavních zařízeních</dc:title>
  <dc:creator>Zmeskalovav</dc:creator>
  <cp:lastModifiedBy> </cp:lastModifiedBy>
  <cp:revision>214</cp:revision>
  <cp:lastPrinted>2013-11-27T12:51:46Z</cp:lastPrinted>
  <dcterms:created xsi:type="dcterms:W3CDTF">2006-11-29T12:46:55Z</dcterms:created>
  <dcterms:modified xsi:type="dcterms:W3CDTF">2013-12-03T08:45:52Z</dcterms:modified>
</cp:coreProperties>
</file>