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8" r:id="rId2"/>
    <p:sldId id="260" r:id="rId3"/>
    <p:sldId id="264" r:id="rId4"/>
    <p:sldId id="265" r:id="rId5"/>
    <p:sldId id="267" r:id="rId6"/>
    <p:sldId id="271" r:id="rId7"/>
    <p:sldId id="268" r:id="rId8"/>
    <p:sldId id="272" r:id="rId9"/>
    <p:sldId id="269" r:id="rId10"/>
    <p:sldId id="261" r:id="rId11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5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2B38E6-242D-4972-B673-EB7679F85B29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FEBFE-4B67-40FD-A83C-8592EF645D6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5803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46517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3444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6354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8824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262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8425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34473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79886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6335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1558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7770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1302C-6E3E-4758-ABAD-A9D60DB1E274}" type="datetimeFigureOut">
              <a:rPr lang="cs-CZ" smtClean="0"/>
              <a:pPr/>
              <a:t>11.11.2014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EAFFB-CA9F-4868-9541-50FA5F12A3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82482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hradnirodina.cz/" TargetMode="External"/><Relationship Id="rId7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://www.nadacesirius.cz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ahradnirodin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nahradnirodina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1988839"/>
            <a:ext cx="7847657" cy="410445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 smtClean="0"/>
              <a:t>Náhradní rodinná péče v České republice </a:t>
            </a:r>
            <a:r>
              <a:rPr lang="cs-CZ" sz="2800" b="1" dirty="0" smtClean="0"/>
              <a:t>                  a </a:t>
            </a:r>
            <a:r>
              <a:rPr lang="cs-CZ" sz="2800" b="1" dirty="0" smtClean="0"/>
              <a:t>zkušeností </a:t>
            </a:r>
            <a:r>
              <a:rPr lang="cs-CZ" sz="2800" b="1" dirty="0"/>
              <a:t>přímých aktérů</a:t>
            </a:r>
            <a:br>
              <a:rPr lang="cs-CZ" sz="2800" b="1" dirty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1800" b="1" dirty="0" smtClean="0">
                <a:solidFill>
                  <a:schemeClr val="accent6">
                    <a:lumMod val="75000"/>
                  </a:schemeClr>
                </a:solidFill>
              </a:rPr>
              <a:t>Shrnutí </a:t>
            </a: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</a:rPr>
              <a:t>závěrů výzkumu, přehled potřeb dětí a náhradních rodin </a:t>
            </a:r>
            <a:r>
              <a:rPr lang="cs-CZ" sz="1800" b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a </a:t>
            </a: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</a:rPr>
              <a:t>doporučení </a:t>
            </a:r>
            <a:r>
              <a:rPr lang="cs-CZ" sz="1800" b="1" dirty="0" smtClean="0">
                <a:solidFill>
                  <a:schemeClr val="accent6">
                    <a:lumMod val="75000"/>
                  </a:schemeClr>
                </a:solidFill>
              </a:rPr>
              <a:t>pro praxi</a:t>
            </a:r>
            <a:br>
              <a:rPr lang="cs-CZ" sz="18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1800" b="1" dirty="0" smtClean="0"/>
              <a:t/>
            </a:r>
            <a:br>
              <a:rPr lang="cs-CZ" sz="1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r>
              <a:rPr lang="cs-CZ" sz="2800" b="1" dirty="0" smtClean="0"/>
              <a:t/>
            </a:r>
            <a:br>
              <a:rPr lang="cs-CZ" sz="2800" b="1" dirty="0" smtClean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20688"/>
            <a:ext cx="7846440" cy="137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11560" y="4365104"/>
            <a:ext cx="7846441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sz="1100" dirty="0" smtClean="0"/>
              <a:t>      </a:t>
            </a:r>
            <a:r>
              <a:rPr lang="cs-CZ" sz="1100" dirty="0" smtClean="0">
                <a:hlinkClick r:id="rId3"/>
              </a:rPr>
              <a:t>www.nahradnirodina.cz</a:t>
            </a:r>
            <a:r>
              <a:rPr lang="cs-CZ" sz="1100" dirty="0" smtClean="0"/>
              <a:t>                                                        </a:t>
            </a:r>
            <a:r>
              <a:rPr lang="cs-CZ" sz="1100" dirty="0" smtClean="0">
                <a:hlinkClick r:id="rId4"/>
              </a:rPr>
              <a:t>www.nadacesirius.cz</a:t>
            </a:r>
            <a:r>
              <a:rPr lang="cs-CZ" sz="1100" dirty="0" smtClean="0"/>
              <a:t>                                                           </a:t>
            </a:r>
            <a:r>
              <a:rPr lang="cs-CZ" sz="1100" dirty="0" smtClean="0">
                <a:hlinkClick r:id="rId4"/>
              </a:rPr>
              <a:t>www.nadacesirius.cz</a:t>
            </a:r>
            <a:endParaRPr lang="cs-CZ" sz="1100" dirty="0"/>
          </a:p>
        </p:txBody>
      </p:sp>
      <p:pic>
        <p:nvPicPr>
          <p:cNvPr id="13" name="obrázek 3" descr="logo Centrum podpory"/>
          <p:cNvPicPr/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437112"/>
            <a:ext cx="910193" cy="9385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F:\MARTINA\Konference CR vyzkum 13.11.2014\Prezentace\logo snrp male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22" y="4463798"/>
            <a:ext cx="1248114" cy="93850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F:\MARTINA\Konference CR vyzkum 13.11.2014\Prezentace\logo ns mal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37112"/>
            <a:ext cx="1152128" cy="94474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2198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1988839"/>
            <a:ext cx="7847657" cy="4104457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620688"/>
            <a:ext cx="7846440" cy="13751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043608" y="232971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Děkujeme za pozornost!</a:t>
            </a:r>
            <a:endParaRPr lang="cs-CZ" sz="2800" dirty="0"/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1403648" y="3140968"/>
            <a:ext cx="6192838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Středisko náhradní rodinné péče, </a:t>
            </a:r>
            <a:r>
              <a:rPr kumimoji="0" lang="cs-CZ" altLang="cs-CZ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spolek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PhDr. Věduna Bubleová, Mgr. Ondřej Novák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Jelení 91,118 00 Praha 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Tel./fax: +420 233 355 309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</a:rPr>
              <a:t>Infolinka: +420 233 356 701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3"/>
              </a:rPr>
              <a:t>info@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3"/>
              </a:rPr>
              <a:t>nahradnirodina.cz</a:t>
            </a: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cs-CZ" altLang="cs-CZ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4"/>
              </a:rPr>
              <a:t>www.</a:t>
            </a:r>
            <a:r>
              <a:rPr kumimoji="0" lang="cs-CZ" altLang="cs-CZ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ea typeface="+mn-ea"/>
                <a:cs typeface="+mn-cs"/>
                <a:hlinkClick r:id="rId4"/>
              </a:rPr>
              <a:t>nahradnirodina.cz</a:t>
            </a:r>
            <a:endParaRPr kumimoji="0" lang="cs-CZ" altLang="cs-CZ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8777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Shrnutí závěrů výzkumu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2006838"/>
            <a:ext cx="698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 výzkumu: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Zmapování situace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Potřeby dětí a rodičů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Služby</a:t>
            </a:r>
          </a:p>
          <a:p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042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Zmapování situace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2006838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Vnímání systému NRP</a:t>
            </a:r>
          </a:p>
          <a:p>
            <a:endParaRPr lang="cs-CZ" dirty="0" smtClean="0"/>
          </a:p>
          <a:p>
            <a:r>
              <a:rPr lang="cs-CZ" dirty="0" smtClean="0"/>
              <a:t>1. Omnibus </a:t>
            </a:r>
            <a:r>
              <a:rPr lang="cs-CZ" dirty="0"/>
              <a:t>– </a:t>
            </a:r>
            <a:r>
              <a:rPr lang="cs-CZ" dirty="0" smtClean="0"/>
              <a:t>společnost ČR vnímá </a:t>
            </a:r>
            <a:r>
              <a:rPr lang="cs-CZ" dirty="0"/>
              <a:t>pěstounství jako „skrytou adopci“, není připravena na </a:t>
            </a:r>
            <a:r>
              <a:rPr lang="cs-CZ" dirty="0" smtClean="0"/>
              <a:t>„profesionální pěstounství“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2. Hodnocení poslední změny systému: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Shoda – chaotičnost, </a:t>
            </a:r>
            <a:r>
              <a:rPr lang="cs-CZ" dirty="0"/>
              <a:t>nepřipravenost v zavádění </a:t>
            </a:r>
            <a:r>
              <a:rPr lang="cs-CZ" dirty="0" smtClean="0"/>
              <a:t>systému: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nejasné </a:t>
            </a:r>
            <a:r>
              <a:rPr lang="cs-CZ" dirty="0"/>
              <a:t>uzavírání </a:t>
            </a:r>
            <a:r>
              <a:rPr lang="cs-CZ" dirty="0" smtClean="0"/>
              <a:t>dohod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financování služeb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smtClean="0"/>
              <a:t>komunikace </a:t>
            </a:r>
            <a:r>
              <a:rPr lang="cs-CZ" dirty="0"/>
              <a:t>s biologickou rodinou </a:t>
            </a:r>
            <a:r>
              <a:rPr lang="cs-CZ" dirty="0" smtClean="0"/>
              <a:t>aj.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Problémy v motivaci zájemců o PPP</a:t>
            </a: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2527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5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Zmapování situace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2006838"/>
            <a:ext cx="3672408" cy="360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OSPOD</a:t>
            </a:r>
          </a:p>
          <a:p>
            <a:endParaRPr lang="cs-CZ" sz="1600" b="1" i="1" dirty="0" smtClean="0"/>
          </a:p>
          <a:p>
            <a:r>
              <a:rPr lang="cs-CZ" sz="1600" b="1" i="1" dirty="0" smtClean="0"/>
              <a:t>Spíše skeptický postoj ke změně</a:t>
            </a:r>
          </a:p>
          <a:p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přetrvávající </a:t>
            </a:r>
            <a:r>
              <a:rPr lang="cs-CZ" sz="1600" dirty="0"/>
              <a:t>resortismus,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velký </a:t>
            </a:r>
            <a:r>
              <a:rPr lang="cs-CZ" sz="1600" dirty="0"/>
              <a:t>objem administrace,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nedostupné </a:t>
            </a:r>
            <a:r>
              <a:rPr lang="cs-CZ" sz="1600" dirty="0"/>
              <a:t>sociální bydlení</a:t>
            </a:r>
            <a:r>
              <a:rPr lang="cs-CZ" sz="1600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nedostatek </a:t>
            </a:r>
            <a:r>
              <a:rPr lang="cs-CZ" sz="1600" dirty="0"/>
              <a:t>odborníků apod.</a:t>
            </a:r>
          </a:p>
          <a:p>
            <a:endParaRPr lang="cs-CZ" sz="1600" dirty="0" smtClean="0"/>
          </a:p>
          <a:p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zlepšení </a:t>
            </a:r>
            <a:r>
              <a:rPr lang="cs-CZ" sz="1600" dirty="0"/>
              <a:t>vzdělávání náhradních rodičů</a:t>
            </a:r>
            <a:r>
              <a:rPr lang="cs-CZ" sz="1600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nárok rodin na služby,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zážitkové </a:t>
            </a:r>
            <a:r>
              <a:rPr lang="cs-CZ" sz="1600" dirty="0"/>
              <a:t>kurzy setkávání náhradních rodičů. </a:t>
            </a:r>
            <a:endParaRPr lang="cs-CZ" sz="1600" dirty="0" smtClean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  <p:sp>
        <p:nvSpPr>
          <p:cNvPr id="9" name="TextovéPole 7"/>
          <p:cNvSpPr txBox="1"/>
          <p:nvPr/>
        </p:nvSpPr>
        <p:spPr>
          <a:xfrm>
            <a:off x="4644008" y="2017284"/>
            <a:ext cx="3672408" cy="360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NNO</a:t>
            </a:r>
          </a:p>
          <a:p>
            <a:endParaRPr lang="cs-CZ" sz="1600" b="1" i="1" dirty="0" smtClean="0"/>
          </a:p>
          <a:p>
            <a:r>
              <a:rPr lang="cs-CZ" sz="1600" b="1" i="1" dirty="0" smtClean="0"/>
              <a:t>Změna jako naděje v lepší systém</a:t>
            </a:r>
          </a:p>
          <a:p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neřešení </a:t>
            </a:r>
            <a:r>
              <a:rPr lang="cs-CZ" sz="1600" dirty="0"/>
              <a:t>sanace biologické rodiny,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problematické </a:t>
            </a:r>
            <a:r>
              <a:rPr lang="cs-CZ" sz="1600" dirty="0"/>
              <a:t>vzdělávání </a:t>
            </a:r>
            <a:r>
              <a:rPr lang="cs-CZ" sz="1600" dirty="0" smtClean="0"/>
              <a:t>příbuzenecké </a:t>
            </a:r>
            <a:r>
              <a:rPr lang="cs-CZ" sz="1600" dirty="0"/>
              <a:t>pěstounské péče</a:t>
            </a:r>
            <a:r>
              <a:rPr lang="cs-CZ" sz="1600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nedostatek </a:t>
            </a:r>
            <a:r>
              <a:rPr lang="cs-CZ" sz="1600" dirty="0"/>
              <a:t>podpory pro adoptivní rodiny, </a:t>
            </a:r>
            <a:endParaRPr lang="cs-CZ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problematika </a:t>
            </a:r>
            <a:r>
              <a:rPr lang="cs-CZ" sz="1600" dirty="0"/>
              <a:t>párování dětí</a:t>
            </a:r>
            <a:r>
              <a:rPr lang="cs-CZ" sz="1600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 smtClean="0"/>
              <a:t>nedostatečná </a:t>
            </a:r>
            <a:r>
              <a:rPr lang="cs-CZ" sz="1600" dirty="0"/>
              <a:t>podpora mladistvých při odchodu z </a:t>
            </a:r>
            <a:r>
              <a:rPr lang="cs-CZ" sz="1600" dirty="0" smtClean="0"/>
              <a:t>NRP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/>
          </a:p>
        </p:txBody>
      </p:sp>
      <p:sp>
        <p:nvSpPr>
          <p:cNvPr id="11" name="Minus 10"/>
          <p:cNvSpPr/>
          <p:nvPr/>
        </p:nvSpPr>
        <p:spPr>
          <a:xfrm>
            <a:off x="971600" y="2852936"/>
            <a:ext cx="288032" cy="216024"/>
          </a:xfrm>
          <a:prstGeom prst="mathMinus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lus 11"/>
          <p:cNvSpPr/>
          <p:nvPr/>
        </p:nvSpPr>
        <p:spPr>
          <a:xfrm>
            <a:off x="1024913" y="4149080"/>
            <a:ext cx="288032" cy="288032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Minus 12"/>
          <p:cNvSpPr/>
          <p:nvPr/>
        </p:nvSpPr>
        <p:spPr>
          <a:xfrm>
            <a:off x="4860032" y="2852936"/>
            <a:ext cx="288032" cy="216024"/>
          </a:xfrm>
          <a:prstGeom prst="mathMinus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Multiply 13"/>
          <p:cNvSpPr/>
          <p:nvPr/>
        </p:nvSpPr>
        <p:spPr>
          <a:xfrm>
            <a:off x="4355976" y="2726718"/>
            <a:ext cx="360040" cy="2160240"/>
          </a:xfrm>
          <a:prstGeom prst="mathMultiply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0183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Zmapování situace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2006838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 Rozdělení kompetencí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Není </a:t>
            </a:r>
            <a:r>
              <a:rPr lang="cs-CZ" dirty="0"/>
              <a:t>zcela vyjasněné mezi NNO a </a:t>
            </a:r>
            <a:r>
              <a:rPr lang="cs-CZ" dirty="0" smtClean="0"/>
              <a:t>OSPOD, místní odlišnosti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  <p:sp>
        <p:nvSpPr>
          <p:cNvPr id="11" name="TextovéPole 7"/>
          <p:cNvSpPr txBox="1"/>
          <p:nvPr/>
        </p:nvSpPr>
        <p:spPr>
          <a:xfrm>
            <a:off x="1187624" y="3214176"/>
            <a:ext cx="6624736" cy="7078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OSPOD</a:t>
            </a:r>
          </a:p>
          <a:p>
            <a:endParaRPr lang="cs-CZ" sz="800" b="1" i="1" dirty="0" smtClean="0"/>
          </a:p>
          <a:p>
            <a:r>
              <a:rPr lang="cs-CZ" sz="1600" dirty="0" smtClean="0"/>
              <a:t>Nedostatek </a:t>
            </a:r>
            <a:r>
              <a:rPr lang="cs-CZ" sz="1600" dirty="0"/>
              <a:t>času a kapacity – přenechání NNO</a:t>
            </a:r>
            <a:endParaRPr lang="cs-CZ" sz="1600" b="1" i="1" dirty="0" smtClean="0"/>
          </a:p>
        </p:txBody>
      </p:sp>
      <p:sp>
        <p:nvSpPr>
          <p:cNvPr id="12" name="TextovéPole 7"/>
          <p:cNvSpPr txBox="1"/>
          <p:nvPr/>
        </p:nvSpPr>
        <p:spPr>
          <a:xfrm>
            <a:off x="1187624" y="4365104"/>
            <a:ext cx="6624736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NNO</a:t>
            </a:r>
          </a:p>
          <a:p>
            <a:endParaRPr lang="cs-CZ" sz="800" b="1" i="1" dirty="0" smtClean="0"/>
          </a:p>
          <a:p>
            <a:r>
              <a:rPr lang="cs-CZ" sz="1600" dirty="0" smtClean="0"/>
              <a:t>Problém </a:t>
            </a:r>
            <a:r>
              <a:rPr lang="cs-CZ" sz="1600" dirty="0"/>
              <a:t>rolí a postavení OSPOD a náhradních rodičů (OSPOD pomáhá a současně kontroluje a rozhoduje), mezi nimi by měly stát NNO</a:t>
            </a:r>
            <a:endParaRPr lang="cs-CZ" sz="16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13106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Přehled potřeb dětí a náhradních rodin</a:t>
            </a:r>
            <a:endParaRPr lang="cs-CZ" sz="2800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  <p:grpSp>
        <p:nvGrpSpPr>
          <p:cNvPr id="6" name="Group 5"/>
          <p:cNvGrpSpPr/>
          <p:nvPr/>
        </p:nvGrpSpPr>
        <p:grpSpPr>
          <a:xfrm>
            <a:off x="719572" y="1598603"/>
            <a:ext cx="6372708" cy="4224312"/>
            <a:chOff x="719572" y="1485765"/>
            <a:chExt cx="6372708" cy="4224312"/>
          </a:xfrm>
        </p:grpSpPr>
        <p:sp>
          <p:nvSpPr>
            <p:cNvPr id="8" name="TextovéPole 7"/>
            <p:cNvSpPr txBox="1"/>
            <p:nvPr/>
          </p:nvSpPr>
          <p:spPr>
            <a:xfrm>
              <a:off x="719572" y="4293096"/>
              <a:ext cx="75608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/>
                <a:t>Před přijetím dítěte</a:t>
              </a:r>
              <a:endParaRPr lang="cs-CZ" sz="1000" b="1" dirty="0"/>
            </a:p>
          </p:txBody>
        </p:sp>
        <p:pic>
          <p:nvPicPr>
            <p:cNvPr id="11" name="Picture 2" descr="C:\Users\novako\Documents\Obrazky ZZ\odchazeni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3552" y="1700808"/>
              <a:ext cx="854712" cy="86282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3" descr="C:\Users\novako\Documents\Obrazky ZZ\2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93542" y="4041709"/>
              <a:ext cx="646210" cy="94422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C:\Users\novako\Documents\Obrazky ZZ\3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1782" y="4811369"/>
              <a:ext cx="644380" cy="89870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5" descr="C:\Users\novako\Documents\Obrazky ZZ\4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80616" y="2778958"/>
              <a:ext cx="734962" cy="86192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6" descr="C:\Users\novako\Documents\Obrazky ZZ\5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58432" y="2783101"/>
              <a:ext cx="945616" cy="861923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7" descr="C:\Users\novako\Documents\Obrazky ZZ\6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23765" y="2206132"/>
              <a:ext cx="644379" cy="86282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8" descr="C:\Users\novako\Documents\Obrazky ZZ\7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59468" y="3212976"/>
              <a:ext cx="644380" cy="1138987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ovéPole 7"/>
            <p:cNvSpPr txBox="1"/>
            <p:nvPr/>
          </p:nvSpPr>
          <p:spPr>
            <a:xfrm>
              <a:off x="1583668" y="3676962"/>
              <a:ext cx="8280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/>
                <a:t>Seznámení se s dítětem</a:t>
              </a:r>
              <a:endParaRPr lang="cs-CZ" sz="1000" b="1" dirty="0"/>
            </a:p>
          </p:txBody>
        </p:sp>
        <p:sp>
          <p:nvSpPr>
            <p:cNvPr id="19" name="TextovéPole 7"/>
            <p:cNvSpPr txBox="1"/>
            <p:nvPr/>
          </p:nvSpPr>
          <p:spPr>
            <a:xfrm>
              <a:off x="2483768" y="2708920"/>
              <a:ext cx="828092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/>
                <a:t>Adaptace dítěte </a:t>
              </a:r>
            </a:p>
            <a:p>
              <a:r>
                <a:rPr lang="cs-CZ" sz="1000" b="1" dirty="0" smtClean="0"/>
                <a:t>v rodině</a:t>
              </a:r>
              <a:endParaRPr lang="cs-CZ" sz="1000" b="1" dirty="0"/>
            </a:p>
          </p:txBody>
        </p:sp>
        <p:sp>
          <p:nvSpPr>
            <p:cNvPr id="20" name="TextovéPole 7"/>
            <p:cNvSpPr txBox="1"/>
            <p:nvPr/>
          </p:nvSpPr>
          <p:spPr>
            <a:xfrm>
              <a:off x="3311860" y="2380818"/>
              <a:ext cx="104411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/>
                <a:t>Nástup dítěte do školy</a:t>
              </a:r>
              <a:endParaRPr lang="cs-CZ" sz="1000" b="1" dirty="0"/>
            </a:p>
          </p:txBody>
        </p:sp>
        <p:sp>
          <p:nvSpPr>
            <p:cNvPr id="21" name="TextovéPole 7"/>
            <p:cNvSpPr txBox="1"/>
            <p:nvPr/>
          </p:nvSpPr>
          <p:spPr>
            <a:xfrm>
              <a:off x="5112060" y="1988840"/>
              <a:ext cx="82809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/>
                <a:t>Dospívání</a:t>
              </a:r>
              <a:endParaRPr lang="cs-CZ" sz="1000" b="1" dirty="0"/>
            </a:p>
          </p:txBody>
        </p:sp>
        <p:sp>
          <p:nvSpPr>
            <p:cNvPr id="22" name="TextovéPole 7"/>
            <p:cNvSpPr txBox="1"/>
            <p:nvPr/>
          </p:nvSpPr>
          <p:spPr>
            <a:xfrm>
              <a:off x="6012160" y="1485765"/>
              <a:ext cx="10801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000" b="1" dirty="0" smtClean="0"/>
                <a:t>Osamostatnění</a:t>
              </a:r>
              <a:endParaRPr lang="cs-CZ" sz="1000" b="1" dirty="0"/>
            </a:p>
          </p:txBody>
        </p:sp>
      </p:grpSp>
      <p:grpSp>
        <p:nvGrpSpPr>
          <p:cNvPr id="2048" name="Group 2047"/>
          <p:cNvGrpSpPr/>
          <p:nvPr/>
        </p:nvGrpSpPr>
        <p:grpSpPr>
          <a:xfrm>
            <a:off x="651596" y="1751910"/>
            <a:ext cx="165355" cy="3621651"/>
            <a:chOff x="651596" y="1751910"/>
            <a:chExt cx="165355" cy="3621651"/>
          </a:xfrm>
        </p:grpSpPr>
        <p:cxnSp>
          <p:nvCxnSpPr>
            <p:cNvPr id="23" name="Straight Arrow Connector 22"/>
            <p:cNvCxnSpPr/>
            <p:nvPr/>
          </p:nvCxnSpPr>
          <p:spPr>
            <a:xfrm flipV="1">
              <a:off x="734310" y="1751910"/>
              <a:ext cx="0" cy="3621651"/>
            </a:xfrm>
            <a:prstGeom prst="straightConnector1">
              <a:avLst/>
            </a:prstGeom>
            <a:ln w="25400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651596" y="3573016"/>
              <a:ext cx="1653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651596" y="2132856"/>
              <a:ext cx="1653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51596" y="2852936"/>
              <a:ext cx="1653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651596" y="4437112"/>
              <a:ext cx="1653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651596" y="5373216"/>
              <a:ext cx="16535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83568" y="2276872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83568" y="2420888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83568" y="2564904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683568" y="2708920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83568" y="3140968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683568" y="3284984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83568" y="3429000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683568" y="3717032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83568" y="3861048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83568" y="4293096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83568" y="4149080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83568" y="2996952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83568" y="4005064"/>
              <a:ext cx="82677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TextBox 30"/>
          <p:cNvSpPr txBox="1"/>
          <p:nvPr/>
        </p:nvSpPr>
        <p:spPr>
          <a:xfrm>
            <a:off x="1403648" y="5126168"/>
            <a:ext cx="603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Rodiče</a:t>
            </a:r>
            <a:endParaRPr lang="cs-CZ" sz="1000" i="1" dirty="0"/>
          </a:p>
        </p:txBody>
      </p:sp>
      <p:sp>
        <p:nvSpPr>
          <p:cNvPr id="53" name="TextBox 52"/>
          <p:cNvSpPr txBox="1"/>
          <p:nvPr/>
        </p:nvSpPr>
        <p:spPr>
          <a:xfrm>
            <a:off x="2051720" y="5126167"/>
            <a:ext cx="4406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Dítě</a:t>
            </a:r>
            <a:endParaRPr lang="cs-CZ" sz="1000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1403648" y="530120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Info. o rizicích, ...</a:t>
            </a:r>
            <a:endParaRPr lang="cs-CZ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2051720" y="53012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Začlenění do procesu, ...</a:t>
            </a:r>
            <a:endParaRPr lang="cs-CZ" sz="1000" dirty="0"/>
          </a:p>
        </p:txBody>
      </p:sp>
      <p:sp>
        <p:nvSpPr>
          <p:cNvPr id="56" name="TextBox 55"/>
          <p:cNvSpPr txBox="1"/>
          <p:nvPr/>
        </p:nvSpPr>
        <p:spPr>
          <a:xfrm>
            <a:off x="2339752" y="4437113"/>
            <a:ext cx="603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Rodiče</a:t>
            </a:r>
            <a:endParaRPr lang="cs-CZ" sz="1000" i="1" dirty="0"/>
          </a:p>
        </p:txBody>
      </p:sp>
      <p:sp>
        <p:nvSpPr>
          <p:cNvPr id="57" name="TextBox 56"/>
          <p:cNvSpPr txBox="1"/>
          <p:nvPr/>
        </p:nvSpPr>
        <p:spPr>
          <a:xfrm>
            <a:off x="2987824" y="4437112"/>
            <a:ext cx="4406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Dítě</a:t>
            </a:r>
            <a:endParaRPr lang="cs-CZ" sz="1000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2339752" y="4612153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Ucelené informaceo dítěti, ...</a:t>
            </a:r>
            <a:endParaRPr lang="cs-CZ" sz="1000" dirty="0"/>
          </a:p>
        </p:txBody>
      </p:sp>
      <p:sp>
        <p:nvSpPr>
          <p:cNvPr id="59" name="TextBox 58"/>
          <p:cNvSpPr txBox="1"/>
          <p:nvPr/>
        </p:nvSpPr>
        <p:spPr>
          <a:xfrm>
            <a:off x="2987824" y="4612153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Cílená podpora jedné osoby, ...</a:t>
            </a:r>
            <a:endParaRPr lang="cs-CZ" sz="1000" dirty="0"/>
          </a:p>
        </p:txBody>
      </p:sp>
      <p:sp>
        <p:nvSpPr>
          <p:cNvPr id="60" name="TextBox 59"/>
          <p:cNvSpPr txBox="1"/>
          <p:nvPr/>
        </p:nvSpPr>
        <p:spPr>
          <a:xfrm>
            <a:off x="3203849" y="3786473"/>
            <a:ext cx="603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Rodiče</a:t>
            </a:r>
            <a:endParaRPr lang="cs-CZ" sz="1000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3995936" y="3786472"/>
            <a:ext cx="4406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Dítě</a:t>
            </a:r>
            <a:endParaRPr lang="cs-CZ" sz="1000" i="1" dirty="0"/>
          </a:p>
        </p:txBody>
      </p:sp>
      <p:sp>
        <p:nvSpPr>
          <p:cNvPr id="62" name="TextBox 61"/>
          <p:cNvSpPr txBox="1"/>
          <p:nvPr/>
        </p:nvSpPr>
        <p:spPr>
          <a:xfrm>
            <a:off x="3203848" y="3961513"/>
            <a:ext cx="9404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Info. o výchovných přístupech, ...</a:t>
            </a:r>
            <a:endParaRPr lang="cs-CZ" sz="1000" dirty="0"/>
          </a:p>
        </p:txBody>
      </p:sp>
      <p:sp>
        <p:nvSpPr>
          <p:cNvPr id="63" name="TextBox 62"/>
          <p:cNvSpPr txBox="1"/>
          <p:nvPr/>
        </p:nvSpPr>
        <p:spPr>
          <a:xfrm>
            <a:off x="3995936" y="3961513"/>
            <a:ext cx="792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Pocit jistoty, bezpečí, ...</a:t>
            </a:r>
            <a:endParaRPr lang="cs-CZ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5004049" y="3209835"/>
            <a:ext cx="603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Rodiče</a:t>
            </a:r>
            <a:endParaRPr lang="cs-CZ" sz="1000" i="1" dirty="0"/>
          </a:p>
        </p:txBody>
      </p:sp>
      <p:sp>
        <p:nvSpPr>
          <p:cNvPr id="65" name="TextBox 64"/>
          <p:cNvSpPr txBox="1"/>
          <p:nvPr/>
        </p:nvSpPr>
        <p:spPr>
          <a:xfrm>
            <a:off x="5715745" y="3209834"/>
            <a:ext cx="4406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Dítě</a:t>
            </a:r>
            <a:endParaRPr lang="cs-CZ" sz="1000" i="1" dirty="0"/>
          </a:p>
        </p:txBody>
      </p:sp>
      <p:sp>
        <p:nvSpPr>
          <p:cNvPr id="66" name="TextBox 65"/>
          <p:cNvSpPr txBox="1"/>
          <p:nvPr/>
        </p:nvSpPr>
        <p:spPr>
          <a:xfrm>
            <a:off x="5004048" y="3384875"/>
            <a:ext cx="7963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Kontinuální odborná pomoc, ...</a:t>
            </a:r>
            <a:endParaRPr lang="cs-CZ" sz="1000" dirty="0"/>
          </a:p>
        </p:txBody>
      </p:sp>
      <p:sp>
        <p:nvSpPr>
          <p:cNvPr id="67" name="TextBox 66"/>
          <p:cNvSpPr txBox="1"/>
          <p:nvPr/>
        </p:nvSpPr>
        <p:spPr>
          <a:xfrm>
            <a:off x="5715744" y="3384875"/>
            <a:ext cx="10164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Přijetí od sourozenců, vrstevníků, ...</a:t>
            </a:r>
            <a:endParaRPr lang="cs-CZ" sz="1000" dirty="0"/>
          </a:p>
        </p:txBody>
      </p:sp>
      <p:sp>
        <p:nvSpPr>
          <p:cNvPr id="68" name="TextBox 67"/>
          <p:cNvSpPr txBox="1"/>
          <p:nvPr/>
        </p:nvSpPr>
        <p:spPr>
          <a:xfrm>
            <a:off x="5868145" y="2636913"/>
            <a:ext cx="603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Rodiče</a:t>
            </a:r>
            <a:endParaRPr lang="cs-CZ" sz="1000" i="1" dirty="0"/>
          </a:p>
        </p:txBody>
      </p:sp>
      <p:sp>
        <p:nvSpPr>
          <p:cNvPr id="69" name="TextBox 68"/>
          <p:cNvSpPr txBox="1"/>
          <p:nvPr/>
        </p:nvSpPr>
        <p:spPr>
          <a:xfrm>
            <a:off x="6732240" y="2636912"/>
            <a:ext cx="4406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Dítě</a:t>
            </a:r>
            <a:endParaRPr lang="cs-CZ" sz="1000" i="1" dirty="0"/>
          </a:p>
        </p:txBody>
      </p:sp>
      <p:sp>
        <p:nvSpPr>
          <p:cNvPr id="70" name="TextBox 69"/>
          <p:cNvSpPr txBox="1"/>
          <p:nvPr/>
        </p:nvSpPr>
        <p:spPr>
          <a:xfrm>
            <a:off x="5868144" y="2811953"/>
            <a:ext cx="9404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Sdílení osobní zkušenosti, ...</a:t>
            </a:r>
            <a:endParaRPr lang="cs-CZ" sz="1000" dirty="0"/>
          </a:p>
        </p:txBody>
      </p:sp>
      <p:sp>
        <p:nvSpPr>
          <p:cNvPr id="71" name="TextBox 70"/>
          <p:cNvSpPr txBox="1"/>
          <p:nvPr/>
        </p:nvSpPr>
        <p:spPr>
          <a:xfrm>
            <a:off x="6732240" y="2811953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Přijetí rodiči, ...</a:t>
            </a:r>
            <a:endParaRPr lang="cs-CZ" sz="1000" dirty="0"/>
          </a:p>
        </p:txBody>
      </p:sp>
      <p:sp>
        <p:nvSpPr>
          <p:cNvPr id="72" name="TextBox 71"/>
          <p:cNvSpPr txBox="1"/>
          <p:nvPr/>
        </p:nvSpPr>
        <p:spPr>
          <a:xfrm>
            <a:off x="6959565" y="1810785"/>
            <a:ext cx="60315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Rodiče</a:t>
            </a:r>
            <a:endParaRPr lang="cs-CZ" sz="1000" i="1" dirty="0"/>
          </a:p>
        </p:txBody>
      </p:sp>
      <p:sp>
        <p:nvSpPr>
          <p:cNvPr id="73" name="TextBox 72"/>
          <p:cNvSpPr txBox="1"/>
          <p:nvPr/>
        </p:nvSpPr>
        <p:spPr>
          <a:xfrm>
            <a:off x="7607637" y="1810784"/>
            <a:ext cx="4406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Dítě</a:t>
            </a:r>
            <a:endParaRPr lang="cs-CZ" sz="1000" i="1" dirty="0"/>
          </a:p>
        </p:txBody>
      </p:sp>
      <p:sp>
        <p:nvSpPr>
          <p:cNvPr id="74" name="TextBox 73"/>
          <p:cNvSpPr txBox="1"/>
          <p:nvPr/>
        </p:nvSpPr>
        <p:spPr>
          <a:xfrm>
            <a:off x="6959565" y="1985825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Kontakt s </a:t>
            </a:r>
            <a:r>
              <a:rPr lang="cs-CZ" sz="1000" dirty="0" smtClean="0"/>
              <a:t>dítětem, ...</a:t>
            </a:r>
            <a:endParaRPr lang="cs-CZ" sz="1000" dirty="0"/>
          </a:p>
        </p:txBody>
      </p:sp>
      <p:sp>
        <p:nvSpPr>
          <p:cNvPr id="75" name="TextBox 74"/>
          <p:cNvSpPr txBox="1"/>
          <p:nvPr/>
        </p:nvSpPr>
        <p:spPr>
          <a:xfrm>
            <a:off x="7607637" y="1985825"/>
            <a:ext cx="7920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Kontakt s blízkou osobou, ...</a:t>
            </a:r>
            <a:endParaRPr lang="cs-CZ" sz="1000" dirty="0"/>
          </a:p>
        </p:txBody>
      </p:sp>
      <p:sp>
        <p:nvSpPr>
          <p:cNvPr id="2049" name="TextBox 2048"/>
          <p:cNvSpPr txBox="1"/>
          <p:nvPr/>
        </p:nvSpPr>
        <p:spPr>
          <a:xfrm>
            <a:off x="5796136" y="4941168"/>
            <a:ext cx="2207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+ odpovídající služby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53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Doporučení pro praxi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1916832"/>
            <a:ext cx="6984776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cs-CZ" sz="1400" dirty="0" smtClean="0"/>
              <a:t>zavést </a:t>
            </a:r>
            <a:r>
              <a:rPr lang="cs-CZ" sz="1400" dirty="0"/>
              <a:t>funkční systém prevence v rodinách, tj. nejen řešit následnou sanaci rodiny po odebrání dítěte, ale již snaha zabránit rozpadu </a:t>
            </a:r>
            <a:r>
              <a:rPr lang="cs-CZ" sz="1400" dirty="0" smtClean="0"/>
              <a:t>rodiny;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cs-CZ" sz="1400" dirty="0"/>
              <a:t>zvyšovat  vzdělání pracovníků v NRP a  zavádět standardy pro oblast NRP. Porozumět novému pojetí náhradní péče</a:t>
            </a:r>
            <a:r>
              <a:rPr lang="cs-CZ" sz="1400" dirty="0" smtClean="0"/>
              <a:t>:</a:t>
            </a:r>
            <a:endParaRPr lang="cs-CZ" sz="1400" dirty="0"/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vymezit kritéria výběru, profil a kompetence  osvojitelů a pěstounů,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párování </a:t>
            </a:r>
            <a:r>
              <a:rPr lang="cs-CZ" sz="1400" dirty="0"/>
              <a:t>dětí a rodičů – hledání rodičů podle potřeb </a:t>
            </a:r>
            <a:r>
              <a:rPr lang="cs-CZ" sz="1400" dirty="0" smtClean="0"/>
              <a:t>dítěte,</a:t>
            </a:r>
            <a:endParaRPr lang="cs-CZ" sz="1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400" dirty="0" smtClean="0"/>
              <a:t>náhradní </a:t>
            </a:r>
            <a:r>
              <a:rPr lang="cs-CZ" sz="1400" dirty="0"/>
              <a:t>péči by měla být kontinuální proces  - systematicky </a:t>
            </a:r>
            <a:r>
              <a:rPr lang="cs-CZ" sz="1400" dirty="0" smtClean="0"/>
              <a:t>pracovat </a:t>
            </a:r>
          </a:p>
          <a:p>
            <a:pPr lvl="1"/>
            <a:r>
              <a:rPr lang="cs-CZ" sz="1400" dirty="0"/>
              <a:t> </a:t>
            </a:r>
            <a:r>
              <a:rPr lang="cs-CZ" sz="1400" dirty="0" smtClean="0"/>
              <a:t>      na dlouhodobějším </a:t>
            </a:r>
            <a:r>
              <a:rPr lang="cs-CZ" sz="1400" dirty="0"/>
              <a:t>směřování péče o dítě ať již sanací biologické rodiny, nebo </a:t>
            </a:r>
            <a:endParaRPr lang="cs-CZ" sz="1400" dirty="0" smtClean="0"/>
          </a:p>
          <a:p>
            <a:pPr lvl="1">
              <a:spcAft>
                <a:spcPts val="600"/>
              </a:spcAft>
            </a:pPr>
            <a:r>
              <a:rPr lang="cs-CZ" sz="1400" dirty="0" smtClean="0"/>
              <a:t>       hledáním </a:t>
            </a:r>
            <a:r>
              <a:rPr lang="cs-CZ" sz="1400" dirty="0"/>
              <a:t>vhodné dlouhodobé náhradní péče,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dítě jako subjekt péče, který je schopen reflektovat své potřeby a vyjádřit svá přání </a:t>
            </a:r>
            <a:r>
              <a:rPr lang="cs-CZ" sz="1400" dirty="0" smtClean="0"/>
              <a:t>(slyšet </a:t>
            </a:r>
            <a:r>
              <a:rPr lang="cs-CZ" sz="1400" dirty="0"/>
              <a:t>hlas dítěte a nespoléhat pouze na expertizu odborníků),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důležitost stálého sociálního pracovníka pro konkrétní dítě, k tomu vhodné organizační zajištění na OSPOD</a:t>
            </a:r>
            <a:r>
              <a:rPr lang="cs-CZ" sz="1400" dirty="0" smtClean="0"/>
              <a:t>;</a:t>
            </a:r>
            <a:endParaRPr lang="cs-CZ" sz="1400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95431559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1043608" y="1546914"/>
            <a:ext cx="7128792" cy="3970318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posílit </a:t>
            </a:r>
            <a:r>
              <a:rPr lang="cs-CZ" sz="1400" dirty="0"/>
              <a:t>počet terénních pracovnic OSPOD, aby mohly zajišťovat činnosti, na </a:t>
            </a:r>
            <a:r>
              <a:rPr lang="cs-CZ" sz="1400"/>
              <a:t>které </a:t>
            </a:r>
            <a:r>
              <a:rPr lang="cs-CZ" sz="1400" smtClean="0"/>
              <a:t>                      v </a:t>
            </a:r>
            <a:r>
              <a:rPr lang="cs-CZ" sz="1400" dirty="0" smtClean="0"/>
              <a:t>současnosti nemají </a:t>
            </a:r>
            <a:r>
              <a:rPr lang="cs-CZ" sz="1400" dirty="0"/>
              <a:t>mnohdy </a:t>
            </a:r>
            <a:r>
              <a:rPr lang="cs-CZ" sz="1400" dirty="0" smtClean="0"/>
              <a:t>kapacitu;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do </a:t>
            </a:r>
            <a:r>
              <a:rPr lang="cs-CZ" sz="1400" dirty="0"/>
              <a:t>rozhodování o osudu dítěte zapojit samo </a:t>
            </a:r>
            <a:r>
              <a:rPr lang="cs-CZ" sz="1400" dirty="0" smtClean="0"/>
              <a:t>dítě;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kontakt </a:t>
            </a:r>
            <a:r>
              <a:rPr lang="cs-CZ" sz="1400" dirty="0"/>
              <a:t>dítěte v náhradní péči s biologickou rodinou musí probíhat tak, aby nepoškodil dítě </a:t>
            </a:r>
            <a:r>
              <a:rPr lang="cs-CZ" sz="1400" dirty="0" smtClean="0"/>
              <a:t>(nutný </a:t>
            </a:r>
            <a:r>
              <a:rPr lang="cs-CZ" sz="1400" dirty="0"/>
              <a:t>souhlas/přání dítěte, slyšet názor dítěte a brát ho vážně, volit vhodný průběh setkání, </a:t>
            </a:r>
            <a:r>
              <a:rPr lang="cs-CZ" sz="1400" dirty="0" smtClean="0"/>
              <a:t>asistenční </a:t>
            </a:r>
            <a:r>
              <a:rPr lang="cs-CZ" sz="1400" dirty="0"/>
              <a:t>služba - mediátor setkání atd</a:t>
            </a:r>
            <a:r>
              <a:rPr lang="cs-CZ" sz="1400" dirty="0" smtClean="0"/>
              <a:t>.); 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do </a:t>
            </a:r>
            <a:r>
              <a:rPr lang="cs-CZ" sz="1400" dirty="0"/>
              <a:t>rozhodnutí rodiny o přijetí dítěte zahrnout také děti v rodině již žijící, zahrnout je do </a:t>
            </a:r>
            <a:r>
              <a:rPr lang="cs-CZ" sz="1400" dirty="0" smtClean="0"/>
              <a:t>přípravy </a:t>
            </a:r>
            <a:r>
              <a:rPr lang="cs-CZ" sz="1400" dirty="0"/>
              <a:t>a důkladně se jim věnovat i po přijetí dítěte do péče (setkání s ostatními dětmi atd</a:t>
            </a:r>
            <a:r>
              <a:rPr lang="cs-CZ" sz="1400" dirty="0" smtClean="0"/>
              <a:t>.);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zabezpečení dostupnosti služeb </a:t>
            </a:r>
            <a:r>
              <a:rPr lang="cs-CZ" sz="1400" dirty="0"/>
              <a:t>pro náhradní rodiče v praxi (nejen legislativně</a:t>
            </a:r>
            <a:r>
              <a:rPr lang="cs-CZ" sz="1400" dirty="0" smtClean="0"/>
              <a:t>);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zahrnutí </a:t>
            </a:r>
            <a:r>
              <a:rPr lang="cs-CZ" sz="1400" dirty="0"/>
              <a:t>adoptivních rodin do systému podpory/financování </a:t>
            </a:r>
            <a:r>
              <a:rPr lang="cs-CZ" sz="1400" dirty="0" smtClean="0"/>
              <a:t>služeb;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řešení </a:t>
            </a:r>
            <a:r>
              <a:rPr lang="cs-CZ" sz="1400" dirty="0"/>
              <a:t>podpory </a:t>
            </a:r>
            <a:r>
              <a:rPr lang="cs-CZ" sz="1400" dirty="0" smtClean="0"/>
              <a:t>mladistvých odcházejících </a:t>
            </a:r>
            <a:r>
              <a:rPr lang="cs-CZ" sz="1400" dirty="0"/>
              <a:t>z náhradní péče, následná </a:t>
            </a:r>
            <a:r>
              <a:rPr lang="cs-CZ" sz="1400" dirty="0" smtClean="0"/>
              <a:t>péče;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 startAt="3"/>
            </a:pPr>
            <a:r>
              <a:rPr lang="cs-CZ" sz="1400" dirty="0" smtClean="0"/>
              <a:t>rozdělení kompetencí mezi OSPOD a NNO</a:t>
            </a: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36383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2774" y="836713"/>
            <a:ext cx="7847657" cy="5256584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800" b="1" dirty="0"/>
              <a:t/>
            </a:r>
            <a:br>
              <a:rPr lang="cs-CZ" sz="2800" b="1" dirty="0"/>
            </a:br>
            <a:endParaRPr lang="cs-CZ" sz="28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827712"/>
            <a:ext cx="7848872" cy="265584"/>
          </a:xfrm>
          <a:solidFill>
            <a:srgbClr val="F69544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/>
            <a:r>
              <a:rPr lang="cs-CZ" sz="1100" i="1" dirty="0" smtClean="0">
                <a:solidFill>
                  <a:schemeClr val="tx1"/>
                </a:solidFill>
              </a:rPr>
              <a:t>Projekt Centrum podpory NRP je realizován za podpory Nadace Sirius </a:t>
            </a:r>
          </a:p>
        </p:txBody>
      </p:sp>
      <p:sp>
        <p:nvSpPr>
          <p:cNvPr id="4" name="AutoShape 2" descr="horni lis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horni lista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196752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/>
              <a:t>Systémová doporučení</a:t>
            </a:r>
            <a:endParaRPr lang="cs-CZ" sz="2800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612775" y="571128"/>
            <a:ext cx="7848872" cy="265584"/>
          </a:xfrm>
          <a:prstGeom prst="rect">
            <a:avLst/>
          </a:prstGeom>
          <a:solidFill>
            <a:srgbClr val="F69544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1100" i="1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Náhradní rodinná péče v České republice a zkušenosti přímých aktérů                                         </a:t>
            </a:r>
            <a:r>
              <a:rPr lang="cs-CZ" dirty="0" smtClean="0"/>
              <a:t>                                                       </a:t>
            </a:r>
            <a:r>
              <a:rPr lang="cs-CZ" dirty="0"/>
              <a:t>13. 11. </a:t>
            </a:r>
            <a:r>
              <a:rPr lang="cs-CZ" dirty="0" smtClean="0"/>
              <a:t>2014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043608" y="1916246"/>
            <a:ext cx="7128792" cy="3600986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1400" dirty="0"/>
              <a:t>vytvoření jednotné koncepce péče o dítě a rodinu a stanovení jedné instituce (MPSV);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1400" dirty="0" smtClean="0"/>
              <a:t>zavedení </a:t>
            </a:r>
            <a:r>
              <a:rPr lang="cs-CZ" sz="1400" dirty="0"/>
              <a:t>institutu dětského ombudsmana;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1400" dirty="0" smtClean="0"/>
              <a:t>důsledné </a:t>
            </a:r>
            <a:r>
              <a:rPr lang="cs-CZ" sz="1400" dirty="0"/>
              <a:t>využívání možností stávající právní úpravy, kdy její výklad musí být podmíněn zájmy dítěte;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1400" dirty="0" smtClean="0"/>
              <a:t>širší </a:t>
            </a:r>
            <a:r>
              <a:rPr lang="cs-CZ" sz="1400" dirty="0"/>
              <a:t>zapojení subjektů mimo oblast státní správy a samosprávy do procesu NRP (vyhledávání pěstounů, zajištění služeb poskytovaných pěstounům atd.) včetně přijetí právní úpravy zakotvující odpovědnost těchto subjektů za svou činnost;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1400" dirty="0" smtClean="0"/>
              <a:t>větší </a:t>
            </a:r>
            <a:r>
              <a:rPr lang="cs-CZ" sz="1400" dirty="0"/>
              <a:t>diferenciace druhů pěstounské péče;</a:t>
            </a:r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1400" dirty="0" smtClean="0"/>
              <a:t>zavedení </a:t>
            </a:r>
            <a:r>
              <a:rPr lang="cs-CZ" sz="1400" dirty="0"/>
              <a:t>institutů </a:t>
            </a:r>
            <a:r>
              <a:rPr lang="cs-CZ" sz="1400" dirty="0" smtClean="0"/>
              <a:t>prevence (současná </a:t>
            </a:r>
            <a:r>
              <a:rPr lang="cs-CZ" sz="1400" dirty="0"/>
              <a:t>právní úprava je </a:t>
            </a:r>
            <a:r>
              <a:rPr lang="cs-CZ" sz="1400" dirty="0" smtClean="0"/>
              <a:t>institucionalizovaná </a:t>
            </a:r>
            <a:r>
              <a:rPr lang="cs-CZ" sz="1400" dirty="0"/>
              <a:t>až od momentu, kdy situace v rodině již není </a:t>
            </a:r>
            <a:r>
              <a:rPr lang="cs-CZ" sz="1400" dirty="0" smtClean="0"/>
              <a:t>řešitelná);</a:t>
            </a:r>
            <a:endParaRPr lang="cs-CZ" sz="1400" dirty="0"/>
          </a:p>
          <a:p>
            <a:pPr marL="514350" lvl="0" indent="-514350">
              <a:spcAft>
                <a:spcPts val="1200"/>
              </a:spcAft>
              <a:buFont typeface="+mj-lt"/>
              <a:buAutoNum type="arabicPeriod"/>
            </a:pPr>
            <a:r>
              <a:rPr lang="cs-CZ" sz="1400" dirty="0" smtClean="0"/>
              <a:t>přijetí </a:t>
            </a:r>
            <a:r>
              <a:rPr lang="cs-CZ" sz="1400" dirty="0"/>
              <a:t>komplexní právní úpravy následné </a:t>
            </a:r>
            <a:r>
              <a:rPr lang="cs-CZ" sz="1400" dirty="0" smtClean="0"/>
              <a:t>péče (smyslem a cílem systému je zapojení mladistvých z náhradní </a:t>
            </a:r>
            <a:r>
              <a:rPr lang="cs-CZ" sz="1400" dirty="0"/>
              <a:t>rodinné péče </a:t>
            </a:r>
            <a:r>
              <a:rPr lang="cs-CZ" sz="1400" dirty="0" smtClean="0"/>
              <a:t>do společnosti)</a:t>
            </a:r>
          </a:p>
        </p:txBody>
      </p:sp>
    </p:spTree>
    <p:extLst>
      <p:ext uri="{BB962C8B-B14F-4D97-AF65-F5344CB8AC3E}">
        <p14:creationId xmlns="" xmlns:p14="http://schemas.microsoft.com/office/powerpoint/2010/main" val="95431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950</Words>
  <Application>Microsoft Office PowerPoint</Application>
  <PresentationFormat>Předvádění na obrazovce (4:3)</PresentationFormat>
  <Paragraphs>151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Náhradní rodinná péče v České republice                   a zkušeností přímých aktérů  Shrnutí závěrů výzkumu, přehled potřeb dětí a náhradních rodin                             a doporučení pro praxi   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Martina Marek Michal</dc:creator>
  <cp:lastModifiedBy> </cp:lastModifiedBy>
  <cp:revision>74</cp:revision>
  <cp:lastPrinted>2014-11-07T14:57:39Z</cp:lastPrinted>
  <dcterms:created xsi:type="dcterms:W3CDTF">2014-10-10T08:03:38Z</dcterms:created>
  <dcterms:modified xsi:type="dcterms:W3CDTF">2014-11-11T12:29:52Z</dcterms:modified>
</cp:coreProperties>
</file>