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8" r:id="rId2"/>
    <p:sldId id="260" r:id="rId3"/>
    <p:sldId id="267" r:id="rId4"/>
    <p:sldId id="268" r:id="rId5"/>
    <p:sldId id="271" r:id="rId6"/>
    <p:sldId id="273" r:id="rId7"/>
    <p:sldId id="274" r:id="rId8"/>
    <p:sldId id="278" r:id="rId9"/>
    <p:sldId id="276" r:id="rId10"/>
    <p:sldId id="277" r:id="rId11"/>
    <p:sldId id="269" r:id="rId12"/>
    <p:sldId id="261" r:id="rId13"/>
  </p:sldIdLst>
  <p:sldSz cx="9144000" cy="6858000" type="screen4x3"/>
  <p:notesSz cx="6881813" cy="100028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1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ED099-8848-4CD5-8C49-EF190D6DC98F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1188"/>
            <a:ext cx="2982913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7313" y="9501188"/>
            <a:ext cx="2982912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5CC21-B773-4FBD-905D-46EC3624B26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57D8D-5D7E-4ED4-9D37-6CA227AC6DEA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32AF3-7A91-4D10-9466-226F49D50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93CF6-ECAC-45FC-BF36-52FFFD2E544B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4E7FC-2A6D-42F0-9F2E-A1DA73004E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6FB5-AD82-46A8-9397-7EB6E80AB01C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73527-21D4-49FD-8BBE-0489DD5880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4AAC5-4B63-4D49-97EA-063FCCA5CA91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7D03C-9F86-4274-8159-7AA34E518D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880D6-171F-4DB0-BD7F-4E6E5EDC07C6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02809-2AA1-489C-8174-F7A9806323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F8C1A-8D1C-493D-86E4-149C472D72FD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1DEB-DCDF-4685-AD0C-38A21B1F4B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9533C-E03B-43EA-AB33-8E48519DFE5A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931A-8F76-4C1B-92B9-8737202C41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27F52-5B83-4474-A9F3-702231BB31D7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4D55C-139A-43BE-8029-6DFDF7369E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81174-F52D-43D9-852B-C8B7658CB585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36287-BE7B-40FB-862D-9DDD3EDAC2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2A458-164D-4A8E-945E-DACE0D4AD143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2A2CC-CEF9-448D-8B80-827F0FDDF2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CB14A-E931-46A1-AD23-B6B1E61469F5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D077E-28FF-4843-A93E-26D0825CE5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9397B8-9310-4DAD-BCA9-A94A37B958D6}" type="datetimeFigureOut">
              <a:rPr lang="cs-CZ"/>
              <a:pPr>
                <a:defRPr/>
              </a:pPr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9F029B-E7B0-44FF-B156-B07D54780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hradnirodina.cz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nadacesirius.cz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ahradnirodina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1989138"/>
            <a:ext cx="7847013" cy="410368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/>
              <a:t>Náhradní rodinná péče v České republice </a:t>
            </a:r>
            <a:br>
              <a:rPr lang="cs-CZ" sz="2800" b="1" dirty="0" smtClean="0"/>
            </a:br>
            <a:r>
              <a:rPr lang="cs-CZ" sz="2800" b="1" dirty="0" smtClean="0"/>
              <a:t>a zkušenosti přímých aktérů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Postoj ke změně v institucionálním nastavení náhradní rodinné péče 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/>
            </a:r>
            <a:b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</a:b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 pohledu pracovnic OSPOD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 smtClean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3315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3316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620713"/>
            <a:ext cx="7847013" cy="137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318" name="TextovéPole 5"/>
          <p:cNvSpPr txBox="1">
            <a:spLocks noChangeArrowheads="1"/>
          </p:cNvSpPr>
          <p:nvPr/>
        </p:nvSpPr>
        <p:spPr bwMode="auto">
          <a:xfrm>
            <a:off x="611188" y="4365625"/>
            <a:ext cx="784701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latin typeface="Calibri" pitchFamily="34" charset="0"/>
            </a:endParaRPr>
          </a:p>
          <a:p>
            <a:endParaRPr lang="cs-CZ">
              <a:latin typeface="Calibri" pitchFamily="34" charset="0"/>
            </a:endParaRPr>
          </a:p>
          <a:p>
            <a:endParaRPr lang="cs-CZ">
              <a:latin typeface="Calibri" pitchFamily="34" charset="0"/>
            </a:endParaRPr>
          </a:p>
          <a:p>
            <a:endParaRPr lang="cs-CZ">
              <a:latin typeface="Calibri" pitchFamily="34" charset="0"/>
            </a:endParaRPr>
          </a:p>
          <a:p>
            <a:r>
              <a:rPr lang="cs-CZ" sz="1100">
                <a:latin typeface="Calibri" pitchFamily="34" charset="0"/>
              </a:rPr>
              <a:t>      </a:t>
            </a:r>
            <a:r>
              <a:rPr lang="cs-CZ" sz="1100">
                <a:latin typeface="Calibri" pitchFamily="34" charset="0"/>
                <a:hlinkClick r:id="rId3"/>
              </a:rPr>
              <a:t>www.nahradnirodina.cz</a:t>
            </a:r>
            <a:r>
              <a:rPr lang="cs-CZ" sz="1100">
                <a:latin typeface="Calibri" pitchFamily="34" charset="0"/>
              </a:rPr>
              <a:t>                                                        </a:t>
            </a:r>
            <a:r>
              <a:rPr lang="cs-CZ" sz="1100">
                <a:latin typeface="Calibri" pitchFamily="34" charset="0"/>
                <a:hlinkClick r:id="rId4"/>
              </a:rPr>
              <a:t>www.nadacesirius.cz</a:t>
            </a:r>
            <a:r>
              <a:rPr lang="cs-CZ" sz="1100">
                <a:latin typeface="Calibri" pitchFamily="34" charset="0"/>
              </a:rPr>
              <a:t>                                                           </a:t>
            </a:r>
            <a:r>
              <a:rPr lang="cs-CZ" sz="1100">
                <a:latin typeface="Calibri" pitchFamily="34" charset="0"/>
                <a:hlinkClick r:id="rId4"/>
              </a:rPr>
              <a:t>www.nadacesirius.cz</a:t>
            </a:r>
            <a:endParaRPr lang="cs-CZ" sz="1100">
              <a:latin typeface="Calibri" pitchFamily="34" charset="0"/>
            </a:endParaRPr>
          </a:p>
        </p:txBody>
      </p:sp>
      <p:pic>
        <p:nvPicPr>
          <p:cNvPr id="13319" name="obrázek 3" descr="logo Centrum podpor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388" y="4437063"/>
            <a:ext cx="9096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3" descr="F:\MARTINA\Konference CR vyzkum 13.11.2014\Prezentace\logo snrp mal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47738" y="4464050"/>
            <a:ext cx="1247775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2" descr="F:\MARTINA\Konference CR vyzkum 13.11.2014\Prezentace\logo ns mal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175" y="4437063"/>
            <a:ext cx="115252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703263"/>
            <a:ext cx="7847013" cy="538956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2530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2531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2532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2533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22534" name="TextovéPole 7"/>
          <p:cNvSpPr txBox="1">
            <a:spLocks noChangeArrowheads="1"/>
          </p:cNvSpPr>
          <p:nvPr/>
        </p:nvSpPr>
        <p:spPr bwMode="auto">
          <a:xfrm>
            <a:off x="1115616" y="1844824"/>
            <a:ext cx="6985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>
                <a:latin typeface="Calibri" pitchFamily="34" charset="0"/>
              </a:rPr>
              <a:t>Nastavení kompetencí </a:t>
            </a:r>
            <a:r>
              <a:rPr lang="cs-CZ" sz="2000" b="1" dirty="0" smtClean="0">
                <a:latin typeface="Calibri" pitchFamily="34" charset="0"/>
              </a:rPr>
              <a:t>OSPOD</a:t>
            </a:r>
          </a:p>
          <a:p>
            <a:endParaRPr lang="cs-CZ" b="1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+ </a:t>
            </a:r>
            <a:r>
              <a:rPr lang="cs-CZ" dirty="0">
                <a:latin typeface="Calibri" pitchFamily="34" charset="0"/>
              </a:rPr>
              <a:t>Jasné (nepřekrývání) kompetencí</a:t>
            </a:r>
          </a:p>
          <a:p>
            <a:r>
              <a:rPr lang="en-US" dirty="0">
                <a:latin typeface="Calibri" pitchFamily="34" charset="0"/>
              </a:rPr>
              <a:t>+ </a:t>
            </a:r>
            <a:r>
              <a:rPr lang="cs-CZ" dirty="0">
                <a:latin typeface="Calibri" pitchFamily="34" charset="0"/>
              </a:rPr>
              <a:t>Vztah klient–SP OSPOD rovnější</a:t>
            </a:r>
          </a:p>
          <a:p>
            <a:r>
              <a:rPr lang="cs-CZ" dirty="0">
                <a:latin typeface="Calibri" pitchFamily="34" charset="0"/>
              </a:rPr>
              <a:t>- </a:t>
            </a:r>
            <a:r>
              <a:rPr lang="cs-CZ" dirty="0" err="1">
                <a:latin typeface="Calibri" pitchFamily="34" charset="0"/>
              </a:rPr>
              <a:t>Rezortismus</a:t>
            </a:r>
            <a:r>
              <a:rPr lang="cs-CZ" dirty="0">
                <a:latin typeface="Calibri" pitchFamily="34" charset="0"/>
              </a:rPr>
              <a:t> trvá</a:t>
            </a:r>
          </a:p>
          <a:p>
            <a:r>
              <a:rPr lang="cs-CZ" dirty="0">
                <a:latin typeface="Calibri" pitchFamily="34" charset="0"/>
              </a:rPr>
              <a:t>- Politické tlaky „</a:t>
            </a:r>
            <a:r>
              <a:rPr lang="cs-CZ" i="1" dirty="0">
                <a:latin typeface="Calibri" pitchFamily="34" charset="0"/>
              </a:rPr>
              <a:t>doporučení v uvozovkách</a:t>
            </a:r>
            <a:r>
              <a:rPr lang="cs-CZ" dirty="0">
                <a:latin typeface="Calibri" pitchFamily="34" charset="0"/>
              </a:rPr>
              <a:t>“ maximalizovat počet </a:t>
            </a:r>
          </a:p>
          <a:p>
            <a:r>
              <a:rPr lang="cs-CZ" dirty="0">
                <a:latin typeface="Calibri" pitchFamily="34" charset="0"/>
              </a:rPr>
              <a:t>pěstounů</a:t>
            </a:r>
          </a:p>
          <a:p>
            <a:r>
              <a:rPr lang="cs-CZ" dirty="0">
                <a:latin typeface="Calibri" pitchFamily="34" charset="0"/>
              </a:rPr>
              <a:t>- Lhůty dlouhé, včasný zásah (předběžná opatření, </a:t>
            </a:r>
            <a:r>
              <a:rPr lang="cs-CZ" dirty="0" err="1">
                <a:latin typeface="Calibri" pitchFamily="34" charset="0"/>
              </a:rPr>
              <a:t>někt</a:t>
            </a:r>
            <a:r>
              <a:rPr lang="cs-CZ" dirty="0">
                <a:latin typeface="Calibri" pitchFamily="34" charset="0"/>
              </a:rPr>
              <a:t>. dávky)</a:t>
            </a:r>
          </a:p>
          <a:p>
            <a:r>
              <a:rPr lang="cs-CZ" dirty="0">
                <a:latin typeface="Calibri" pitchFamily="34" charset="0"/>
              </a:rPr>
              <a:t>- Soudy pomalé</a:t>
            </a:r>
          </a:p>
          <a:p>
            <a:r>
              <a:rPr lang="cs-CZ" dirty="0">
                <a:latin typeface="Calibri" pitchFamily="34" charset="0"/>
              </a:rPr>
              <a:t>- Spuštění zákona, nepřipravenost, počáteční zmatky a „</a:t>
            </a:r>
            <a:r>
              <a:rPr lang="cs-CZ" dirty="0" err="1">
                <a:latin typeface="Calibri" pitchFamily="34" charset="0"/>
              </a:rPr>
              <a:t>ponechanost</a:t>
            </a:r>
            <a:r>
              <a:rPr lang="cs-CZ" dirty="0">
                <a:latin typeface="Calibri" pitchFamily="34" charset="0"/>
              </a:rPr>
              <a:t>“ SP, jako nárazník klientů</a:t>
            </a:r>
          </a:p>
          <a:p>
            <a:r>
              <a:rPr lang="cs-CZ" dirty="0">
                <a:latin typeface="Calibri" pitchFamily="34" charset="0"/>
              </a:rPr>
              <a:t>- Metodiky, kritéria nejasná (předpoklad pozitivního vymezení)</a:t>
            </a: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22535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3554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3555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3556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3557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 k NRP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42988" y="1966768"/>
            <a:ext cx="6985000" cy="27084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i="1" dirty="0">
              <a:solidFill>
                <a:srgbClr val="0070C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 smtClean="0">
                <a:latin typeface="+mn-lt"/>
              </a:rPr>
              <a:t>SP </a:t>
            </a:r>
            <a:r>
              <a:rPr lang="pl-PL" b="1" dirty="0">
                <a:latin typeface="+mn-lt"/>
              </a:rPr>
              <a:t>OSPOD: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i="1" dirty="0">
                <a:solidFill>
                  <a:srgbClr val="0070C0"/>
                </a:solidFill>
                <a:latin typeface="+mn-lt"/>
              </a:rPr>
              <a:t>Ano, ale když to bude politická zakázka, aby bylo co nejvíc p</a:t>
            </a:r>
            <a:r>
              <a:rPr lang="cs-CZ" sz="2000" i="1" dirty="0" err="1">
                <a:solidFill>
                  <a:srgbClr val="0070C0"/>
                </a:solidFill>
                <a:latin typeface="+mn-lt"/>
              </a:rPr>
              <a:t>ěstounů</a:t>
            </a:r>
            <a:r>
              <a:rPr lang="cs-CZ" sz="2000" i="1" dirty="0">
                <a:solidFill>
                  <a:srgbClr val="0070C0"/>
                </a:solidFill>
                <a:latin typeface="+mn-lt"/>
              </a:rPr>
              <a:t>, co nejvíc pěstounů na přechodnou dobu, pokud to bude politická zakázka, tak se nějaký kritéria přehlídne, to jako, já prostě v tomhle jsem skeptická</a:t>
            </a:r>
            <a:r>
              <a:rPr lang="cs-CZ" sz="2000" dirty="0" smtClean="0">
                <a:solidFill>
                  <a:srgbClr val="0070C0"/>
                </a:solidFill>
                <a:latin typeface="+mn-lt"/>
              </a:rPr>
              <a:t>.</a:t>
            </a:r>
            <a:endParaRPr lang="cs-CZ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>
              <a:latin typeface="+mn-lt"/>
            </a:endParaRPr>
          </a:p>
        </p:txBody>
      </p:sp>
      <p:sp>
        <p:nvSpPr>
          <p:cNvPr id="23559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1989138"/>
            <a:ext cx="7847013" cy="410368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457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457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458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620713"/>
            <a:ext cx="7847013" cy="137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4582" name="TextovéPole 6"/>
          <p:cNvSpPr txBox="1">
            <a:spLocks noChangeArrowheads="1"/>
          </p:cNvSpPr>
          <p:nvPr/>
        </p:nvSpPr>
        <p:spPr bwMode="auto">
          <a:xfrm>
            <a:off x="1042988" y="2330450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i="1" dirty="0" smtClean="0">
                <a:latin typeface="Calibri" pitchFamily="34" charset="0"/>
              </a:rPr>
              <a:t>Děkuji </a:t>
            </a:r>
            <a:r>
              <a:rPr lang="cs-CZ" sz="2800" b="1" i="1" dirty="0">
                <a:latin typeface="Calibri" pitchFamily="34" charset="0"/>
              </a:rPr>
              <a:t>za pozornost!</a:t>
            </a:r>
            <a:endParaRPr lang="cs-CZ" sz="2800" i="1" dirty="0">
              <a:latin typeface="Calibri" pitchFamily="34" charset="0"/>
            </a:endParaRPr>
          </a:p>
        </p:txBody>
      </p:sp>
      <p:sp>
        <p:nvSpPr>
          <p:cNvPr id="24583" name="Rectangle 5"/>
          <p:cNvSpPr txBox="1">
            <a:spLocks noChangeArrowheads="1"/>
          </p:cNvSpPr>
          <p:nvPr/>
        </p:nvSpPr>
        <p:spPr bwMode="auto">
          <a:xfrm>
            <a:off x="1403350" y="3141663"/>
            <a:ext cx="619283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sz="2000" b="1" dirty="0">
                <a:latin typeface="Calibri" pitchFamily="34" charset="0"/>
              </a:rPr>
              <a:t>Středisko náhradní rodinné péče, </a:t>
            </a:r>
            <a:r>
              <a:rPr lang="cs-CZ" altLang="cs-CZ" b="1" dirty="0">
                <a:latin typeface="Calibri" pitchFamily="34" charset="0"/>
              </a:rPr>
              <a:t>spolek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sz="2000" b="1" dirty="0" smtClean="0">
                <a:latin typeface="Calibri" pitchFamily="34" charset="0"/>
              </a:rPr>
              <a:t>PhDr. Olga Šmídová-Matoušová, Ph.D.</a:t>
            </a:r>
            <a:endParaRPr lang="cs-CZ" altLang="cs-CZ" sz="2000" b="1" dirty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altLang="cs-CZ" dirty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</a:rPr>
              <a:t>Jelení 91, 118 00 Praha 1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</a:rPr>
              <a:t>Tel./fax: +420 233 355 309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</a:rPr>
              <a:t>Infolinka: +420 233 356 701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  <a:hlinkClick r:id="rId3"/>
              </a:rPr>
              <a:t>info@</a:t>
            </a:r>
            <a:r>
              <a:rPr lang="cs-CZ" altLang="cs-CZ" dirty="0" err="1">
                <a:latin typeface="Calibri" pitchFamily="34" charset="0"/>
                <a:hlinkClick r:id="rId3"/>
              </a:rPr>
              <a:t>nahradnirodina.cz</a:t>
            </a:r>
            <a:endParaRPr lang="cs-CZ" altLang="cs-CZ" dirty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altLang="cs-CZ" dirty="0">
                <a:latin typeface="Calibri" pitchFamily="34" charset="0"/>
                <a:hlinkClick r:id="rId4"/>
              </a:rPr>
              <a:t>www.</a:t>
            </a:r>
            <a:r>
              <a:rPr lang="cs-CZ" altLang="cs-CZ" dirty="0" err="1">
                <a:latin typeface="Calibri" pitchFamily="34" charset="0"/>
                <a:hlinkClick r:id="rId4"/>
              </a:rPr>
              <a:t>nahradnirodina.cz</a:t>
            </a:r>
            <a:endParaRPr lang="cs-CZ" alt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433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41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14342" name="TextovéPole 7"/>
          <p:cNvSpPr txBox="1">
            <a:spLocks noChangeArrowheads="1"/>
          </p:cNvSpPr>
          <p:nvPr/>
        </p:nvSpPr>
        <p:spPr bwMode="auto">
          <a:xfrm>
            <a:off x="1044575" y="1772816"/>
            <a:ext cx="6985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>
                <a:latin typeface="Calibri" pitchFamily="34" charset="0"/>
              </a:rPr>
              <a:t>Výzkum:</a:t>
            </a:r>
            <a:r>
              <a:rPr lang="cs-CZ" dirty="0">
                <a:latin typeface="Calibri" pitchFamily="34" charset="0"/>
              </a:rPr>
              <a:t> Skupinová diskuse (ohnisková skupina) a individuální rozhovory – červen 2013 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Ambivalence, nejistota: chaos, zmatek , nejistota vs. </a:t>
            </a:r>
            <a:r>
              <a:rPr lang="cs-CZ" dirty="0">
                <a:solidFill>
                  <a:srgbClr val="0070C0"/>
                </a:solidFill>
                <a:latin typeface="Calibri" pitchFamily="34" charset="0"/>
              </a:rPr>
              <a:t>„krok kupředu“, „obrat o sto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>
                <a:solidFill>
                  <a:srgbClr val="0070C0"/>
                </a:solidFill>
                <a:latin typeface="Calibri" pitchFamily="34" charset="0"/>
              </a:rPr>
              <a:t>osmdesát  stupňů“, „přerod myšlení všech“, „změna filozofie“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Představy o smyslu novely vs.  zkušenosti z  její implementace: 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>
                <a:latin typeface="Calibri" pitchFamily="34" charset="0"/>
              </a:rPr>
              <a:t>„</a:t>
            </a:r>
            <a:r>
              <a:rPr lang="cs-CZ" i="1" dirty="0"/>
              <a:t>… </a:t>
            </a:r>
            <a:r>
              <a:rPr lang="cs-CZ" i="1" dirty="0">
                <a:latin typeface="Calibri" pitchFamily="34" charset="0"/>
              </a:rPr>
              <a:t>protože v </a:t>
            </a:r>
            <a:r>
              <a:rPr lang="cs-CZ" i="1" dirty="0" err="1">
                <a:latin typeface="Calibri" pitchFamily="34" charset="0"/>
              </a:rPr>
              <a:t>tý</a:t>
            </a:r>
            <a:r>
              <a:rPr lang="cs-CZ" i="1" dirty="0">
                <a:latin typeface="Calibri" pitchFamily="34" charset="0"/>
              </a:rPr>
              <a:t> praxi to naráží úplně na všechno.</a:t>
            </a:r>
            <a:r>
              <a:rPr lang="cs-CZ" dirty="0">
                <a:latin typeface="Calibri" pitchFamily="34" charset="0"/>
              </a:rPr>
              <a:t>“</a:t>
            </a:r>
          </a:p>
          <a:p>
            <a:r>
              <a:rPr lang="cs-CZ" dirty="0">
                <a:latin typeface="Calibri" pitchFamily="34" charset="0"/>
              </a:rPr>
              <a:t> </a:t>
            </a:r>
          </a:p>
          <a:p>
            <a:r>
              <a:rPr lang="cs-CZ" b="1" dirty="0">
                <a:latin typeface="Calibri" pitchFamily="34" charset="0"/>
              </a:rPr>
              <a:t>Přístup:</a:t>
            </a:r>
            <a:r>
              <a:rPr lang="cs-CZ" dirty="0">
                <a:latin typeface="Calibri" pitchFamily="34" charset="0"/>
              </a:rPr>
              <a:t> kultura profese jako součást organizační kultury (</a:t>
            </a:r>
            <a:r>
              <a:rPr lang="cs-CZ" dirty="0" err="1">
                <a:latin typeface="Calibri" pitchFamily="34" charset="0"/>
              </a:rPr>
              <a:t>Schein</a:t>
            </a:r>
            <a:r>
              <a:rPr lang="cs-CZ" dirty="0">
                <a:latin typeface="Calibri" pitchFamily="34" charset="0"/>
              </a:rPr>
              <a:t>, Musil)</a:t>
            </a:r>
            <a:r>
              <a:rPr lang="cs-CZ" dirty="0"/>
              <a:t>.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„Jak se u nás věci dělají“ (samozřejmé předpoklady a očekávání v pozadí)</a:t>
            </a:r>
            <a:endParaRPr lang="cs-CZ" dirty="0"/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1434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5362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5363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5364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5365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15366" name="TextovéPole 7"/>
          <p:cNvSpPr txBox="1">
            <a:spLocks noChangeArrowheads="1"/>
          </p:cNvSpPr>
          <p:nvPr/>
        </p:nvSpPr>
        <p:spPr bwMode="auto">
          <a:xfrm>
            <a:off x="1100138" y="1772816"/>
            <a:ext cx="6986587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>
                <a:latin typeface="Calibri" pitchFamily="34" charset="0"/>
              </a:rPr>
              <a:t>Dilemata</a:t>
            </a:r>
            <a:r>
              <a:rPr lang="cs-CZ" b="1" dirty="0"/>
              <a:t>:</a:t>
            </a:r>
            <a:r>
              <a:rPr lang="cs-CZ" b="1" dirty="0">
                <a:latin typeface="Calibri" pitchFamily="34" charset="0"/>
              </a:rPr>
              <a:t> </a:t>
            </a:r>
            <a:r>
              <a:rPr lang="cs-CZ" dirty="0">
                <a:latin typeface="Calibri" pitchFamily="34" charset="0"/>
              </a:rPr>
              <a:t>Úřednická  a/nebo pomáhající profese (otázky moci a etiky) </a:t>
            </a:r>
          </a:p>
          <a:p>
            <a:r>
              <a:rPr lang="cs-CZ" dirty="0">
                <a:latin typeface="Calibri" pitchFamily="34" charset="0"/>
              </a:rPr>
              <a:t>více papírování, specializace </a:t>
            </a:r>
          </a:p>
          <a:p>
            <a:r>
              <a:rPr lang="cs-CZ" dirty="0">
                <a:latin typeface="Calibri" pitchFamily="34" charset="0"/>
              </a:rPr>
              <a:t>vs.</a:t>
            </a:r>
          </a:p>
          <a:p>
            <a:r>
              <a:rPr lang="cs-CZ" dirty="0">
                <a:latin typeface="Calibri" pitchFamily="34" charset="0"/>
              </a:rPr>
              <a:t>méně času na terénní práci s rodinou (biologickou i pěstounskou) </a:t>
            </a:r>
            <a:r>
              <a:rPr lang="cs-CZ" dirty="0"/>
              <a:t/>
            </a:r>
            <a:br>
              <a:rPr lang="cs-CZ" dirty="0"/>
            </a:br>
            <a:r>
              <a:rPr lang="cs-CZ" dirty="0">
                <a:latin typeface="Calibri" pitchFamily="34" charset="0"/>
              </a:rPr>
              <a:t>a v rodině, na prevenci, podporu a pomoc „care </a:t>
            </a:r>
            <a:r>
              <a:rPr lang="cs-CZ" dirty="0" err="1">
                <a:latin typeface="Calibri" pitchFamily="34" charset="0"/>
              </a:rPr>
              <a:t>leavers</a:t>
            </a:r>
            <a:r>
              <a:rPr lang="cs-CZ" dirty="0">
                <a:latin typeface="Calibri" pitchFamily="34" charset="0"/>
              </a:rPr>
              <a:t>“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kontrolní a rozhodovací a pomocná stránka profese dále neoddělitelná (př. rozhodování o přiznání odměny za péči a další pravomoci) </a:t>
            </a:r>
          </a:p>
          <a:p>
            <a:r>
              <a:rPr lang="cs-CZ" dirty="0">
                <a:latin typeface="Calibri" pitchFamily="34" charset="0"/>
              </a:rPr>
              <a:t>vs.</a:t>
            </a:r>
          </a:p>
          <a:p>
            <a:r>
              <a:rPr lang="cs-CZ" dirty="0">
                <a:latin typeface="Calibri" pitchFamily="34" charset="0"/>
              </a:rPr>
              <a:t>nyní „máme blíž ke klientům a oni k nám“,  narovnání vztahů, otevřenost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obavy ze spekulací a zneužívání dávek </a:t>
            </a:r>
          </a:p>
          <a:p>
            <a:r>
              <a:rPr lang="cs-CZ" dirty="0">
                <a:latin typeface="Calibri" pitchFamily="34" charset="0"/>
              </a:rPr>
              <a:t>vs. </a:t>
            </a:r>
          </a:p>
          <a:p>
            <a:r>
              <a:rPr lang="cs-CZ" dirty="0">
                <a:latin typeface="Calibri" pitchFamily="34" charset="0"/>
              </a:rPr>
              <a:t>kontinuální spolupráce, „kariéra péče“, kontrola</a:t>
            </a: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15367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6386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6387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6388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6389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16390" name="TextovéPole 7"/>
          <p:cNvSpPr txBox="1">
            <a:spLocks noChangeArrowheads="1"/>
          </p:cNvSpPr>
          <p:nvPr/>
        </p:nvSpPr>
        <p:spPr bwMode="auto">
          <a:xfrm>
            <a:off x="1044575" y="1772816"/>
            <a:ext cx="69850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Preference náhradní rodinné péče před ústavní – deinstitucionalizace. </a:t>
            </a:r>
          </a:p>
          <a:p>
            <a:r>
              <a:rPr lang="cs-CZ" dirty="0">
                <a:latin typeface="Calibri" pitchFamily="34" charset="0"/>
              </a:rPr>
              <a:t>Pěstounská NP „… </a:t>
            </a:r>
            <a:r>
              <a:rPr lang="cs-CZ" i="1" dirty="0">
                <a:latin typeface="Calibri" pitchFamily="34" charset="0"/>
              </a:rPr>
              <a:t>aby to nebyla ta skrytá adopce s těma </a:t>
            </a:r>
            <a:r>
              <a:rPr lang="cs-CZ" i="1" dirty="0" err="1">
                <a:latin typeface="Calibri" pitchFamily="34" charset="0"/>
              </a:rPr>
              <a:t>dávkama</a:t>
            </a:r>
            <a:r>
              <a:rPr lang="cs-CZ" i="1" dirty="0">
                <a:latin typeface="Calibri" pitchFamily="34" charset="0"/>
              </a:rPr>
              <a:t>“  </a:t>
            </a:r>
            <a:br>
              <a:rPr lang="cs-CZ" i="1" dirty="0">
                <a:latin typeface="Calibri" pitchFamily="34" charset="0"/>
              </a:rPr>
            </a:br>
            <a:r>
              <a:rPr lang="cs-CZ" dirty="0">
                <a:latin typeface="Calibri" pitchFamily="34" charset="0"/>
              </a:rPr>
              <a:t>a uznání pěstounů ve společnosti jako profese, profesionalizace, …</a:t>
            </a:r>
          </a:p>
          <a:p>
            <a:r>
              <a:rPr lang="cs-CZ" dirty="0">
                <a:latin typeface="Calibri" pitchFamily="34" charset="0"/>
              </a:rPr>
              <a:t>vs.</a:t>
            </a:r>
          </a:p>
          <a:p>
            <a:r>
              <a:rPr lang="cs-CZ" dirty="0">
                <a:latin typeface="Calibri" pitchFamily="34" charset="0"/>
              </a:rPr>
              <a:t>chápání pěstouna jako obdoby rodiče, nikoli jako pečovatele-vychovatele  (sémantika </a:t>
            </a:r>
            <a:r>
              <a:rPr lang="cs-CZ" dirty="0" err="1">
                <a:latin typeface="Calibri" pitchFamily="34" charset="0"/>
              </a:rPr>
              <a:t>čj</a:t>
            </a:r>
            <a:r>
              <a:rPr lang="cs-CZ" dirty="0">
                <a:latin typeface="Calibri" pitchFamily="34" charset="0"/>
              </a:rPr>
              <a:t>. a </a:t>
            </a:r>
            <a:r>
              <a:rPr lang="cs-CZ" dirty="0" err="1">
                <a:latin typeface="Calibri" pitchFamily="34" charset="0"/>
              </a:rPr>
              <a:t>angl</a:t>
            </a:r>
            <a:r>
              <a:rPr lang="cs-CZ" dirty="0">
                <a:latin typeface="Calibri" pitchFamily="34" charset="0"/>
              </a:rPr>
              <a:t>.), jako  „náhrady“ za rodiče. Pojetí dítěte v NP jako „sociálního sirotka“. </a:t>
            </a:r>
          </a:p>
          <a:p>
            <a:r>
              <a:rPr lang="cs-CZ" sz="1600" i="1" dirty="0">
                <a:solidFill>
                  <a:srgbClr val="0070C0"/>
                </a:solidFill>
                <a:latin typeface="Calibri" pitchFamily="34" charset="0"/>
              </a:rPr>
              <a:t>„… tak to bylo nejlepší, zbavení rodičovských práv, aby tam žádný rodiče nebyli, nefigurovali.“ </a:t>
            </a:r>
          </a:p>
          <a:p>
            <a:r>
              <a:rPr lang="cs-CZ" dirty="0">
                <a:latin typeface="Calibri" pitchFamily="34" charset="0"/>
              </a:rPr>
              <a:t>Biologičtí rodiče jako konkurent a problém pro všechny  strany  NRP (PP).</a:t>
            </a:r>
          </a:p>
          <a:p>
            <a:r>
              <a:rPr lang="cs-CZ" dirty="0">
                <a:latin typeface="Calibri" pitchFamily="34" charset="0"/>
              </a:rPr>
              <a:t>Argumenty pro/proti</a:t>
            </a:r>
          </a:p>
          <a:p>
            <a:r>
              <a:rPr lang="cs-CZ" sz="1600" i="1" dirty="0">
                <a:solidFill>
                  <a:srgbClr val="0070C0"/>
                </a:solidFill>
                <a:latin typeface="Calibri" pitchFamily="34" charset="0"/>
              </a:rPr>
              <a:t>„… ty děti jsou většinou deprivovaný a pěstouni nevědí, jak s </a:t>
            </a:r>
            <a:r>
              <a:rPr lang="cs-CZ" sz="1600" i="1" dirty="0" err="1">
                <a:solidFill>
                  <a:srgbClr val="0070C0"/>
                </a:solidFill>
                <a:latin typeface="Calibri" pitchFamily="34" charset="0"/>
              </a:rPr>
              <a:t>nima</a:t>
            </a:r>
            <a:r>
              <a:rPr lang="cs-CZ" sz="1600" i="1" dirty="0">
                <a:solidFill>
                  <a:srgbClr val="0070C0"/>
                </a:solidFill>
                <a:latin typeface="Calibri" pitchFamily="34" charset="0"/>
              </a:rPr>
              <a:t> zacházet.“</a:t>
            </a:r>
            <a:endParaRPr lang="cs-CZ" sz="1600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Dilema: „Co s biologickými rodiči?“  </a:t>
            </a:r>
          </a:p>
          <a:p>
            <a:r>
              <a:rPr lang="cs-CZ" dirty="0">
                <a:latin typeface="Calibri" pitchFamily="34" charset="0"/>
              </a:rPr>
              <a:t>Řešení: Nezávislí specialisté mediace a probace.</a:t>
            </a:r>
          </a:p>
          <a:p>
            <a:endParaRPr lang="cs-CZ" i="1" dirty="0">
              <a:latin typeface="Calibri" pitchFamily="34" charset="0"/>
            </a:endParaRPr>
          </a:p>
        </p:txBody>
      </p:sp>
      <p:sp>
        <p:nvSpPr>
          <p:cNvPr id="16391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7410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7411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7412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7413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17414" name="TextovéPole 7"/>
          <p:cNvSpPr txBox="1">
            <a:spLocks noChangeArrowheads="1"/>
          </p:cNvSpPr>
          <p:nvPr/>
        </p:nvSpPr>
        <p:spPr bwMode="auto">
          <a:xfrm>
            <a:off x="1044575" y="1772816"/>
            <a:ext cx="69850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 smtClean="0">
                <a:latin typeface="Calibri" pitchFamily="34" charset="0"/>
              </a:rPr>
              <a:t>Sanace, </a:t>
            </a:r>
            <a:r>
              <a:rPr lang="cs-CZ" dirty="0">
                <a:latin typeface="Calibri" pitchFamily="34" charset="0"/>
              </a:rPr>
              <a:t>s. pomoc a podpora návratu dítěte do biologické rodiny </a:t>
            </a:r>
          </a:p>
          <a:p>
            <a:r>
              <a:rPr lang="cs-CZ" dirty="0">
                <a:latin typeface="Calibri" pitchFamily="34" charset="0"/>
              </a:rPr>
              <a:t>vs.</a:t>
            </a:r>
          </a:p>
          <a:p>
            <a:r>
              <a:rPr lang="cs-CZ" dirty="0">
                <a:latin typeface="Calibri" pitchFamily="34" charset="0"/>
              </a:rPr>
              <a:t>chudoba, nevyhovující bytová situace nemůže být dle zákona důvodem odebrání dětí.</a:t>
            </a:r>
          </a:p>
          <a:p>
            <a:r>
              <a:rPr lang="cs-CZ" dirty="0">
                <a:latin typeface="Calibri" pitchFamily="34" charset="0"/>
              </a:rPr>
              <a:t>Norma vs. praxe</a:t>
            </a:r>
          </a:p>
          <a:p>
            <a:r>
              <a:rPr lang="cs-CZ" dirty="0">
                <a:latin typeface="Calibri" pitchFamily="34" charset="0"/>
              </a:rPr>
              <a:t>Pomoc při opuštění péče biologické rodině, začarovaný kruh, „azylová turistika“ </a:t>
            </a:r>
          </a:p>
          <a:p>
            <a:r>
              <a:rPr lang="cs-CZ" dirty="0">
                <a:latin typeface="Calibri" pitchFamily="34" charset="0"/>
              </a:rPr>
              <a:t>Problém chudoby biologických rodičů a příbuzných dětí v NP</a:t>
            </a:r>
          </a:p>
          <a:p>
            <a:r>
              <a:rPr lang="cs-CZ" dirty="0">
                <a:latin typeface="Calibri" pitchFamily="34" charset="0"/>
              </a:rPr>
              <a:t>Efektivní podpora  klientů opouštějících péči (ústavní závislost) </a:t>
            </a:r>
          </a:p>
          <a:p>
            <a:r>
              <a:rPr lang="cs-CZ" dirty="0">
                <a:latin typeface="Calibri" pitchFamily="34" charset="0"/>
              </a:rPr>
              <a:t>Podmínky, sociální bydlení, ubytovny, nevyvážený systém podpory</a:t>
            </a:r>
          </a:p>
          <a:p>
            <a:r>
              <a:rPr lang="cs-CZ" sz="1600" i="1" dirty="0">
                <a:solidFill>
                  <a:srgbClr val="0070C0"/>
                </a:solidFill>
                <a:latin typeface="Calibri" pitchFamily="34" charset="0"/>
              </a:rPr>
              <a:t>„… my zase někdy vidíme ty maminky, který teda by se o to děťátko třeba rády staraly a ten náš stát prostě není na tu rodinnou politiku, a já někdy bojuju s tím, že když vidím, že pěstounka na přechodnou dobu dostane 20 tisíc a maminka, kdyby měla třeba půl roku 20 tisíc, tak si to dítě nechá.“</a:t>
            </a:r>
          </a:p>
        </p:txBody>
      </p:sp>
      <p:sp>
        <p:nvSpPr>
          <p:cNvPr id="17415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8434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8435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8436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8437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18438" name="TextovéPole 7"/>
          <p:cNvSpPr txBox="1">
            <a:spLocks noChangeArrowheads="1"/>
          </p:cNvSpPr>
          <p:nvPr/>
        </p:nvSpPr>
        <p:spPr bwMode="auto">
          <a:xfrm>
            <a:off x="1116013" y="1772816"/>
            <a:ext cx="6985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>
                <a:latin typeface="Calibri" pitchFamily="34" charset="0"/>
              </a:rPr>
              <a:t>Dilema </a:t>
            </a:r>
            <a:r>
              <a:rPr lang="cs-CZ" b="1" dirty="0" err="1">
                <a:latin typeface="Calibri" pitchFamily="34" charset="0"/>
              </a:rPr>
              <a:t>rekrutace</a:t>
            </a:r>
            <a:r>
              <a:rPr lang="cs-CZ" b="1" dirty="0">
                <a:latin typeface="Calibri" pitchFamily="34" charset="0"/>
              </a:rPr>
              <a:t>: Kdo je vhodný pěstoun?</a:t>
            </a:r>
          </a:p>
          <a:p>
            <a:r>
              <a:rPr lang="cs-CZ" dirty="0">
                <a:latin typeface="Calibri" pitchFamily="34" charset="0"/>
              </a:rPr>
              <a:t>Nebude dost vs. hlásí se houfně</a:t>
            </a:r>
            <a:endParaRPr lang="cs-CZ" u="sng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Pěstouni jako náhradní rodiče, „zákazníci“, princip poptávky ze strany zájemců vs. potřeby dítěte</a:t>
            </a:r>
          </a:p>
          <a:p>
            <a:r>
              <a:rPr lang="cs-CZ" dirty="0">
                <a:latin typeface="Calibri" pitchFamily="34" charset="0"/>
              </a:rPr>
              <a:t>Nepřipraveni a nechtějí spolupracovat s biologickou rodinou </a:t>
            </a:r>
          </a:p>
          <a:p>
            <a:r>
              <a:rPr lang="cs-CZ" dirty="0">
                <a:latin typeface="Calibri" pitchFamily="34" charset="0"/>
              </a:rPr>
              <a:t>vs. </a:t>
            </a:r>
          </a:p>
          <a:p>
            <a:r>
              <a:rPr lang="cs-CZ" dirty="0">
                <a:latin typeface="Calibri" pitchFamily="34" charset="0"/>
              </a:rPr>
              <a:t>problém umisťování a párování podle potřeb  a zájmu dětí a jejich blízkých</a:t>
            </a:r>
          </a:p>
          <a:p>
            <a:r>
              <a:rPr lang="cs-CZ" dirty="0">
                <a:latin typeface="Calibri" pitchFamily="34" charset="0"/>
              </a:rPr>
              <a:t>Práce z lásky a poslání vs. profese a zaměstnání (Princip nezištnosti </a:t>
            </a:r>
            <a:endParaRPr lang="cs-CZ" dirty="0" smtClean="0"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ČR </a:t>
            </a:r>
            <a:r>
              <a:rPr lang="cs-CZ" dirty="0">
                <a:latin typeface="Calibri" pitchFamily="34" charset="0"/>
              </a:rPr>
              <a:t>vs. GB)</a:t>
            </a:r>
          </a:p>
          <a:p>
            <a:r>
              <a:rPr lang="cs-CZ" dirty="0">
                <a:latin typeface="Calibri" pitchFamily="34" charset="0"/>
              </a:rPr>
              <a:t>„Mít na to“ – podmínka mít materiální zázemí (ČR vs. GB) </a:t>
            </a:r>
          </a:p>
          <a:p>
            <a:r>
              <a:rPr lang="cs-CZ" dirty="0">
                <a:latin typeface="Calibri" pitchFamily="34" charset="0"/>
              </a:rPr>
              <a:t>vs. </a:t>
            </a:r>
          </a:p>
          <a:p>
            <a:r>
              <a:rPr lang="cs-CZ" dirty="0">
                <a:latin typeface="Calibri" pitchFamily="34" charset="0"/>
              </a:rPr>
              <a:t>profesionalizace, výběr, další vzdělání i příbuzenští pěstouni</a:t>
            </a: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18439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19458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19459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0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19462" name="TextovéPole 7"/>
          <p:cNvSpPr txBox="1">
            <a:spLocks noChangeArrowheads="1"/>
          </p:cNvSpPr>
          <p:nvPr/>
        </p:nvSpPr>
        <p:spPr bwMode="auto">
          <a:xfrm>
            <a:off x="1116013" y="1844824"/>
            <a:ext cx="698500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>
                <a:latin typeface="Calibri" pitchFamily="34" charset="0"/>
              </a:rPr>
              <a:t>Kritéria. Kdo je vhodným pěstounem?</a:t>
            </a:r>
            <a:r>
              <a:rPr lang="cs-CZ" u="sng" dirty="0">
                <a:latin typeface="Calibri" pitchFamily="34" charset="0"/>
              </a:rPr>
              <a:t> </a:t>
            </a:r>
          </a:p>
          <a:p>
            <a:r>
              <a:rPr lang="cs-CZ" dirty="0">
                <a:latin typeface="Calibri" pitchFamily="34" charset="0"/>
              </a:rPr>
              <a:t>Nerozlišená kategorie (jen přechodné a dlouhodobé) </a:t>
            </a:r>
            <a:r>
              <a:rPr lang="cs-CZ" dirty="0" smtClean="0">
                <a:latin typeface="Calibri" pitchFamily="34" charset="0"/>
              </a:rPr>
              <a:t>pro </a:t>
            </a:r>
            <a:r>
              <a:rPr lang="cs-CZ" dirty="0" err="1">
                <a:latin typeface="Calibri" pitchFamily="34" charset="0"/>
              </a:rPr>
              <a:t>rekrutaci</a:t>
            </a:r>
            <a:r>
              <a:rPr lang="cs-CZ" dirty="0">
                <a:latin typeface="Calibri" pitchFamily="34" charset="0"/>
              </a:rPr>
              <a:t>:</a:t>
            </a:r>
          </a:p>
          <a:p>
            <a:r>
              <a:rPr lang="cs-CZ" dirty="0">
                <a:latin typeface="Calibri" pitchFamily="34" charset="0"/>
              </a:rPr>
              <a:t>Představy a předsudky:</a:t>
            </a:r>
          </a:p>
          <a:p>
            <a:r>
              <a:rPr lang="cs-CZ" dirty="0" err="1">
                <a:latin typeface="Calibri" pitchFamily="34" charset="0"/>
              </a:rPr>
              <a:t>Ageismus</a:t>
            </a:r>
            <a:r>
              <a:rPr lang="cs-CZ" dirty="0">
                <a:latin typeface="Calibri" pitchFamily="34" charset="0"/>
              </a:rPr>
              <a:t> „babičky“ (jaké kompetence, potřeby, podmínky a pojetí výchovy dětí) vs. převaha babiček a konkrétní zkušenosti (zvl. přechodné)</a:t>
            </a:r>
          </a:p>
          <a:p>
            <a:r>
              <a:rPr lang="cs-CZ" dirty="0" err="1">
                <a:latin typeface="Calibri" pitchFamily="34" charset="0"/>
              </a:rPr>
              <a:t>Gender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Sociální postavení (vzdělání, profese, zajištěnost, …) vs. nerovnost odměn</a:t>
            </a:r>
          </a:p>
          <a:p>
            <a:r>
              <a:rPr lang="cs-CZ" dirty="0">
                <a:latin typeface="Calibri" pitchFamily="34" charset="0"/>
              </a:rPr>
              <a:t>Profesní minulost adeptů „kolegyně“ a tety </a:t>
            </a:r>
          </a:p>
          <a:p>
            <a:r>
              <a:rPr lang="cs-CZ" sz="1600" i="1" dirty="0">
                <a:solidFill>
                  <a:srgbClr val="0070C0"/>
                </a:solidFill>
                <a:latin typeface="Calibri" pitchFamily="34" charset="0"/>
              </a:rPr>
              <a:t>„… ty tety mají teda srdíčko, ale ty děti jsou jiné, ty jsou prostě problémové a ty tety to nemusí zvládnout, ale to zase ten kraj ty tety toho hodně využívají.“</a:t>
            </a:r>
            <a:endParaRPr lang="cs-CZ" sz="1600" dirty="0">
              <a:latin typeface="Calibri" pitchFamily="34" charset="0"/>
            </a:endParaRPr>
          </a:p>
          <a:p>
            <a:r>
              <a:rPr lang="cs-CZ" dirty="0" err="1">
                <a:latin typeface="Calibri" pitchFamily="34" charset="0"/>
              </a:rPr>
              <a:t>Rekrutace</a:t>
            </a:r>
            <a:r>
              <a:rPr lang="cs-CZ" dirty="0">
                <a:latin typeface="Calibri" pitchFamily="34" charset="0"/>
              </a:rPr>
              <a:t> a/nebo </a:t>
            </a:r>
            <a:r>
              <a:rPr lang="cs-CZ" dirty="0" err="1">
                <a:latin typeface="Calibri" pitchFamily="34" charset="0"/>
              </a:rPr>
              <a:t>samorekrutace</a:t>
            </a:r>
            <a:r>
              <a:rPr lang="cs-CZ" dirty="0">
                <a:latin typeface="Calibri" pitchFamily="34" charset="0"/>
              </a:rPr>
              <a:t> (proč ji nepodpořit).</a:t>
            </a:r>
          </a:p>
        </p:txBody>
      </p:sp>
      <p:sp>
        <p:nvSpPr>
          <p:cNvPr id="19463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0482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0483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0484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0485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20486" name="TextovéPole 7"/>
          <p:cNvSpPr txBox="1">
            <a:spLocks noChangeArrowheads="1"/>
          </p:cNvSpPr>
          <p:nvPr/>
        </p:nvSpPr>
        <p:spPr bwMode="auto">
          <a:xfrm>
            <a:off x="1116013" y="1844824"/>
            <a:ext cx="6985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>
                <a:latin typeface="Calibri" pitchFamily="34" charset="0"/>
              </a:rPr>
              <a:t>SP OSPOD</a:t>
            </a:r>
            <a:r>
              <a:rPr lang="pl-PL" dirty="0">
                <a:latin typeface="Calibri" pitchFamily="34" charset="0"/>
              </a:rPr>
              <a:t>:</a:t>
            </a:r>
            <a:r>
              <a:rPr lang="pl-PL" i="1" dirty="0">
                <a:latin typeface="Calibri" pitchFamily="34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Calibri" pitchFamily="34" charset="0"/>
              </a:rPr>
              <a:t>Všichni</a:t>
            </a:r>
            <a:r>
              <a:rPr lang="en-US" i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Calibri" pitchFamily="34" charset="0"/>
              </a:rPr>
              <a:t>chceme</a:t>
            </a:r>
            <a:r>
              <a:rPr lang="en-US" i="1" dirty="0">
                <a:solidFill>
                  <a:srgbClr val="0070C0"/>
                </a:solidFill>
                <a:latin typeface="Calibri" pitchFamily="34" charset="0"/>
              </a:rPr>
              <a:t>, </a:t>
            </a:r>
            <a:r>
              <a:rPr lang="en-US" i="1" dirty="0" err="1">
                <a:solidFill>
                  <a:srgbClr val="0070C0"/>
                </a:solidFill>
                <a:latin typeface="Calibri" pitchFamily="34" charset="0"/>
              </a:rPr>
              <a:t>nikde</a:t>
            </a:r>
            <a:r>
              <a:rPr lang="en-US" i="1" dirty="0">
                <a:solidFill>
                  <a:srgbClr val="0070C0"/>
                </a:solidFill>
                <a:latin typeface="Calibri" pitchFamily="34" charset="0"/>
              </a:rPr>
              <a:t> to </a:t>
            </a:r>
            <a:r>
              <a:rPr lang="en-US" i="1" dirty="0" err="1">
                <a:solidFill>
                  <a:srgbClr val="0070C0"/>
                </a:solidFill>
                <a:latin typeface="Calibri" pitchFamily="34" charset="0"/>
              </a:rPr>
              <a:t>není</a:t>
            </a:r>
            <a:r>
              <a:rPr lang="en-US" i="1" dirty="0">
                <a:solidFill>
                  <a:srgbClr val="0070C0"/>
                </a:solidFill>
                <a:latin typeface="Calibri" pitchFamily="34" charset="0"/>
              </a:rPr>
              <a:t> v </a:t>
            </a:r>
            <a:r>
              <a:rPr lang="en-US" i="1" dirty="0" err="1">
                <a:solidFill>
                  <a:srgbClr val="0070C0"/>
                </a:solidFill>
                <a:latin typeface="Calibri" pitchFamily="34" charset="0"/>
              </a:rPr>
              <a:t>zákon</a:t>
            </a:r>
            <a:r>
              <a:rPr lang="cs-CZ" i="1" dirty="0">
                <a:solidFill>
                  <a:srgbClr val="0070C0"/>
                </a:solidFill>
                <a:latin typeface="Calibri" pitchFamily="34" charset="0"/>
              </a:rPr>
              <a:t>ě, ale ten 40. rok na ty miminka, zůstáváme konzervativní, já totiž jsem starší matka, tak vím, co to obnáší</a:t>
            </a:r>
            <a:r>
              <a:rPr lang="cs-CZ" i="1" dirty="0" smtClean="0">
                <a:solidFill>
                  <a:srgbClr val="0070C0"/>
                </a:solidFill>
                <a:latin typeface="Calibri" pitchFamily="34" charset="0"/>
              </a:rPr>
              <a:t>…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pl-PL" b="1" dirty="0">
                <a:latin typeface="Calibri" pitchFamily="34" charset="0"/>
              </a:rPr>
              <a:t>SP OSPOD</a:t>
            </a:r>
            <a:r>
              <a:rPr lang="pl-PL" dirty="0">
                <a:latin typeface="Calibri" pitchFamily="34" charset="0"/>
              </a:rPr>
              <a:t>:</a:t>
            </a:r>
            <a:r>
              <a:rPr lang="pl-PL" i="1" dirty="0">
                <a:latin typeface="Calibri" pitchFamily="34" charset="0"/>
              </a:rPr>
              <a:t> </a:t>
            </a:r>
            <a:r>
              <a:rPr lang="cs-CZ" i="1" dirty="0">
                <a:solidFill>
                  <a:srgbClr val="0070C0"/>
                </a:solidFill>
                <a:latin typeface="Calibri" pitchFamily="34" charset="0"/>
              </a:rPr>
              <a:t>Aby nám je nevychovávali rodiče věku už potom babiček, který k tomu mají jiný přístup.</a:t>
            </a:r>
          </a:p>
          <a:p>
            <a:endParaRPr lang="pl-PL" b="1" dirty="0">
              <a:latin typeface="Calibri" pitchFamily="34" charset="0"/>
            </a:endParaRPr>
          </a:p>
          <a:p>
            <a:r>
              <a:rPr lang="pl-PL" b="1" dirty="0">
                <a:latin typeface="Calibri" pitchFamily="34" charset="0"/>
              </a:rPr>
              <a:t>SP OSPOD</a:t>
            </a:r>
            <a:r>
              <a:rPr lang="pl-PL" dirty="0">
                <a:latin typeface="Calibri" pitchFamily="34" charset="0"/>
              </a:rPr>
              <a:t>:</a:t>
            </a:r>
            <a:r>
              <a:rPr lang="pl-PL" i="1" dirty="0">
                <a:latin typeface="Calibri" pitchFamily="34" charset="0"/>
              </a:rPr>
              <a:t> </a:t>
            </a:r>
            <a:r>
              <a:rPr lang="pl-PL" i="1" dirty="0">
                <a:solidFill>
                  <a:srgbClr val="0070C0"/>
                </a:solidFill>
                <a:latin typeface="Calibri" pitchFamily="34" charset="0"/>
              </a:rPr>
              <a:t>My zase víme z republiky, protože pracujeme s p</a:t>
            </a:r>
            <a:r>
              <a:rPr lang="cs-CZ" i="1" dirty="0" err="1">
                <a:solidFill>
                  <a:srgbClr val="0070C0"/>
                </a:solidFill>
                <a:latin typeface="Calibri" pitchFamily="34" charset="0"/>
              </a:rPr>
              <a:t>ěstouny</a:t>
            </a:r>
            <a:r>
              <a:rPr lang="cs-CZ" i="1" dirty="0">
                <a:solidFill>
                  <a:srgbClr val="0070C0"/>
                </a:solidFill>
                <a:latin typeface="Calibri" pitchFamily="34" charset="0"/>
              </a:rPr>
              <a:t> teda po celý republice, že ti, kteří třeba už měli ty naše děti, jak jsem říkala, ty starší, ty už jim vyrostly a jsou to třeba ženy kolem, já nevím, 55 let, 50 let a už nechtějí mít dítě třeba do dlouhodobé pěstounské péče, tak naopak ty jdou teď do </a:t>
            </a:r>
            <a:r>
              <a:rPr lang="cs-CZ" i="1" dirty="0" err="1">
                <a:solidFill>
                  <a:srgbClr val="0070C0"/>
                </a:solidFill>
                <a:latin typeface="Calibri" pitchFamily="34" charset="0"/>
              </a:rPr>
              <a:t>tý</a:t>
            </a:r>
            <a:r>
              <a:rPr lang="cs-CZ" i="1" dirty="0">
                <a:solidFill>
                  <a:srgbClr val="0070C0"/>
                </a:solidFill>
                <a:latin typeface="Calibri" pitchFamily="34" charset="0"/>
              </a:rPr>
              <a:t> přechodný pěstounský péče, ti mi přijdou teda úplně senzační.</a:t>
            </a: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20487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613"/>
            <a:ext cx="7847013" cy="5256212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21506" name="Podnadpis 2"/>
          <p:cNvSpPr>
            <a:spLocks noGrp="1"/>
          </p:cNvSpPr>
          <p:nvPr>
            <p:ph type="subTitle" idx="1"/>
          </p:nvPr>
        </p:nvSpPr>
        <p:spPr>
          <a:xfrm>
            <a:off x="611188" y="5827713"/>
            <a:ext cx="7848600" cy="265112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cs-CZ" sz="1100" i="1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21507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1508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1509" name="TextovéPole 6"/>
          <p:cNvSpPr txBox="1">
            <a:spLocks noChangeArrowheads="1"/>
          </p:cNvSpPr>
          <p:nvPr/>
        </p:nvSpPr>
        <p:spPr bwMode="auto">
          <a:xfrm>
            <a:off x="1042988" y="1052736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b="1" dirty="0">
                <a:latin typeface="Calibri" pitchFamily="34" charset="0"/>
              </a:rPr>
              <a:t>Postoje sociálních pracovnic OSPOD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21510" name="TextovéPole 7"/>
          <p:cNvSpPr txBox="1">
            <a:spLocks noChangeArrowheads="1"/>
          </p:cNvSpPr>
          <p:nvPr/>
        </p:nvSpPr>
        <p:spPr bwMode="auto">
          <a:xfrm>
            <a:off x="1141413" y="1844824"/>
            <a:ext cx="698500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>
                <a:latin typeface="Calibri" pitchFamily="34" charset="0"/>
              </a:rPr>
              <a:t>Služby saturované a chybějící:</a:t>
            </a:r>
          </a:p>
          <a:p>
            <a:endParaRPr lang="cs-CZ" u="sng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+ </a:t>
            </a:r>
            <a:r>
              <a:rPr lang="cs-CZ" sz="2000" dirty="0">
                <a:latin typeface="Calibri" pitchFamily="34" charset="0"/>
              </a:rPr>
              <a:t>Vzdělání přípravy forma  a obsah, i pro příbuzné</a:t>
            </a:r>
          </a:p>
          <a:p>
            <a:r>
              <a:rPr lang="en-US" sz="2000" dirty="0">
                <a:latin typeface="Calibri" pitchFamily="34" charset="0"/>
              </a:rPr>
              <a:t>+ </a:t>
            </a:r>
            <a:r>
              <a:rPr lang="cs-CZ" sz="2000" dirty="0">
                <a:latin typeface="Calibri" pitchFamily="34" charset="0"/>
              </a:rPr>
              <a:t>Podpora, pomoc</a:t>
            </a:r>
          </a:p>
          <a:p>
            <a:r>
              <a:rPr lang="cs-CZ" sz="2000" dirty="0">
                <a:latin typeface="Calibri" pitchFamily="34" charset="0"/>
              </a:rPr>
              <a:t>Služby – zajistí NNO (lhůty,  škála) </a:t>
            </a:r>
          </a:p>
          <a:p>
            <a:r>
              <a:rPr lang="cs-CZ" sz="2000" dirty="0">
                <a:latin typeface="Calibri" pitchFamily="34" charset="0"/>
              </a:rPr>
              <a:t>Dovolené odlehčovací služby „se řeší“ </a:t>
            </a:r>
          </a:p>
          <a:p>
            <a:r>
              <a:rPr lang="cs-CZ" sz="2000" dirty="0">
                <a:latin typeface="Calibri" pitchFamily="34" charset="0"/>
              </a:rPr>
              <a:t>Škola a spolupráce – stále chybí osobní asistenti</a:t>
            </a:r>
          </a:p>
          <a:p>
            <a:r>
              <a:rPr lang="cs-CZ" sz="2000" dirty="0">
                <a:latin typeface="Calibri" pitchFamily="34" charset="0"/>
              </a:rPr>
              <a:t>Psychiatrické a terapeutické služby (nutnost specialistů na děti </a:t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>
                <a:latin typeface="Calibri" pitchFamily="34" charset="0"/>
              </a:rPr>
              <a:t>z NP, jiná konstrukce „normality“, testy)</a:t>
            </a:r>
          </a:p>
          <a:p>
            <a:r>
              <a:rPr lang="cs-CZ" sz="2000" dirty="0" err="1">
                <a:latin typeface="Calibri" pitchFamily="34" charset="0"/>
              </a:rPr>
              <a:t>Rekrutace</a:t>
            </a:r>
            <a:r>
              <a:rPr lang="cs-CZ" sz="2000" dirty="0">
                <a:latin typeface="Calibri" pitchFamily="34" charset="0"/>
              </a:rPr>
              <a:t> spoléhání  na kampaň  MPSV (a </a:t>
            </a:r>
            <a:r>
              <a:rPr lang="cs-CZ" sz="2000" dirty="0" err="1">
                <a:latin typeface="Calibri" pitchFamily="34" charset="0"/>
              </a:rPr>
              <a:t>autorekrutaci</a:t>
            </a:r>
            <a:r>
              <a:rPr lang="cs-CZ" sz="2000" dirty="0">
                <a:latin typeface="Calibri" pitchFamily="34" charset="0"/>
              </a:rPr>
              <a:t>)</a:t>
            </a:r>
          </a:p>
          <a:p>
            <a:r>
              <a:rPr lang="cs-CZ" sz="2000" dirty="0">
                <a:latin typeface="Calibri" pitchFamily="34" charset="0"/>
              </a:rPr>
              <a:t>Pomoc přímo v rodině </a:t>
            </a: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21511" name="Podnadpis 2"/>
          <p:cNvSpPr txBox="1">
            <a:spLocks/>
          </p:cNvSpPr>
          <p:nvPr/>
        </p:nvSpPr>
        <p:spPr bwMode="auto">
          <a:xfrm>
            <a:off x="612775" y="571500"/>
            <a:ext cx="7848600" cy="265113"/>
          </a:xfrm>
          <a:prstGeom prst="rect">
            <a:avLst/>
          </a:prstGeom>
          <a:solidFill>
            <a:srgbClr val="F695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100" i="1">
                <a:latin typeface="Calibri" pitchFamily="34" charset="0"/>
              </a:rPr>
              <a:t>Náhradní rodinná péče v České republice a zkušenosti přímých aktérů                                                                                                13. 11.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971</Words>
  <Application>Microsoft Office PowerPoint</Application>
  <PresentationFormat>Předvádění na obrazovce (4:3)</PresentationFormat>
  <Paragraphs>148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Náhradní rodinná péče v České republice  a zkušenosti přímých aktérů   Postoj ke změně v institucionálním nastavení náhradní rodinné péče  z pohledu pracovnic OSPOD    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Marek Michal</dc:creator>
  <cp:lastModifiedBy> </cp:lastModifiedBy>
  <cp:revision>48</cp:revision>
  <cp:lastPrinted>2014-10-10T08:34:44Z</cp:lastPrinted>
  <dcterms:created xsi:type="dcterms:W3CDTF">2014-10-10T08:03:38Z</dcterms:created>
  <dcterms:modified xsi:type="dcterms:W3CDTF">2014-11-06T13:52:25Z</dcterms:modified>
</cp:coreProperties>
</file>