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73" r:id="rId2"/>
    <p:sldId id="260" r:id="rId3"/>
    <p:sldId id="263" r:id="rId4"/>
    <p:sldId id="264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61" r:id="rId15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1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kyDrive\Documents\NRP\Pokracovani\Vyzkum%20CR%20texty%20nastudovat\Grafy%20zprava%20CR\GrafyC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kyDrive\Documents\NRP\Pokracovani\Vyzkum%20CR%20texty%20nastudovat\Grafy%20zprava%20CR\GrafyC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kyDrive\Documents\NRP\Pokracovani\Vyzkum%20CR%20texty%20nastudovat\Grafy%20zprava%20CR\GrafyC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kyDrive\Documents\NRP\Pokracovani\Vyzkum%20CR%20texty%20nastudovat\Grafy%20zprava%20CR\GrafyC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vako\AppData\Local\Temp\GrafyC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vako\AppData\Local\Temp\GrafyC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vako\AppData\Local\Temp\GrafyC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vako\AppData\Local\Temp\GrafyC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baseline="0"/>
                </a:pPr>
                <a:endParaRPr lang="cs-CZ"/>
              </a:p>
            </c:txPr>
            <c:showVal val="1"/>
            <c:showLeaderLines val="1"/>
          </c:dLbls>
          <c:cat>
            <c:strRef>
              <c:f>'Data ominbus'!$B$4:$B$5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'Data ominbus'!$E$4:$E$5</c:f>
              <c:numCache>
                <c:formatCode>0</c:formatCode>
                <c:ptCount val="2"/>
                <c:pt idx="0">
                  <c:v>43.8</c:v>
                </c:pt>
                <c:pt idx="1">
                  <c:v>56.2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81583464566929165"/>
          <c:y val="0.40317026636730663"/>
          <c:w val="0.16749868766404208"/>
          <c:h val="0.27933508311461086"/>
        </c:manualLayout>
      </c:layout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4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  <c:showLeaderLines val="1"/>
          </c:dLbls>
          <c:cat>
            <c:strRef>
              <c:f>'Data ominbus'!$B$8:$B$10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'Data ominbus'!$E$8:$E$10</c:f>
              <c:numCache>
                <c:formatCode>General</c:formatCode>
                <c:ptCount val="3"/>
                <c:pt idx="0">
                  <c:v>24</c:v>
                </c:pt>
                <c:pt idx="1">
                  <c:v>53</c:v>
                </c:pt>
                <c:pt idx="2">
                  <c:v>23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 sz="1400" b="1"/>
          </a:pPr>
          <a:endParaRPr lang="cs-CZ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/>
      <c:barChart>
        <c:barDir val="bar"/>
        <c:grouping val="percentStacked"/>
        <c:ser>
          <c:idx val="0"/>
          <c:order val="0"/>
          <c:tx>
            <c:strRef>
              <c:f>'Data ominbus'!$B$13</c:f>
              <c:strCache>
                <c:ptCount val="1"/>
                <c:pt idx="0">
                  <c:v>Ne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val>
            <c:numRef>
              <c:f>'Data ominbus'!$E$13</c:f>
              <c:numCache>
                <c:formatCode>0</c:formatCode>
                <c:ptCount val="1"/>
                <c:pt idx="0">
                  <c:v>52.6</c:v>
                </c:pt>
              </c:numCache>
            </c:numRef>
          </c:val>
        </c:ser>
        <c:ser>
          <c:idx val="1"/>
          <c:order val="1"/>
          <c:tx>
            <c:strRef>
              <c:f>'Data ominbus'!$B$14</c:f>
              <c:strCache>
                <c:ptCount val="1"/>
                <c:pt idx="0">
                  <c:v>Ano, uvažoval\a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'Data ominbus'!$E$14</c:f>
              <c:numCache>
                <c:formatCode>0</c:formatCode>
                <c:ptCount val="1"/>
                <c:pt idx="0">
                  <c:v>46.6</c:v>
                </c:pt>
              </c:numCache>
            </c:numRef>
          </c:val>
        </c:ser>
        <c:ser>
          <c:idx val="2"/>
          <c:order val="2"/>
          <c:tx>
            <c:strRef>
              <c:f>'Data ominbus'!$B$15</c:f>
              <c:strCache>
                <c:ptCount val="1"/>
                <c:pt idx="0">
                  <c:v>Ano, mám dítě (děti) v pěstounské péči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'Data ominbus'!$E$15</c:f>
              <c:numCache>
                <c:formatCode>0</c:formatCode>
                <c:ptCount val="1"/>
                <c:pt idx="0">
                  <c:v>0.8</c:v>
                </c:pt>
              </c:numCache>
            </c:numRef>
          </c:val>
        </c:ser>
        <c:overlap val="100"/>
        <c:axId val="98720000"/>
        <c:axId val="98734080"/>
      </c:barChart>
      <c:catAx>
        <c:axId val="98720000"/>
        <c:scaling>
          <c:orientation val="minMax"/>
        </c:scaling>
        <c:delete val="1"/>
        <c:axPos val="l"/>
        <c:tickLblPos val="none"/>
        <c:crossAx val="98734080"/>
        <c:crosses val="autoZero"/>
        <c:auto val="1"/>
        <c:lblAlgn val="ctr"/>
        <c:lblOffset val="100"/>
      </c:catAx>
      <c:valAx>
        <c:axId val="98734080"/>
        <c:scaling>
          <c:orientation val="minMax"/>
        </c:scaling>
        <c:axPos val="b"/>
        <c:majorGridlines/>
        <c:numFmt formatCode="0%" sourceLinked="1"/>
        <c:tickLblPos val="nextTo"/>
        <c:crossAx val="987200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00" b="1"/>
          </a:pPr>
          <a:endParaRPr lang="cs-CZ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cat>
            <c:strRef>
              <c:f>'Data ominbus'!$B$18:$B$23</c:f>
              <c:strCache>
                <c:ptCount val="6"/>
                <c:pt idx="0">
                  <c:v>Jiné</c:v>
                </c:pt>
                <c:pt idx="1">
                  <c:v>Druh zaměstnání</c:v>
                </c:pt>
                <c:pt idx="2">
                  <c:v>Touha po velké rodině</c:v>
                </c:pt>
                <c:pt idx="3">
                  <c:v>Vlastní bezdětnost</c:v>
                </c:pt>
                <c:pt idx="4">
                  <c:v>Potřeba smysluplnosti</c:v>
                </c:pt>
                <c:pt idx="5">
                  <c:v>Touha pomoci jiným</c:v>
                </c:pt>
              </c:strCache>
            </c:strRef>
          </c:cat>
          <c:val>
            <c:numRef>
              <c:f>'Data ominbus'!$E$18:$E$23</c:f>
              <c:numCache>
                <c:formatCode>0</c:formatCode>
                <c:ptCount val="6"/>
                <c:pt idx="0">
                  <c:v>6.3289999999999944</c:v>
                </c:pt>
                <c:pt idx="1">
                  <c:v>3.7970000000000002</c:v>
                </c:pt>
                <c:pt idx="2">
                  <c:v>8.4390000000000001</c:v>
                </c:pt>
                <c:pt idx="3">
                  <c:v>11.814</c:v>
                </c:pt>
                <c:pt idx="4">
                  <c:v>19.408999999999974</c:v>
                </c:pt>
                <c:pt idx="5">
                  <c:v>50.211000000000006</c:v>
                </c:pt>
              </c:numCache>
            </c:numRef>
          </c:val>
        </c:ser>
        <c:axId val="98759040"/>
        <c:axId val="98760576"/>
      </c:barChart>
      <c:catAx>
        <c:axId val="98759040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="1"/>
            </a:pPr>
            <a:endParaRPr lang="cs-CZ"/>
          </a:p>
        </c:txPr>
        <c:crossAx val="98760576"/>
        <c:crosses val="autoZero"/>
        <c:auto val="1"/>
        <c:lblAlgn val="ctr"/>
        <c:lblOffset val="100"/>
      </c:catAx>
      <c:valAx>
        <c:axId val="98760576"/>
        <c:scaling>
          <c:orientation val="minMax"/>
        </c:scaling>
        <c:axPos val="b"/>
        <c:majorGridlines/>
        <c:numFmt formatCode="0" sourceLinked="1"/>
        <c:tickLblPos val="nextTo"/>
        <c:crossAx val="98759040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cat>
            <c:strRef>
              <c:f>'[GrafyCR.xlsx]Data ominbus'!$G$29:$G$36</c:f>
              <c:strCache>
                <c:ptCount val="8"/>
                <c:pt idx="0">
                  <c:v>Mentálně zdravotně postižené</c:v>
                </c:pt>
                <c:pt idx="1">
                  <c:v>Smyslově zdravotně postižené</c:v>
                </c:pt>
                <c:pt idx="2">
                  <c:v>Fyzicky zdravotně postižené</c:v>
                </c:pt>
                <c:pt idx="3">
                  <c:v>S výchovnými problémy</c:v>
                </c:pt>
                <c:pt idx="4">
                  <c:v>Jiného etnika</c:v>
                </c:pt>
                <c:pt idx="5">
                  <c:v>Pokud by dítě mělo sourozence a mělo být přijato i s ním</c:v>
                </c:pt>
                <c:pt idx="6">
                  <c:v>Starší než 6 let</c:v>
                </c:pt>
                <c:pt idx="7">
                  <c:v>Se specifickými poruchami učení</c:v>
                </c:pt>
              </c:strCache>
            </c:strRef>
          </c:cat>
          <c:val>
            <c:numRef>
              <c:f>'[GrafyCR.xlsx]Data ominbus'!$H$29:$H$36</c:f>
              <c:numCache>
                <c:formatCode>0</c:formatCode>
                <c:ptCount val="8"/>
                <c:pt idx="0">
                  <c:v>77.637</c:v>
                </c:pt>
                <c:pt idx="1">
                  <c:v>65.822999999999979</c:v>
                </c:pt>
                <c:pt idx="2">
                  <c:v>63.291000000000011</c:v>
                </c:pt>
                <c:pt idx="3">
                  <c:v>62.447000000000003</c:v>
                </c:pt>
                <c:pt idx="4">
                  <c:v>38.819000000000003</c:v>
                </c:pt>
                <c:pt idx="5">
                  <c:v>24.050999999999988</c:v>
                </c:pt>
                <c:pt idx="6">
                  <c:v>23.629000000000001</c:v>
                </c:pt>
                <c:pt idx="7">
                  <c:v>21.097000000000001</c:v>
                </c:pt>
              </c:numCache>
            </c:numRef>
          </c:val>
        </c:ser>
        <c:axId val="61581568"/>
        <c:axId val="61587456"/>
      </c:barChart>
      <c:catAx>
        <c:axId val="6158156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0"/>
            </a:pPr>
            <a:endParaRPr lang="cs-CZ"/>
          </a:p>
        </c:txPr>
        <c:crossAx val="61587456"/>
        <c:crosses val="autoZero"/>
        <c:auto val="1"/>
        <c:lblAlgn val="ctr"/>
        <c:lblOffset val="100"/>
      </c:catAx>
      <c:valAx>
        <c:axId val="61587456"/>
        <c:scaling>
          <c:orientation val="minMax"/>
        </c:scaling>
        <c:axPos val="l"/>
        <c:majorGridlines/>
        <c:numFmt formatCode="0" sourceLinked="1"/>
        <c:tickLblPos val="nextTo"/>
        <c:crossAx val="61581568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cat>
            <c:strRef>
              <c:f>'[GrafyCR.xlsx]Data ominbus'!$B$58:$B$63</c:f>
              <c:strCache>
                <c:ptCount val="6"/>
                <c:pt idx="0">
                  <c:v>Jiný</c:v>
                </c:pt>
                <c:pt idx="1">
                  <c:v>Potřeba smysluplnosti</c:v>
                </c:pt>
                <c:pt idx="2">
                  <c:v>Druh zaměstnání</c:v>
                </c:pt>
                <c:pt idx="3">
                  <c:v>Touha po velké rodině</c:v>
                </c:pt>
                <c:pt idx="4">
                  <c:v>Touha pomoci jiným</c:v>
                </c:pt>
                <c:pt idx="5">
                  <c:v>Vlastní bezdětnost</c:v>
                </c:pt>
              </c:strCache>
            </c:strRef>
          </c:cat>
          <c:val>
            <c:numRef>
              <c:f>'[GrafyCR.xlsx]Data ominbus'!$E$58:$E$63</c:f>
              <c:numCache>
                <c:formatCode>0</c:formatCode>
                <c:ptCount val="6"/>
                <c:pt idx="0">
                  <c:v>1</c:v>
                </c:pt>
                <c:pt idx="1">
                  <c:v>4.8</c:v>
                </c:pt>
                <c:pt idx="2">
                  <c:v>5.2</c:v>
                </c:pt>
                <c:pt idx="3">
                  <c:v>7</c:v>
                </c:pt>
                <c:pt idx="4">
                  <c:v>18.8</c:v>
                </c:pt>
                <c:pt idx="5">
                  <c:v>63.2</c:v>
                </c:pt>
              </c:numCache>
            </c:numRef>
          </c:val>
        </c:ser>
        <c:axId val="100560896"/>
        <c:axId val="100562432"/>
      </c:barChart>
      <c:catAx>
        <c:axId val="10056089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0562432"/>
        <c:crosses val="autoZero"/>
        <c:auto val="1"/>
        <c:lblAlgn val="ctr"/>
        <c:lblOffset val="100"/>
      </c:catAx>
      <c:valAx>
        <c:axId val="100562432"/>
        <c:scaling>
          <c:orientation val="minMax"/>
        </c:scaling>
        <c:axPos val="b"/>
        <c:majorGridlines/>
        <c:numFmt formatCode="0" sourceLinked="1"/>
        <c:tickLblPos val="nextTo"/>
        <c:crossAx val="100560896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/>
      <c:barChart>
        <c:barDir val="col"/>
        <c:grouping val="clustered"/>
        <c:ser>
          <c:idx val="0"/>
          <c:order val="0"/>
          <c:tx>
            <c:strRef>
              <c:f>'[GrafyCR.xlsx]Data ominbus'!$H$43</c:f>
              <c:strCache>
                <c:ptCount val="1"/>
                <c:pt idx="0">
                  <c:v>motivace jiných lidí pro přijetí dítěte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cat>
            <c:strRef>
              <c:f>'[GrafyCR.xlsx]Data ominbus'!$G$44:$G$49</c:f>
              <c:strCache>
                <c:ptCount val="6"/>
                <c:pt idx="0">
                  <c:v>Jiný</c:v>
                </c:pt>
                <c:pt idx="1">
                  <c:v>Potřeba smysluplnosti</c:v>
                </c:pt>
                <c:pt idx="2">
                  <c:v>Druh zaměstnání</c:v>
                </c:pt>
                <c:pt idx="3">
                  <c:v>Touha po velké rodině</c:v>
                </c:pt>
                <c:pt idx="4">
                  <c:v>Touha pomoci jiným</c:v>
                </c:pt>
                <c:pt idx="5">
                  <c:v>Vlastní bezdětnost</c:v>
                </c:pt>
              </c:strCache>
            </c:strRef>
          </c:cat>
          <c:val>
            <c:numRef>
              <c:f>'[GrafyCR.xlsx]Data ominbus'!$H$44:$H$49</c:f>
              <c:numCache>
                <c:formatCode>0</c:formatCode>
                <c:ptCount val="6"/>
                <c:pt idx="0">
                  <c:v>1</c:v>
                </c:pt>
                <c:pt idx="1">
                  <c:v>4.8</c:v>
                </c:pt>
                <c:pt idx="2">
                  <c:v>5.2</c:v>
                </c:pt>
                <c:pt idx="3">
                  <c:v>7</c:v>
                </c:pt>
                <c:pt idx="4">
                  <c:v>18.8</c:v>
                </c:pt>
                <c:pt idx="5">
                  <c:v>63.2</c:v>
                </c:pt>
              </c:numCache>
            </c:numRef>
          </c:val>
        </c:ser>
        <c:ser>
          <c:idx val="1"/>
          <c:order val="1"/>
          <c:tx>
            <c:strRef>
              <c:f>'[GrafyCR.xlsx]Data ominbus'!$I$43</c:f>
              <c:strCache>
                <c:ptCount val="1"/>
                <c:pt idx="0">
                  <c:v>vlastní motivace pro přijetí dítěte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cat>
            <c:strRef>
              <c:f>'[GrafyCR.xlsx]Data ominbus'!$G$44:$G$49</c:f>
              <c:strCache>
                <c:ptCount val="6"/>
                <c:pt idx="0">
                  <c:v>Jiný</c:v>
                </c:pt>
                <c:pt idx="1">
                  <c:v>Potřeba smysluplnosti</c:v>
                </c:pt>
                <c:pt idx="2">
                  <c:v>Druh zaměstnání</c:v>
                </c:pt>
                <c:pt idx="3">
                  <c:v>Touha po velké rodině</c:v>
                </c:pt>
                <c:pt idx="4">
                  <c:v>Touha pomoci jiným</c:v>
                </c:pt>
                <c:pt idx="5">
                  <c:v>Vlastní bezdětnost</c:v>
                </c:pt>
              </c:strCache>
            </c:strRef>
          </c:cat>
          <c:val>
            <c:numRef>
              <c:f>'[GrafyCR.xlsx]Data ominbus'!$I$44:$I$49</c:f>
              <c:numCache>
                <c:formatCode>0</c:formatCode>
                <c:ptCount val="6"/>
                <c:pt idx="0">
                  <c:v>6.3289999999999944</c:v>
                </c:pt>
                <c:pt idx="1">
                  <c:v>19.408999999999974</c:v>
                </c:pt>
                <c:pt idx="2">
                  <c:v>3.7970000000000002</c:v>
                </c:pt>
                <c:pt idx="3">
                  <c:v>8.4390000000000001</c:v>
                </c:pt>
                <c:pt idx="4">
                  <c:v>50.211000000000006</c:v>
                </c:pt>
                <c:pt idx="5">
                  <c:v>11.814</c:v>
                </c:pt>
              </c:numCache>
            </c:numRef>
          </c:val>
        </c:ser>
        <c:axId val="100625408"/>
        <c:axId val="100635392"/>
      </c:barChart>
      <c:catAx>
        <c:axId val="100625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0635392"/>
        <c:crosses val="autoZero"/>
        <c:auto val="1"/>
        <c:lblAlgn val="ctr"/>
        <c:lblOffset val="100"/>
      </c:catAx>
      <c:valAx>
        <c:axId val="100635392"/>
        <c:scaling>
          <c:orientation val="minMax"/>
        </c:scaling>
        <c:delete val="1"/>
        <c:axPos val="l"/>
        <c:numFmt formatCode="0" sourceLinked="1"/>
        <c:tickLblPos val="none"/>
        <c:crossAx val="100625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56004505246523"/>
          <c:y val="0.25830304678550525"/>
          <c:w val="0.3342765554785101"/>
          <c:h val="0.32639833197352924"/>
        </c:manualLayout>
      </c:layout>
      <c:txPr>
        <a:bodyPr/>
        <a:lstStyle/>
        <a:p>
          <a:pPr>
            <a:defRPr sz="1300" b="1"/>
          </a:pPr>
          <a:endParaRPr lang="cs-CZ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plotArea>
      <c:layout>
        <c:manualLayout>
          <c:layoutTarget val="inner"/>
          <c:xMode val="edge"/>
          <c:yMode val="edge"/>
          <c:x val="0.48279634136642002"/>
          <c:y val="9.2542454141662567E-2"/>
          <c:w val="0.47960651793525877"/>
          <c:h val="0.83309419655876438"/>
        </c:manualLayout>
      </c:layout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Val val="1"/>
          </c:dLbls>
          <c:cat>
            <c:strRef>
              <c:f>'[GrafyCR.xlsx]Data ominbus'!$G$71:$G$78</c:f>
              <c:strCache>
                <c:ptCount val="8"/>
                <c:pt idx="0">
                  <c:v>Pěstouni by měli mít speciální vzdělání</c:v>
                </c:pt>
                <c:pt idx="1">
                  <c:v>Pěstounská péče je zaměstnání</c:v>
                </c:pt>
                <c:pt idx="2">
                  <c:v>V pěstounské péči by dítě mělo být jen krátce, dlouhodobě by mělo být ve vlastní, nebo adoptivní rodině</c:v>
                </c:pt>
                <c:pt idx="3">
                  <c:v>Neziskové/nestátní organizace poskytují pěstounům a dětem v náhradní péči lepší služby než státní instituce</c:v>
                </c:pt>
                <c:pt idx="4">
                  <c:v>Neziskové/nestátní organizace by měly mít významnou roli při podpoře pěstounů a dětí v náhradní péči</c:v>
                </c:pt>
                <c:pt idx="5">
                  <c:v>Pěstouni by měli být finančně odměňováni</c:v>
                </c:pt>
                <c:pt idx="6">
                  <c:v>Pěstounům by měla být poskytována zvláštní podpora</c:v>
                </c:pt>
                <c:pt idx="7">
                  <c:v>Náhradní rodina je pro opuštěné dítě lepším opatrovatelem než stát</c:v>
                </c:pt>
              </c:strCache>
            </c:strRef>
          </c:cat>
          <c:val>
            <c:numRef>
              <c:f>'[GrafyCR.xlsx]Data ominbus'!$H$71:$H$78</c:f>
              <c:numCache>
                <c:formatCode>General</c:formatCode>
                <c:ptCount val="8"/>
                <c:pt idx="0">
                  <c:v>2.6890000000000001</c:v>
                </c:pt>
                <c:pt idx="1">
                  <c:v>2.645</c:v>
                </c:pt>
                <c:pt idx="2">
                  <c:v>2.4859999999999998</c:v>
                </c:pt>
                <c:pt idx="3">
                  <c:v>1.901</c:v>
                </c:pt>
                <c:pt idx="4">
                  <c:v>1.859</c:v>
                </c:pt>
                <c:pt idx="5">
                  <c:v>1.8109999999999986</c:v>
                </c:pt>
                <c:pt idx="6">
                  <c:v>1.718</c:v>
                </c:pt>
                <c:pt idx="7">
                  <c:v>1.325</c:v>
                </c:pt>
              </c:numCache>
            </c:numRef>
          </c:val>
        </c:ser>
        <c:axId val="100659968"/>
        <c:axId val="100661504"/>
      </c:barChart>
      <c:catAx>
        <c:axId val="100659968"/>
        <c:scaling>
          <c:orientation val="minMax"/>
        </c:scaling>
        <c:axPos val="l"/>
        <c:tickLblPos val="nextTo"/>
        <c:txPr>
          <a:bodyPr rot="0" anchor="ctr" anchorCtr="0"/>
          <a:lstStyle/>
          <a:p>
            <a:pPr>
              <a:defRPr sz="1100" b="1"/>
            </a:pPr>
            <a:endParaRPr lang="cs-CZ"/>
          </a:p>
        </c:txPr>
        <c:crossAx val="100661504"/>
        <c:crosses val="autoZero"/>
        <c:auto val="1"/>
        <c:lblAlgn val="ctr"/>
        <c:lblOffset val="100"/>
      </c:catAx>
      <c:valAx>
        <c:axId val="100661504"/>
        <c:scaling>
          <c:orientation val="minMax"/>
        </c:scaling>
        <c:axPos val="b"/>
        <c:majorGridlines/>
        <c:numFmt formatCode="General" sourceLinked="1"/>
        <c:tickLblPos val="nextTo"/>
        <c:crossAx val="100659968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608" cy="493238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602" y="0"/>
            <a:ext cx="2919607" cy="493238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fld id="{631EAAE5-2570-4B37-93B0-56051C2FFDB9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510"/>
            <a:ext cx="2919608" cy="493237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602" y="9371510"/>
            <a:ext cx="2919607" cy="493237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fld id="{486B4D34-42B8-47AB-84C1-3124A7AF74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BB659-D546-4033-AC63-919D323938F1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F7F0F-E73B-476C-8AAD-0D895B2206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B2556-529E-4358-A7C6-48683D06BBFA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ED878-9E7D-4FD2-A498-A9F0726DFE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00C0-3EB9-45DF-A4CE-6F05E3963BB6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15CA-338D-45A8-BCEF-7AC69AD79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00DE8-1F6A-4534-993D-F448FA9D592B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1551B-E884-4C58-92EC-E5A9E0479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4720C-7B37-460B-9A80-78EF79FE2A1F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72DC9-0267-4200-B0CD-ADB7DBB183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78682-3219-4C66-A581-392431A53C7D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97E86-009A-4A25-AE5D-919E25DFBE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8CCD-A8B4-4D03-8A3F-C3E5E9423E13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B9F23-1EA7-4318-9348-4FA1ACCE3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369E9-2888-4A3A-8C61-6ED73F17C84F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84D82-52B6-41F8-B815-70C949D418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20952-AD44-4C56-BE1C-68677C42B01B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85AF-3389-45E9-AA74-FE3D697302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D59F2-43C6-41D9-B00C-E927EC40F559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D7DE3-4B00-4821-B726-25F2F851F8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14C0-CB94-4827-AA52-86C5DDCB7797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157BF-D324-481C-89B6-AF59B95882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CF83FB-4980-44E8-81D3-1334FA16A4E9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A18D1E-CA40-4012-971B-376105C91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nadacesirius.cz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ahradnirodin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Náhradní rodinná péče v České republice </a:t>
            </a:r>
            <a:br>
              <a:rPr lang="cs-CZ" sz="2800" b="1" dirty="0" smtClean="0"/>
            </a:br>
            <a:r>
              <a:rPr lang="cs-CZ" sz="2800" b="1" dirty="0" smtClean="0"/>
              <a:t>a zkušenosti přímých aktérů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Postoje české společnosti k náhradní rodinné péči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331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331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8" name="TextovéPole 5"/>
          <p:cNvSpPr txBox="1">
            <a:spLocks noChangeArrowheads="1"/>
          </p:cNvSpPr>
          <p:nvPr/>
        </p:nvSpPr>
        <p:spPr bwMode="auto">
          <a:xfrm>
            <a:off x="611188" y="4365625"/>
            <a:ext cx="78470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r>
              <a:rPr lang="cs-CZ" sz="1100">
                <a:latin typeface="Calibri" pitchFamily="34" charset="0"/>
              </a:rPr>
              <a:t>      </a:t>
            </a:r>
            <a:r>
              <a:rPr lang="cs-CZ" sz="1100">
                <a:latin typeface="Calibri" pitchFamily="34" charset="0"/>
                <a:hlinkClick r:id="rId3"/>
              </a:rPr>
              <a:t>www.nahradnirodina.cz</a:t>
            </a:r>
            <a:r>
              <a:rPr lang="cs-CZ" sz="1100">
                <a:latin typeface="Calibri" pitchFamily="34" charset="0"/>
              </a:rPr>
              <a:t>                                                        </a:t>
            </a:r>
            <a:r>
              <a:rPr lang="cs-CZ" sz="1100">
                <a:latin typeface="Calibri" pitchFamily="34" charset="0"/>
                <a:hlinkClick r:id="rId4"/>
              </a:rPr>
              <a:t>www.nadacesirius.cz</a:t>
            </a:r>
            <a:r>
              <a:rPr lang="cs-CZ" sz="1100">
                <a:latin typeface="Calibri" pitchFamily="34" charset="0"/>
              </a:rPr>
              <a:t>                                                           </a:t>
            </a:r>
            <a:r>
              <a:rPr lang="cs-CZ" sz="1100">
                <a:latin typeface="Calibri" pitchFamily="34" charset="0"/>
                <a:hlinkClick r:id="rId4"/>
              </a:rPr>
              <a:t>www.nadacesirius.cz</a:t>
            </a:r>
            <a:endParaRPr lang="cs-CZ" sz="1100">
              <a:latin typeface="Calibri" pitchFamily="34" charset="0"/>
            </a:endParaRPr>
          </a:p>
        </p:txBody>
      </p:sp>
      <p:pic>
        <p:nvPicPr>
          <p:cNvPr id="13319" name="obrázek 3" descr="logo Centrum podpor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4437063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7738" y="4464050"/>
            <a:ext cx="124777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2" descr="F:\MARTINA\Konference CR vyzkum 13.11.2014\Prezentace\logo ns mal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4437063"/>
            <a:ext cx="115252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2530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2531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2532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2533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Vadilo by Vám, kdyby dítě bylo postižené?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24300" y="1697038"/>
            <a:ext cx="11525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N=237;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22535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03350" y="4940300"/>
            <a:ext cx="5040313" cy="83502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r>
              <a:rPr lang="cs-CZ" sz="1600">
                <a:latin typeface="Calibri" pitchFamily="34" charset="0"/>
              </a:rPr>
              <a:t>Fyzické z.</a:t>
            </a:r>
            <a:r>
              <a:rPr lang="cs-CZ" sz="1600"/>
              <a:t> </a:t>
            </a:r>
            <a:r>
              <a:rPr lang="cs-CZ" sz="1600">
                <a:latin typeface="Calibri" pitchFamily="34" charset="0"/>
              </a:rPr>
              <a:t>p. – VŠ vzdělaní, věk 18 až 25 a 26 až 35 let</a:t>
            </a:r>
          </a:p>
          <a:p>
            <a:r>
              <a:rPr lang="cs-CZ" sz="1600">
                <a:latin typeface="Calibri" pitchFamily="34" charset="0"/>
              </a:rPr>
              <a:t>Mentální z.</a:t>
            </a:r>
            <a:r>
              <a:rPr lang="cs-CZ" sz="1600"/>
              <a:t> </a:t>
            </a:r>
            <a:r>
              <a:rPr lang="cs-CZ" sz="1600">
                <a:latin typeface="Calibri" pitchFamily="34" charset="0"/>
              </a:rPr>
              <a:t>p. – muži, VŠ vzdělání</a:t>
            </a:r>
          </a:p>
          <a:p>
            <a:r>
              <a:rPr lang="cs-CZ" sz="1600">
                <a:latin typeface="Calibri" pitchFamily="34" charset="0"/>
              </a:rPr>
              <a:t>Výchovné problémy – muži, VŠ vzdělání, věk 36 až 45 let</a:t>
            </a:r>
          </a:p>
        </p:txBody>
      </p:sp>
      <p:sp>
        <p:nvSpPr>
          <p:cNvPr id="13" name="Šipka dolů 12"/>
          <p:cNvSpPr/>
          <p:nvPr/>
        </p:nvSpPr>
        <p:spPr>
          <a:xfrm rot="10800000">
            <a:off x="1116013" y="5180013"/>
            <a:ext cx="142875" cy="21590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14" name="Graf 5"/>
          <p:cNvGraphicFramePr>
            <a:graphicFrameLocks/>
          </p:cNvGraphicFramePr>
          <p:nvPr/>
        </p:nvGraphicFramePr>
        <p:xfrm>
          <a:off x="1204912" y="1909936"/>
          <a:ext cx="67341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355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355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355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3557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Jaký je podle Vás nejčastější důvod, kvůli kterému si lidé berou do pěstounské péče děti?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24300" y="1970088"/>
            <a:ext cx="1152525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N=500;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23559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03350" y="5064125"/>
            <a:ext cx="5040313" cy="584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latin typeface="+mn-lt"/>
              </a:rPr>
              <a:t>Touha pomoci jiným více – věk 36 až 45 let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latin typeface="+mn-lt"/>
              </a:rPr>
              <a:t>Vlastní bezdětnost méně – věk 36 až 45 let</a:t>
            </a:r>
          </a:p>
        </p:txBody>
      </p:sp>
      <p:sp>
        <p:nvSpPr>
          <p:cNvPr id="13" name="Šipka dolů 12"/>
          <p:cNvSpPr/>
          <p:nvPr/>
        </p:nvSpPr>
        <p:spPr>
          <a:xfrm rot="10800000">
            <a:off x="1116013" y="5084763"/>
            <a:ext cx="142875" cy="21590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12" name="Graf 6"/>
          <p:cNvGraphicFramePr>
            <a:graphicFrameLocks/>
          </p:cNvGraphicFramePr>
          <p:nvPr/>
        </p:nvGraphicFramePr>
        <p:xfrm>
          <a:off x="2286000" y="2176462"/>
          <a:ext cx="4572000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Šipka dolů 5"/>
          <p:cNvSpPr/>
          <p:nvPr/>
        </p:nvSpPr>
        <p:spPr>
          <a:xfrm>
            <a:off x="1116013" y="5445125"/>
            <a:ext cx="142875" cy="2159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457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457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458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458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Jaký je podle Vás nejčastější důvod, kvůli kterému si lidé berou do pěstounské péče děti?</a:t>
            </a:r>
          </a:p>
          <a:p>
            <a:pPr algn="ctr">
              <a:spcBef>
                <a:spcPts val="600"/>
              </a:spcBef>
            </a:pPr>
            <a:r>
              <a:rPr lang="cs-CZ" sz="2000" b="1" dirty="0">
                <a:latin typeface="Calibri" pitchFamily="34" charset="0"/>
              </a:rPr>
              <a:t>Jaký byl hlavní důvod, proč jste o přijetí dítěte do pěstounské péče uvažoval/a?</a:t>
            </a:r>
          </a:p>
          <a:p>
            <a:pPr algn="ctr"/>
            <a:endParaRPr lang="cs-CZ" sz="2000" b="1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24300" y="2546350"/>
            <a:ext cx="14398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N=500/237;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2458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graphicFrame>
        <p:nvGraphicFramePr>
          <p:cNvPr id="14" name="Graf 7"/>
          <p:cNvGraphicFramePr>
            <a:graphicFrameLocks/>
          </p:cNvGraphicFramePr>
          <p:nvPr/>
        </p:nvGraphicFramePr>
        <p:xfrm>
          <a:off x="1619672" y="2827968"/>
          <a:ext cx="6264696" cy="2912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493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graphicFrame>
        <p:nvGraphicFramePr>
          <p:cNvPr id="11" name="Graf 8"/>
          <p:cNvGraphicFramePr>
            <a:graphicFrameLocks/>
          </p:cNvGraphicFramePr>
          <p:nvPr/>
        </p:nvGraphicFramePr>
        <p:xfrm>
          <a:off x="642937" y="1772816"/>
          <a:ext cx="7858125" cy="396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3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560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560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5606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Do jaké míry souhlasíte s následujícími výroky?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19250" y="1628775"/>
            <a:ext cx="60483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N=500; průměr na škále (1 = rozhodně souhlasím, 4 = rozhodně nesouhlasím)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25608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6626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6627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6628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30" name="TextovéPole 6"/>
          <p:cNvSpPr txBox="1">
            <a:spLocks noChangeArrowheads="1"/>
          </p:cNvSpPr>
          <p:nvPr/>
        </p:nvSpPr>
        <p:spPr bwMode="auto">
          <a:xfrm>
            <a:off x="1042988" y="2330450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i="1" dirty="0" smtClean="0">
                <a:latin typeface="Calibri" pitchFamily="34" charset="0"/>
              </a:rPr>
              <a:t>Děkuji </a:t>
            </a:r>
            <a:r>
              <a:rPr lang="cs-CZ" sz="2800" b="1" i="1" dirty="0">
                <a:latin typeface="Calibri" pitchFamily="34" charset="0"/>
              </a:rPr>
              <a:t>za pozornost!</a:t>
            </a:r>
            <a:endParaRPr lang="cs-CZ" sz="2800" i="1" dirty="0">
              <a:latin typeface="Calibri" pitchFamily="34" charset="0"/>
            </a:endParaRPr>
          </a:p>
        </p:txBody>
      </p:sp>
      <p:sp>
        <p:nvSpPr>
          <p:cNvPr id="26631" name="Rectangle 5"/>
          <p:cNvSpPr txBox="1">
            <a:spLocks noChangeArrowheads="1"/>
          </p:cNvSpPr>
          <p:nvPr/>
        </p:nvSpPr>
        <p:spPr bwMode="auto">
          <a:xfrm>
            <a:off x="1403350" y="3141663"/>
            <a:ext cx="61928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sz="2000" b="1" dirty="0">
                <a:latin typeface="Calibri" pitchFamily="34" charset="0"/>
              </a:rPr>
              <a:t>Středisko náhradní rodinné péče, </a:t>
            </a:r>
            <a:r>
              <a:rPr lang="cs-CZ" altLang="cs-CZ" b="1" dirty="0">
                <a:latin typeface="Calibri" pitchFamily="34" charset="0"/>
              </a:rPr>
              <a:t>spolek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sz="2000" b="1" dirty="0">
                <a:latin typeface="Calibri" pitchFamily="34" charset="0"/>
              </a:rPr>
              <a:t>Mgr. Ondřej Novák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altLang="cs-CZ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</a:rPr>
              <a:t>Jelení 91,</a:t>
            </a:r>
            <a:r>
              <a:rPr lang="cs-CZ" altLang="cs-CZ" dirty="0"/>
              <a:t> </a:t>
            </a:r>
            <a:r>
              <a:rPr lang="cs-CZ" altLang="cs-CZ" dirty="0">
                <a:latin typeface="Calibri" pitchFamily="34" charset="0"/>
              </a:rPr>
              <a:t>118 00 Praha 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</a:rPr>
              <a:t>Tel./fax: +420 233 355 309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</a:rPr>
              <a:t>Infolinka: +420 233 356 701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  <a:hlinkClick r:id="rId3"/>
              </a:rPr>
              <a:t>info@</a:t>
            </a:r>
            <a:r>
              <a:rPr lang="cs-CZ" altLang="cs-CZ" dirty="0" err="1">
                <a:latin typeface="Calibri" pitchFamily="34" charset="0"/>
                <a:hlinkClick r:id="rId3"/>
              </a:rPr>
              <a:t>nahradnirodina.cz</a:t>
            </a:r>
            <a:endParaRPr lang="cs-CZ" altLang="cs-CZ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  <a:hlinkClick r:id="rId4"/>
              </a:rPr>
              <a:t>www.</a:t>
            </a:r>
            <a:r>
              <a:rPr lang="cs-CZ" altLang="cs-CZ" dirty="0" err="1">
                <a:latin typeface="Calibri" pitchFamily="34" charset="0"/>
                <a:hlinkClick r:id="rId4"/>
              </a:rPr>
              <a:t>nahradnirodina.cz</a:t>
            </a:r>
            <a:endParaRPr lang="cs-CZ" alt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Představení výzkumu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2988" y="2006600"/>
            <a:ext cx="6985000" cy="3387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Cíl projektu: záměr získat relevantní know-how z oblasti NRP</a:t>
            </a:r>
          </a:p>
          <a:p>
            <a:endParaRPr lang="cs-CZ">
              <a:latin typeface="Calibri" pitchFamily="34" charset="0"/>
            </a:endParaRPr>
          </a:p>
          <a:p>
            <a:r>
              <a:rPr lang="cs-CZ">
                <a:latin typeface="Calibri" pitchFamily="34" charset="0"/>
              </a:rPr>
              <a:t>Části projektu:</a:t>
            </a:r>
          </a:p>
          <a:p>
            <a:pPr>
              <a:buFont typeface="Arial" charset="0"/>
              <a:buChar char="•"/>
            </a:pPr>
            <a:r>
              <a:rPr lang="cs-CZ"/>
              <a:t> </a:t>
            </a:r>
            <a:r>
              <a:rPr lang="cs-CZ">
                <a:latin typeface="Calibri" pitchFamily="34" charset="0"/>
              </a:rPr>
              <a:t>Český výzkum (zmapování situace, potřeb aktérů)</a:t>
            </a:r>
          </a:p>
          <a:p>
            <a:pPr>
              <a:buFont typeface="Arial" charset="0"/>
              <a:buChar char="•"/>
            </a:pPr>
            <a:r>
              <a:rPr lang="cs-CZ"/>
              <a:t> </a:t>
            </a:r>
            <a:r>
              <a:rPr lang="cs-CZ">
                <a:latin typeface="Calibri" pitchFamily="34" charset="0"/>
              </a:rPr>
              <a:t>Zahraniční výzkum (inspirace pro ČR)</a:t>
            </a:r>
          </a:p>
          <a:p>
            <a:pPr>
              <a:buFont typeface="Arial" charset="0"/>
              <a:buChar char="•"/>
            </a:pPr>
            <a:r>
              <a:rPr lang="cs-CZ"/>
              <a:t> </a:t>
            </a:r>
            <a:r>
              <a:rPr lang="cs-CZ">
                <a:latin typeface="Calibri" pitchFamily="34" charset="0"/>
              </a:rPr>
              <a:t>Monitoring  (metodiky, adresář)</a:t>
            </a:r>
          </a:p>
          <a:p>
            <a:pPr>
              <a:buFont typeface="Arial" charset="0"/>
              <a:buChar char="•"/>
            </a:pPr>
            <a:endParaRPr lang="cs-CZ">
              <a:latin typeface="Calibri" pitchFamily="34" charset="0"/>
            </a:endParaRPr>
          </a:p>
          <a:p>
            <a:r>
              <a:rPr lang="cs-CZ">
                <a:latin typeface="Calibri" pitchFamily="34" charset="0"/>
              </a:rPr>
              <a:t>Cíl českého výzkumu:</a:t>
            </a:r>
            <a:r>
              <a:rPr lang="cs-CZ" b="1">
                <a:latin typeface="Calibri" pitchFamily="34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cs-CZ"/>
              <a:t> </a:t>
            </a:r>
            <a:r>
              <a:rPr lang="cs-CZ">
                <a:latin typeface="Calibri" pitchFamily="34" charset="0"/>
              </a:rPr>
              <a:t>Zmapování situace</a:t>
            </a:r>
          </a:p>
          <a:p>
            <a:pPr>
              <a:buFont typeface="Arial" charset="0"/>
              <a:buChar char="•"/>
            </a:pPr>
            <a:r>
              <a:rPr lang="cs-CZ"/>
              <a:t> </a:t>
            </a:r>
            <a:r>
              <a:rPr lang="cs-CZ">
                <a:latin typeface="Calibri" pitchFamily="34" charset="0"/>
              </a:rPr>
              <a:t>Potřeby aktérů – dětí i rodičů (potřeby po celou dobu procesu – před přijetím až po osamostatnění dítěte)</a:t>
            </a:r>
          </a:p>
          <a:p>
            <a:pPr>
              <a:buFont typeface="Arial" charset="0"/>
              <a:buChar char="•"/>
            </a:pPr>
            <a:r>
              <a:rPr lang="cs-CZ"/>
              <a:t> </a:t>
            </a:r>
            <a:r>
              <a:rPr lang="cs-CZ">
                <a:latin typeface="Calibri" pitchFamily="34" charset="0"/>
              </a:rPr>
              <a:t>Služby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5363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5364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5365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Design a metodologie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2988" y="2006600"/>
            <a:ext cx="6985000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Calibri" pitchFamily="34" charset="0"/>
              </a:rPr>
              <a:t>Široké pojetí – zahrnutí dětí, náhradních rodičů, zástupců OSPOD a NNO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Calibri" pitchFamily="34" charset="0"/>
              </a:rPr>
              <a:t>Zahrnutí různých období  systému NRP (1993</a:t>
            </a:r>
            <a:r>
              <a:rPr lang="cs-CZ" dirty="0"/>
              <a:t>–</a:t>
            </a:r>
            <a:r>
              <a:rPr lang="cs-CZ" dirty="0">
                <a:latin typeface="Calibri" pitchFamily="34" charset="0"/>
              </a:rPr>
              <a:t>98, 1999</a:t>
            </a:r>
            <a:r>
              <a:rPr lang="cs-CZ" dirty="0"/>
              <a:t>–</a:t>
            </a:r>
            <a:r>
              <a:rPr lang="cs-CZ" dirty="0">
                <a:latin typeface="Calibri" pitchFamily="34" charset="0"/>
              </a:rPr>
              <a:t>2012, od 2013)</a:t>
            </a:r>
          </a:p>
          <a:p>
            <a:r>
              <a:rPr lang="cs-CZ" dirty="0">
                <a:latin typeface="Calibri" pitchFamily="34" charset="0"/>
              </a:rPr>
              <a:t>Všechny části realizovány v roce 2013 až 2014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Kontext a možnosti systému: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Právní analýza systému NRP v ČR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Omnibusové šetření v populaci ČR (postoje k NRP)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Přehled realizovaných výzkumů v ČR z oblasti NRP</a:t>
            </a:r>
          </a:p>
          <a:p>
            <a:pPr>
              <a:buFont typeface="Arial" charset="0"/>
              <a:buChar char="•"/>
            </a:pP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Potřeby aktérů: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Rozhovory s náhradními rodiči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Rozhovory s dětmi v náhradní péči</a:t>
            </a:r>
          </a:p>
        </p:txBody>
      </p:sp>
      <p:sp>
        <p:nvSpPr>
          <p:cNvPr id="15367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6386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6387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388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389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Design a metodologie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2988" y="2006600"/>
            <a:ext cx="6985000" cy="2563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Služby pro rodiče a děti v náhradní péči: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Skupinová diskuse s pracovnicemi OSPOD</a:t>
            </a:r>
          </a:p>
          <a:p>
            <a:pPr>
              <a:buFont typeface="Arial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Calibri" pitchFamily="34" charset="0"/>
              </a:rPr>
              <a:t>Skupinová diskuse se zástupci neziskových organizací</a:t>
            </a:r>
          </a:p>
          <a:p>
            <a:pPr>
              <a:buFont typeface="Arial" charset="0"/>
              <a:buChar char="•"/>
            </a:pPr>
            <a:endParaRPr lang="cs-CZ" dirty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  <a:p>
            <a:r>
              <a:rPr lang="cs-CZ" i="1" dirty="0">
                <a:latin typeface="Calibri" pitchFamily="34" charset="0"/>
              </a:rPr>
              <a:t>Jako doplněk (využití příležitosti):</a:t>
            </a:r>
          </a:p>
          <a:p>
            <a:pPr>
              <a:buFont typeface="Arial" charset="0"/>
              <a:buChar char="•"/>
            </a:pPr>
            <a:r>
              <a:rPr lang="cs-CZ" i="1" dirty="0"/>
              <a:t> </a:t>
            </a:r>
            <a:r>
              <a:rPr lang="cs-CZ" i="1" dirty="0">
                <a:latin typeface="Calibri" pitchFamily="34" charset="0"/>
              </a:rPr>
              <a:t>Dotazník pracovnicím OSPOD ke službám</a:t>
            </a:r>
          </a:p>
          <a:p>
            <a:pPr>
              <a:buFont typeface="Arial" charset="0"/>
              <a:buChar char="•"/>
            </a:pPr>
            <a:r>
              <a:rPr lang="cs-CZ" i="1" dirty="0"/>
              <a:t> </a:t>
            </a:r>
            <a:r>
              <a:rPr lang="cs-CZ" i="1" dirty="0">
                <a:latin typeface="Calibri" pitchFamily="34" charset="0"/>
              </a:rPr>
              <a:t>Analýza dotazníků o dítěti (vedené SNRP)</a:t>
            </a:r>
          </a:p>
          <a:p>
            <a:pPr>
              <a:buFont typeface="Arial" charset="0"/>
              <a:buChar char="•"/>
            </a:pPr>
            <a:r>
              <a:rPr lang="cs-CZ" i="1" dirty="0"/>
              <a:t> </a:t>
            </a:r>
            <a:r>
              <a:rPr lang="cs-CZ" i="1" dirty="0">
                <a:latin typeface="Calibri" pitchFamily="34" charset="0"/>
              </a:rPr>
              <a:t>Skupinová diskuse s pěstounskými rodinami v rámci setkání rodin</a:t>
            </a:r>
          </a:p>
        </p:txBody>
      </p:sp>
      <p:sp>
        <p:nvSpPr>
          <p:cNvPr id="16391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7410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7411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7412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české společnosti k NRP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2988" y="2006600"/>
            <a:ext cx="698500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Sběr dat: agentura IPSOS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Termín sběru dat: 13. až 21. 5. 2013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Metodologie: online panel (reprezentativní výběr podle soc.-dem. charakteristik na populaci ČR ve věku 18 až 65 let)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Velikost vzorku: 500 respondentů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Cíl výzkumu: vnímání pěstounské péče v české společnosti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>
              <a:latin typeface="+mn-lt"/>
            </a:endParaRPr>
          </a:p>
        </p:txBody>
      </p:sp>
      <p:sp>
        <p:nvSpPr>
          <p:cNvPr id="17415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88" y="765175"/>
            <a:ext cx="7847012" cy="5256213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843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843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843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8437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+mn-lt"/>
              </a:rPr>
              <a:t>Znáte ve svém okolí nějakou rodinu, která má dítě/děti </a:t>
            </a:r>
            <a:br>
              <a:rPr lang="cs-CZ" sz="2000" b="1" dirty="0">
                <a:latin typeface="+mn-lt"/>
              </a:rPr>
            </a:br>
            <a:r>
              <a:rPr lang="cs-CZ" sz="2000" b="1" dirty="0">
                <a:latin typeface="+mn-lt"/>
              </a:rPr>
              <a:t>v pěstounské péči?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79838" y="2041525"/>
            <a:ext cx="1152525" cy="517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N=500;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18439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graphicFrame>
        <p:nvGraphicFramePr>
          <p:cNvPr id="9" name="Graf 8"/>
          <p:cNvGraphicFramePr>
            <a:graphicFrameLocks/>
          </p:cNvGraphicFramePr>
          <p:nvPr/>
        </p:nvGraphicFramePr>
        <p:xfrm>
          <a:off x="2286000" y="2243137"/>
          <a:ext cx="45720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403350" y="5089525"/>
            <a:ext cx="2376488" cy="34607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/>
            <a:r>
              <a:rPr lang="cs-CZ" sz="1600">
                <a:latin typeface="Calibri" pitchFamily="34" charset="0"/>
              </a:rPr>
              <a:t>Nižší znalost </a:t>
            </a:r>
            <a:r>
              <a:rPr lang="cs-CZ" sz="1600"/>
              <a:t>–</a:t>
            </a:r>
            <a:r>
              <a:rPr lang="cs-CZ" sz="1600">
                <a:latin typeface="Calibri" pitchFamily="34" charset="0"/>
              </a:rPr>
              <a:t> ZŠ vzdělání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1116013" y="5157788"/>
            <a:ext cx="142875" cy="2159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945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945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Představte si, že byste Vy chtěl/a přijmout dítě do pěstounské péče. Máte podle Vašeho mínění dostatek informací o této problematice?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24300" y="2257425"/>
            <a:ext cx="11525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N=500;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1946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03350" y="4846638"/>
            <a:ext cx="3673475" cy="83185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latin typeface="+mn-lt"/>
              </a:rPr>
              <a:t>Lepší informovanost – věk 46 až 	65 let, znají pěstounskou rodinu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latin typeface="+mn-lt"/>
              </a:rPr>
              <a:t>Horší informovanost – VŠ vzdělání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1116013" y="5445125"/>
            <a:ext cx="142875" cy="2159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12" name="Graf 11"/>
          <p:cNvGraphicFramePr>
            <a:graphicFrameLocks/>
          </p:cNvGraphicFramePr>
          <p:nvPr/>
        </p:nvGraphicFramePr>
        <p:xfrm>
          <a:off x="2286000" y="2404894"/>
          <a:ext cx="4572000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Šipka dolů 12"/>
          <p:cNvSpPr/>
          <p:nvPr/>
        </p:nvSpPr>
        <p:spPr>
          <a:xfrm rot="10800000">
            <a:off x="1116013" y="4868863"/>
            <a:ext cx="142875" cy="21590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0482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0483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0484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0485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Uvažoval/a jste již někdy o tom, že byste si vzal/a dítě </a:t>
            </a:r>
            <a:r>
              <a:rPr lang="cs-CZ" sz="2000" b="1" dirty="0" smtClean="0">
                <a:latin typeface="Calibri" pitchFamily="34" charset="0"/>
              </a:rPr>
              <a:t>                 do </a:t>
            </a:r>
            <a:r>
              <a:rPr lang="cs-CZ" sz="2000" b="1" dirty="0">
                <a:latin typeface="Calibri" pitchFamily="34" charset="0"/>
              </a:rPr>
              <a:t>pěstounské péče?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24300" y="1970088"/>
            <a:ext cx="1152525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N=500;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20487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03350" y="4970463"/>
            <a:ext cx="3673475" cy="5842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latin typeface="+mn-lt"/>
              </a:rPr>
              <a:t>Více uvažovali – věk 18 až 25 let, ženy, znají pěstounskou rodinu</a:t>
            </a:r>
          </a:p>
        </p:txBody>
      </p:sp>
      <p:sp>
        <p:nvSpPr>
          <p:cNvPr id="13" name="Šipka dolů 12"/>
          <p:cNvSpPr/>
          <p:nvPr/>
        </p:nvSpPr>
        <p:spPr>
          <a:xfrm rot="10800000">
            <a:off x="1116013" y="5084763"/>
            <a:ext cx="142875" cy="21590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14" name="Graf 13"/>
          <p:cNvGraphicFramePr>
            <a:graphicFrameLocks/>
          </p:cNvGraphicFramePr>
          <p:nvPr/>
        </p:nvGraphicFramePr>
        <p:xfrm>
          <a:off x="2627784" y="2230371"/>
          <a:ext cx="4572000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1506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1507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1508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1509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Calibri" pitchFamily="34" charset="0"/>
              </a:rPr>
              <a:t>Jaký byl hlavní důvod, proč jste o přijetí dítěte do pěstounské péče uvažoval/a?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24300" y="1844675"/>
            <a:ext cx="11525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+mn-lt"/>
              </a:rPr>
              <a:t>N=237; v %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21511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03350" y="4940300"/>
            <a:ext cx="5040313" cy="83502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r>
              <a:rPr lang="cs-CZ" sz="1600" dirty="0">
                <a:latin typeface="Calibri" pitchFamily="34" charset="0"/>
              </a:rPr>
              <a:t>Touha pomoci jiným více – věk 18 až 25 let a 56 až 65 let</a:t>
            </a:r>
          </a:p>
          <a:p>
            <a:r>
              <a:rPr lang="cs-CZ" sz="1600" dirty="0">
                <a:latin typeface="Calibri" pitchFamily="34" charset="0"/>
              </a:rPr>
              <a:t>Potřeba smysluplnosti více – věk 46 až 55 let, VŠ vzdělání</a:t>
            </a:r>
          </a:p>
          <a:p>
            <a:r>
              <a:rPr lang="cs-CZ" sz="1600" dirty="0">
                <a:latin typeface="Calibri" pitchFamily="34" charset="0"/>
              </a:rPr>
              <a:t>Vlastní bezdětnost více – muži, věk 26 až 35 let</a:t>
            </a:r>
          </a:p>
        </p:txBody>
      </p:sp>
      <p:sp>
        <p:nvSpPr>
          <p:cNvPr id="13" name="Šipka dolů 12"/>
          <p:cNvSpPr/>
          <p:nvPr/>
        </p:nvSpPr>
        <p:spPr>
          <a:xfrm rot="10800000">
            <a:off x="1116013" y="5180013"/>
            <a:ext cx="142875" cy="21590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aphicFrame>
        <p:nvGraphicFramePr>
          <p:cNvPr id="12" name="Graf 11"/>
          <p:cNvGraphicFramePr>
            <a:graphicFrameLocks/>
          </p:cNvGraphicFramePr>
          <p:nvPr/>
        </p:nvGraphicFramePr>
        <p:xfrm>
          <a:off x="2286000" y="1990713"/>
          <a:ext cx="45720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935</Words>
  <Application>Microsoft Office PowerPoint</Application>
  <PresentationFormat>Předvádění na obrazovce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Náhradní rodinná péče v České republice  a zkušenosti přímých aktérů  Postoje české společnosti k náhradní rodinné péči   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 </cp:lastModifiedBy>
  <cp:revision>44</cp:revision>
  <cp:lastPrinted>2014-10-10T08:34:44Z</cp:lastPrinted>
  <dcterms:created xsi:type="dcterms:W3CDTF">2014-10-10T08:03:38Z</dcterms:created>
  <dcterms:modified xsi:type="dcterms:W3CDTF">2014-11-06T13:36:13Z</dcterms:modified>
</cp:coreProperties>
</file>