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8" r:id="rId2"/>
    <p:sldId id="260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12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608" cy="493238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602" y="0"/>
            <a:ext cx="2919607" cy="493238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r">
              <a:defRPr sz="1200"/>
            </a:lvl1pPr>
          </a:lstStyle>
          <a:p>
            <a:fld id="{15D07B30-C649-417B-A0AF-5B6527C73A95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510"/>
            <a:ext cx="2919608" cy="493237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602" y="9371510"/>
            <a:ext cx="2919607" cy="493237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r">
              <a:defRPr sz="1200"/>
            </a:lvl1pPr>
          </a:lstStyle>
          <a:p>
            <a:fld id="{BB5E3709-B285-4E56-9E23-5279B2C38E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57D8D-5D7E-4ED4-9D37-6CA227AC6DEA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32AF3-7A91-4D10-9466-226F49D500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93CF6-ECAC-45FC-BF36-52FFFD2E544B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4E7FC-2A6D-42F0-9F2E-A1DA73004E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6FB5-AD82-46A8-9397-7EB6E80AB01C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73527-21D4-49FD-8BBE-0489DD5880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4AAC5-4B63-4D49-97EA-063FCCA5CA91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7D03C-9F86-4274-8159-7AA34E518D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880D6-171F-4DB0-BD7F-4E6E5EDC07C6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02809-2AA1-489C-8174-F7A9806323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F8C1A-8D1C-493D-86E4-149C472D72FD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C1DEB-DCDF-4685-AD0C-38A21B1F4B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9533C-E03B-43EA-AB33-8E48519DFE5A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E931A-8F76-4C1B-92B9-8737202C41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27F52-5B83-4474-A9F3-702231BB31D7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4D55C-139A-43BE-8029-6DFDF7369E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81174-F52D-43D9-852B-C8B7658CB585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36287-BE7B-40FB-862D-9DDD3EDAC2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2A458-164D-4A8E-945E-DACE0D4AD143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2A2CC-CEF9-448D-8B80-827F0FDDF2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CB14A-E931-46A1-AD23-B6B1E61469F5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D077E-28FF-4843-A93E-26D0825CE5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9397B8-9310-4DAD-BCA9-A94A37B958D6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9F029B-E7B0-44FF-B156-B07D54780F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hradnirodina.cz/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nadacesirius.cz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nahradnirodina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1989138"/>
            <a:ext cx="7847013" cy="410368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100" b="1" dirty="0" smtClean="0"/>
              <a:t>Náhradní rodinná péče v České republice </a:t>
            </a:r>
            <a:br>
              <a:rPr lang="cs-CZ" sz="3100" b="1" dirty="0" smtClean="0"/>
            </a:br>
            <a:r>
              <a:rPr lang="cs-CZ" sz="3100" b="1" dirty="0" smtClean="0"/>
              <a:t>a zkušenosti přímých aktérů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Život v náhradní rodinné péči z pohledu přijatých dětí                     a náhradních rodin</a:t>
            </a:r>
            <a:b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dirty="0" smtClean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3315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3316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" y="620713"/>
            <a:ext cx="7847013" cy="137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318" name="TextovéPole 5"/>
          <p:cNvSpPr txBox="1">
            <a:spLocks noChangeArrowheads="1"/>
          </p:cNvSpPr>
          <p:nvPr/>
        </p:nvSpPr>
        <p:spPr bwMode="auto">
          <a:xfrm>
            <a:off x="611188" y="4365625"/>
            <a:ext cx="784701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Calibri" pitchFamily="34" charset="0"/>
            </a:endParaRPr>
          </a:p>
          <a:p>
            <a:endParaRPr lang="cs-CZ">
              <a:latin typeface="Calibri" pitchFamily="34" charset="0"/>
            </a:endParaRPr>
          </a:p>
          <a:p>
            <a:endParaRPr lang="cs-CZ">
              <a:latin typeface="Calibri" pitchFamily="34" charset="0"/>
            </a:endParaRPr>
          </a:p>
          <a:p>
            <a:endParaRPr lang="cs-CZ">
              <a:latin typeface="Calibri" pitchFamily="34" charset="0"/>
            </a:endParaRPr>
          </a:p>
          <a:p>
            <a:r>
              <a:rPr lang="cs-CZ" sz="1100">
                <a:latin typeface="Calibri" pitchFamily="34" charset="0"/>
              </a:rPr>
              <a:t>      </a:t>
            </a:r>
            <a:r>
              <a:rPr lang="cs-CZ" sz="1100">
                <a:latin typeface="Calibri" pitchFamily="34" charset="0"/>
                <a:hlinkClick r:id="rId3"/>
              </a:rPr>
              <a:t>www.nahradnirodina.cz</a:t>
            </a:r>
            <a:r>
              <a:rPr lang="cs-CZ" sz="1100">
                <a:latin typeface="Calibri" pitchFamily="34" charset="0"/>
              </a:rPr>
              <a:t>                                                        </a:t>
            </a:r>
            <a:r>
              <a:rPr lang="cs-CZ" sz="1100">
                <a:latin typeface="Calibri" pitchFamily="34" charset="0"/>
                <a:hlinkClick r:id="rId4"/>
              </a:rPr>
              <a:t>www.nadacesirius.cz</a:t>
            </a:r>
            <a:r>
              <a:rPr lang="cs-CZ" sz="1100">
                <a:latin typeface="Calibri" pitchFamily="34" charset="0"/>
              </a:rPr>
              <a:t>                                                           </a:t>
            </a:r>
            <a:r>
              <a:rPr lang="cs-CZ" sz="1100">
                <a:latin typeface="Calibri" pitchFamily="34" charset="0"/>
                <a:hlinkClick r:id="rId4"/>
              </a:rPr>
              <a:t>www.nadacesirius.cz</a:t>
            </a:r>
            <a:endParaRPr lang="cs-CZ" sz="1100">
              <a:latin typeface="Calibri" pitchFamily="34" charset="0"/>
            </a:endParaRPr>
          </a:p>
        </p:txBody>
      </p:sp>
      <p:pic>
        <p:nvPicPr>
          <p:cNvPr id="13319" name="obrázek 3" descr="logo Centrum podpor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388" y="4437063"/>
            <a:ext cx="909637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3" descr="F:\MARTINA\Konference CR vyzkum 13.11.2014\Prezentace\logo snrp mal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47738" y="4464050"/>
            <a:ext cx="1247775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2" descr="F:\MARTINA\Konference CR vyzkum 13.11.2014\Prezentace\logo ns mal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175" y="4437063"/>
            <a:ext cx="1152525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Jakou pomoc by náhradní rodiče potřebovali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492896"/>
            <a:ext cx="6985000" cy="21913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r>
              <a:rPr lang="cs-CZ" sz="2000" dirty="0" smtClean="0">
                <a:latin typeface="+mn-lt"/>
              </a:rPr>
              <a:t>Pomoc s dětmi: hlídání, doučování, doprava na kroužky apod.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r>
              <a:rPr lang="cs-CZ" sz="2000" dirty="0" smtClean="0">
                <a:latin typeface="+mn-lt"/>
              </a:rPr>
              <a:t>Možnost občasného odpočinku.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r>
              <a:rPr lang="cs-CZ" sz="2000" dirty="0" smtClean="0">
                <a:latin typeface="+mn-lt"/>
              </a:rPr>
              <a:t>Zařízení, které pořádá společné akce.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r>
              <a:rPr lang="cs-CZ" sz="2000" dirty="0" smtClean="0">
                <a:latin typeface="+mn-lt"/>
              </a:rPr>
              <a:t>Pomoc odborníků, kteří by jim mohli poradit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a podpořit je.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r>
              <a:rPr lang="cs-CZ" sz="2000" dirty="0" smtClean="0">
                <a:latin typeface="+mn-lt"/>
              </a:rPr>
              <a:t>Důležitý je kontakt s dalšími náhradními rodiči.</a:t>
            </a: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Požadavky náhradních rodičů na odborníky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492896"/>
            <a:ext cx="6985000" cy="166199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Odborníci by měli mít potřebné znalosti a zkušenosti.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O rodinu a dítě by se měl určitý odborník starat delší dobu.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Od sociálních pracovnic očekávají informace a pomoc. Oceňují zejména zájem a ochotu.</a:t>
            </a: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Doporučení náhradních rodičů novým uchazečům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575586"/>
            <a:ext cx="6985000" cy="24375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r>
              <a:rPr lang="cs-CZ" sz="2000" dirty="0" smtClean="0">
                <a:latin typeface="+mn-lt"/>
              </a:rPr>
              <a:t>Měli by si svoje rozhodnutí důkladně rozmyslet.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r>
              <a:rPr lang="cs-CZ" sz="2000" dirty="0" smtClean="0">
                <a:latin typeface="+mn-lt"/>
              </a:rPr>
              <a:t>Měli by se snažit získat všechny potřebné informace.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r>
              <a:rPr lang="cs-CZ" sz="2000" dirty="0" smtClean="0">
                <a:latin typeface="+mn-lt"/>
              </a:rPr>
              <a:t>Neměli by se přeceňovat a měli by myslet i na sebe a svou rodinu.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r>
              <a:rPr lang="cs-CZ" sz="2000" dirty="0" smtClean="0">
                <a:latin typeface="+mn-lt"/>
              </a:rPr>
              <a:t>Neměli by mít přehnaná očekávání a měli by počítat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s různými problémy.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r>
              <a:rPr lang="cs-CZ" sz="2000" dirty="0" smtClean="0">
                <a:latin typeface="+mn-lt"/>
              </a:rPr>
              <a:t>Pokud problémy skutečně nastanou, neměli by se bát požádat      o pomoc.</a:t>
            </a: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Počáteční zkušenosti přijatých dětí s novými rodiči a domovem 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573844"/>
            <a:ext cx="6985000" cy="20220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Převažuje pocit nejistoty a strachu, dítě neví, co má očekávat.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První pocity bývají ambivalentní, dítěti se něco líbí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a zároveň se bojí.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Mohou se objevovat i obavy, že budou odmítnuté.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V nové rodině je pro přijaté dítě nejdůležitější osobou matka.</a:t>
            </a: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Vztahy s nevlastními sourozenci z pohledu dítěte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43608" y="2492896"/>
            <a:ext cx="6985000" cy="1545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Vztahy k nevlastním sourozencům mohou být různé. 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Příčinou neshody bývá osobnostní odlišnost, ale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i problematické chování.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Příliš početná sourozenecká skupina představuje zátěž. </a:t>
            </a: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Co přijaté děti na náhradních rodičích    nejvíce oceňují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636912"/>
            <a:ext cx="6985000" cy="183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Většina dětí si uvědomuje, co pro ně náhradní rodiče udělali. Oceňují, že si je vzali, že je vychovali, že to vydrželi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a dítě podporovali, i když bylo problematické. Že je přijali          jako vlastní.</a:t>
            </a:r>
          </a:p>
          <a:p>
            <a:pPr marL="0" indent="0" algn="ctr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endParaRPr lang="cs-CZ" sz="2000" dirty="0" smtClean="0">
              <a:latin typeface="+mn-lt"/>
            </a:endParaRP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Vztah přijatých dětí k biologickým rodičům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420888"/>
            <a:ext cx="6985000" cy="25760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Pokud je neznají, tak by chtěly vědět, kdo to byl a jak vypadal, ale vždycky se s nimi setkat nechtějí.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Pokud jsou s nimi v kontaktu, tak jim vyhovuje, že biologický rodič nemá žádné požadavky.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Naopak jim vadí jejich nezájem a nedodržování slibů.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endParaRPr lang="cs-CZ" sz="2000" dirty="0" smtClean="0">
              <a:latin typeface="+mn-lt"/>
            </a:endParaRP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Názor přijatých dětí na své školní výkony </a:t>
            </a:r>
            <a:br>
              <a:rPr lang="cs-CZ" sz="2800" b="1" dirty="0" smtClean="0">
                <a:latin typeface="+mn-lt"/>
              </a:rPr>
            </a:br>
            <a:r>
              <a:rPr lang="cs-CZ" sz="2800" b="1" dirty="0" smtClean="0">
                <a:latin typeface="+mn-lt"/>
              </a:rPr>
              <a:t>a chování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492896"/>
            <a:ext cx="6985000" cy="20374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Většinou si uvědomují, že se příliš dobře neučily a že i jejich chování bylo problematické.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Avšak nepřipouštějí si, že by tyto problémy byly pro náhradní rodiče často neúnosné.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endParaRPr lang="cs-CZ" sz="2000" dirty="0" smtClean="0">
              <a:latin typeface="+mn-lt"/>
            </a:endParaRP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Doporučení dětem, které by měly jít               do náhradní rodiny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564904"/>
            <a:ext cx="6985000" cy="23452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Náhradní rodina je lepší než dětský domov. Je to šance, které je třeba si vážit.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Neměly by se nových rodičů bát a měly by s nimi mluvit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o svých problémech. Začátek může být těžký, ale je třeba dát oběma stranám šanci.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endParaRPr lang="cs-CZ" sz="2000" dirty="0" smtClean="0">
              <a:latin typeface="+mn-lt"/>
            </a:endParaRP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12775" y="1989138"/>
            <a:ext cx="7847013" cy="410368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kern="1200" dirty="0"/>
              <a:t/>
            </a:r>
            <a:br>
              <a:rPr lang="cs-CZ" sz="2800" b="1" kern="1200" dirty="0"/>
            </a:br>
            <a:endParaRPr lang="cs-CZ" sz="2800" b="1" kern="1200" dirty="0"/>
          </a:p>
        </p:txBody>
      </p:sp>
      <p:sp>
        <p:nvSpPr>
          <p:cNvPr id="31746" name="Podnadpis 2"/>
          <p:cNvSpPr>
            <a:spLocks noGrp="1"/>
          </p:cNvSpPr>
          <p:nvPr>
            <p:ph type="subTitle" idx="4294967295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cs-CZ" sz="1100" i="1" smtClean="0"/>
              <a:t>Projekt Centrum podpory NRP je realizován za podpory Nadace Sirius </a:t>
            </a:r>
          </a:p>
        </p:txBody>
      </p:sp>
      <p:sp>
        <p:nvSpPr>
          <p:cNvPr id="31747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31748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" y="620713"/>
            <a:ext cx="7847013" cy="137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1750" name="TextovéPole 6"/>
          <p:cNvSpPr txBox="1">
            <a:spLocks noChangeArrowheads="1"/>
          </p:cNvSpPr>
          <p:nvPr/>
        </p:nvSpPr>
        <p:spPr bwMode="auto">
          <a:xfrm>
            <a:off x="1042988" y="2330450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i="1" dirty="0" smtClean="0">
                <a:latin typeface="Calibri" pitchFamily="34" charset="0"/>
              </a:rPr>
              <a:t>Děkuji </a:t>
            </a:r>
            <a:r>
              <a:rPr lang="cs-CZ" sz="2800" b="1" i="1" dirty="0">
                <a:latin typeface="Calibri" pitchFamily="34" charset="0"/>
              </a:rPr>
              <a:t>za pozornost!</a:t>
            </a:r>
            <a:endParaRPr lang="cs-CZ" sz="2800" i="1" dirty="0">
              <a:latin typeface="Calibri" pitchFamily="34" charset="0"/>
            </a:endParaRPr>
          </a:p>
        </p:txBody>
      </p:sp>
      <p:sp>
        <p:nvSpPr>
          <p:cNvPr id="31751" name="Rectangle 5"/>
          <p:cNvSpPr txBox="1">
            <a:spLocks noChangeArrowheads="1"/>
          </p:cNvSpPr>
          <p:nvPr/>
        </p:nvSpPr>
        <p:spPr bwMode="auto">
          <a:xfrm>
            <a:off x="1403350" y="3141663"/>
            <a:ext cx="619283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sz="2000" b="1">
                <a:latin typeface="Calibri" pitchFamily="34" charset="0"/>
              </a:rPr>
              <a:t>Středisko náhradní rodinné péče, </a:t>
            </a:r>
            <a:r>
              <a:rPr lang="cs-CZ" altLang="cs-CZ" b="1">
                <a:latin typeface="Calibri" pitchFamily="34" charset="0"/>
              </a:rPr>
              <a:t>spolek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sz="2000" b="1">
                <a:latin typeface="Calibri" pitchFamily="34" charset="0"/>
              </a:rPr>
              <a:t>Prof. PhDr. et RNDr. Marie M. Vágnerová, CSc.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altLang="cs-CZ"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>
                <a:latin typeface="Calibri" pitchFamily="34" charset="0"/>
              </a:rPr>
              <a:t>Jelení 91, 118 00 Praha 1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>
                <a:latin typeface="Calibri" pitchFamily="34" charset="0"/>
              </a:rPr>
              <a:t>Tel./fax: +420 233 355 309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>
                <a:latin typeface="Calibri" pitchFamily="34" charset="0"/>
              </a:rPr>
              <a:t>Infolinka: +420 233 356 701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>
                <a:latin typeface="Calibri" pitchFamily="34" charset="0"/>
                <a:hlinkClick r:id="rId3"/>
              </a:rPr>
              <a:t>info@nahradnirodina.cz</a:t>
            </a:r>
            <a:endParaRPr lang="cs-CZ" altLang="cs-CZ"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>
                <a:latin typeface="Calibri" pitchFamily="34" charset="0"/>
                <a:hlinkClick r:id="rId4"/>
              </a:rPr>
              <a:t>www.nahradnirodina.cz</a:t>
            </a:r>
            <a:endParaRPr lang="cs-CZ" altLang="cs-CZ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052736"/>
            <a:ext cx="7058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Život v náhradní rodinné péči z pohledu přijatých dětí a náhradních rodin</a:t>
            </a:r>
            <a:endParaRPr lang="cs-CZ" sz="2800" b="1" dirty="0">
              <a:latin typeface="+mn-lt"/>
            </a:endParaRPr>
          </a:p>
        </p:txBody>
      </p:sp>
      <p:sp>
        <p:nvSpPr>
          <p:cNvPr id="14342" name="TextovéPole 7"/>
          <p:cNvSpPr txBox="1">
            <a:spLocks noChangeArrowheads="1"/>
          </p:cNvSpPr>
          <p:nvPr/>
        </p:nvSpPr>
        <p:spPr bwMode="auto">
          <a:xfrm>
            <a:off x="1259408" y="2537609"/>
            <a:ext cx="6985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/>
            <a:r>
              <a:rPr lang="cs-CZ" sz="2000" b="1" dirty="0" smtClean="0">
                <a:latin typeface="+mn-lt"/>
              </a:rPr>
              <a:t>Zkoumanou skupinu tvořilo:</a:t>
            </a:r>
          </a:p>
          <a:p>
            <a:pPr marL="285750" indent="-285750"/>
            <a:endParaRPr lang="cs-CZ" sz="2000" dirty="0" smtClean="0">
              <a:latin typeface="+mn-lt"/>
            </a:endParaRPr>
          </a:p>
          <a:p>
            <a:pPr marL="285750" indent="-285750"/>
            <a:r>
              <a:rPr lang="cs-CZ" sz="2000" dirty="0" smtClean="0">
                <a:latin typeface="+mn-lt"/>
              </a:rPr>
              <a:t>22 rodin s osvojeným dítětem a 30 pěstounských rodin</a:t>
            </a:r>
          </a:p>
          <a:p>
            <a:pPr marL="285750" indent="-285750"/>
            <a:r>
              <a:rPr lang="cs-CZ" sz="2000" dirty="0" smtClean="0">
                <a:latin typeface="+mn-lt"/>
              </a:rPr>
              <a:t>28 přijatých dětí ve věku od 15 do 29 let</a:t>
            </a:r>
            <a:endParaRPr lang="cs-CZ" sz="2000" dirty="0">
              <a:latin typeface="+mn-lt"/>
            </a:endParaRP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Přístup k náhradnímu rodičovství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348880"/>
            <a:ext cx="6985000" cy="226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Představy náhradních rodičů nebyly vždycky realistické.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V současné době si uvědomují, že si tehdy neuměli představit, jaké problémy budou muset řešit.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Přípravné kurzy hodnotí různě: oceňují informace, které zde získali, ale nemyslí si, že by se zde dozvěděli všechno potřebné.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Důležitý byl pro ně kontakt s dalšími žadateli.</a:t>
            </a: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První kontakt a adaptační fáze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348880"/>
            <a:ext cx="6985000" cy="22467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 eaLnBrk="1" hangingPunct="1">
              <a:spcBef>
                <a:spcPts val="1200"/>
              </a:spcBef>
              <a:buFont typeface="Arial" charset="0"/>
              <a:buNone/>
            </a:pPr>
            <a:r>
              <a:rPr lang="cs-CZ" sz="2000" dirty="0" smtClean="0">
                <a:latin typeface="+mn-lt"/>
              </a:rPr>
              <a:t>První kontakt může proběhnout různě, rodiče mohou mít rozdílné pocity: počáteční nadšení i nejistota a pocit zklamání.</a:t>
            </a:r>
          </a:p>
          <a:p>
            <a:pPr marL="0" indent="0" algn="ctr" eaLnBrk="1" hangingPunct="1">
              <a:spcBef>
                <a:spcPts val="1200"/>
              </a:spcBef>
              <a:buFont typeface="Arial" charset="0"/>
              <a:buNone/>
            </a:pPr>
            <a:r>
              <a:rPr lang="cs-CZ" sz="2000" dirty="0" smtClean="0">
                <a:latin typeface="+mn-lt"/>
              </a:rPr>
              <a:t>Rodiče by potřebovali o dítěti více informací.</a:t>
            </a:r>
          </a:p>
          <a:p>
            <a:pPr marL="0" indent="0" algn="ctr" eaLnBrk="1" hangingPunct="1">
              <a:spcBef>
                <a:spcPts val="1200"/>
              </a:spcBef>
              <a:buFont typeface="Arial" charset="0"/>
              <a:buNone/>
            </a:pPr>
            <a:r>
              <a:rPr lang="cs-CZ" sz="2000" dirty="0" smtClean="0">
                <a:latin typeface="+mn-lt"/>
              </a:rPr>
              <a:t>Adaptace na příchod dítěte do rodiny je náročná pro ně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i pro dítě. Počáteční orientace obvykle trvá přibližně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1 měsíc.</a:t>
            </a: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Adaptace závisí na věku, osobnosti dítěte </a:t>
            </a:r>
            <a:br>
              <a:rPr lang="cs-CZ" sz="2800" b="1" dirty="0" smtClean="0">
                <a:latin typeface="+mn-lt"/>
              </a:rPr>
            </a:br>
            <a:r>
              <a:rPr lang="cs-CZ" sz="2800" b="1" dirty="0" smtClean="0">
                <a:latin typeface="+mn-lt"/>
              </a:rPr>
              <a:t>i jeho předcházejících zkušenostech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392" y="2584356"/>
            <a:ext cx="6985000" cy="155427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 eaLnBrk="1" hangingPunct="1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Čím je dítě starší, tím mohou být adaptační problémy větší.</a:t>
            </a:r>
          </a:p>
          <a:p>
            <a:pPr marL="0" indent="0" algn="ctr" eaLnBrk="1" hangingPunct="1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Obtížné porozumění nápadným projevům dítěte: převažuje nadměrná úzkostnost, hyperaktivita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a sklon k agresivnímu reagování.</a:t>
            </a: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Nástup dítěte do školy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492896"/>
            <a:ext cx="6985000" cy="18620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 eaLnBrk="1" hangingPunct="1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Nástup přijatého dítěte do školy dost často přináší různé problémy.</a:t>
            </a:r>
          </a:p>
          <a:p>
            <a:pPr marL="0" indent="0" algn="ctr" eaLnBrk="1" hangingPunct="1"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Problémy s učením: mohou být důsledkem nižšího nadání, předcházející zanedbanosti i nechuti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a nemotivovanosti dítěte.</a:t>
            </a: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Chování přijatého dítěte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276872"/>
            <a:ext cx="6985000" cy="29915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Přijaté děti mají různé problémy v chování, náhradní rodiče si často stěžují na jejich nezvladatelnost, nedostatek ohledu              a soucitu.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Častější jsou i záchvaty vzteku a výbuchy agrese.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Časté bývá i lhaní a krádeže.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Problémy v chování se zhoršují v době dospívání.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Náhradní rodiče mohou mít pocity bezmocnosti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a rodičovského selhání.</a:t>
            </a: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Názory náhradních rodičů na vztahy přijatých dětí s nevlastními sourozenci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564904"/>
            <a:ext cx="6985000" cy="14311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Sourozenecké vztahy mohou být různé. Objevuje se jak rivalita     a žárlivost, tak vzájemná podpora.</a:t>
            </a:r>
          </a:p>
          <a:p>
            <a:pPr marL="0" indent="0" algn="ctr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Rušivé a nepříjemné chování dítěte ovlivní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i vztahy se sourozenci.</a:t>
            </a: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124744"/>
            <a:ext cx="70580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>
                <a:latin typeface="+mn-lt"/>
              </a:rPr>
              <a:t>Názory náhradních rodičů na biologické rodiče přijatého dítěte a jejich vliv</a:t>
            </a:r>
            <a:endParaRPr lang="cs-CZ" sz="2800" b="1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2564904"/>
            <a:ext cx="6985000" cy="228370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Biologickými rodiči jsou ovlivňováni a zatěžováni hlavně pěstouni.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Kontakt s biologickými rodiči může nepříznivě zasahovat do  chodu náhradní rodiny a negativně ovlivňovat i dítě. Jde hlavně    o nesplněné sliby, narušování výchovy a působení negativního vzoru.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None/>
            </a:pPr>
            <a:r>
              <a:rPr lang="cs-CZ" sz="2000" dirty="0" smtClean="0">
                <a:latin typeface="+mn-lt"/>
              </a:rPr>
              <a:t>Pěstouni často potřebují pomoc při úpravě kontaktu 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s biologickou rodinou.</a:t>
            </a: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1197</Words>
  <Application>Microsoft Office PowerPoint</Application>
  <PresentationFormat>Předvádění na obrazovce (4:3)</PresentationFormat>
  <Paragraphs>139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Náhradní rodinná péče v České republice  a zkušenosti přímých aktérů   Život v náhradní rodinné péči z pohledu přijatých dětí                     a náhradních rodin    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Marek Michal</dc:creator>
  <cp:lastModifiedBy> </cp:lastModifiedBy>
  <cp:revision>54</cp:revision>
  <cp:lastPrinted>2014-10-10T08:34:44Z</cp:lastPrinted>
  <dcterms:created xsi:type="dcterms:W3CDTF">2014-10-10T08:03:38Z</dcterms:created>
  <dcterms:modified xsi:type="dcterms:W3CDTF">2014-11-06T13:48:19Z</dcterms:modified>
</cp:coreProperties>
</file>