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3" r:id="rId4"/>
    <p:sldId id="265" r:id="rId5"/>
    <p:sldId id="272" r:id="rId6"/>
    <p:sldId id="261" r:id="rId7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6517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3444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6354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8824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2626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425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447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7988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6335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1558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777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8248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hradnirodina.cz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nadacesirius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ahradnirodin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1988839"/>
            <a:ext cx="7847657" cy="410445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Náhradní rodinná péče v České republice </a:t>
            </a:r>
            <a:br>
              <a:rPr lang="cs-CZ" sz="2800" b="1" dirty="0" smtClean="0"/>
            </a:br>
            <a:r>
              <a:rPr lang="cs-CZ" sz="2800" b="1" dirty="0" smtClean="0"/>
              <a:t>a zkušenosti přímých aktérů</a:t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NRP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v ČR po novele zákona o 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sociálně-právní</a:t>
            </a:r>
            <a:b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ochraně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dětí v reflexi pracovníků NNO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     </a:t>
            </a: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620688"/>
            <a:ext cx="7846440" cy="137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1560" y="4365104"/>
            <a:ext cx="7846441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1100" dirty="0" smtClean="0"/>
              <a:t>      </a:t>
            </a:r>
            <a:r>
              <a:rPr lang="cs-CZ" sz="1100" dirty="0" smtClean="0">
                <a:hlinkClick r:id="rId3"/>
              </a:rPr>
              <a:t>www.nahradnirodina.cz</a:t>
            </a:r>
            <a:r>
              <a:rPr lang="cs-CZ" sz="1100" dirty="0" smtClean="0"/>
              <a:t>                                                        </a:t>
            </a:r>
            <a:r>
              <a:rPr lang="cs-CZ" sz="1100" dirty="0" smtClean="0">
                <a:hlinkClick r:id="rId4"/>
              </a:rPr>
              <a:t>www.nadacesirius.cz</a:t>
            </a:r>
            <a:r>
              <a:rPr lang="cs-CZ" sz="1100" dirty="0" smtClean="0"/>
              <a:t>                                                           </a:t>
            </a:r>
            <a:r>
              <a:rPr lang="cs-CZ" sz="1100" dirty="0" smtClean="0">
                <a:hlinkClick r:id="rId4"/>
              </a:rPr>
              <a:t>www.nadacesirius.cz</a:t>
            </a:r>
            <a:endParaRPr lang="cs-CZ" sz="1100" dirty="0"/>
          </a:p>
        </p:txBody>
      </p:sp>
      <p:pic>
        <p:nvPicPr>
          <p:cNvPr id="13" name="obrázek 3" descr="logo Centrum podpory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910193" cy="938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F:\MARTINA\Konference CR vyzkum 13.11.2014\Prezentace\logo snrp mal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22" y="4463798"/>
            <a:ext cx="1248114" cy="9385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F:\MARTINA\Konference CR vyzkum 13.11.2014\Prezentace\logo ns mal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437112"/>
            <a:ext cx="1152128" cy="9447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2198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27584" y="962725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2"/>
                </a:solidFill>
              </a:rPr>
              <a:t>NRP v</a:t>
            </a:r>
            <a:r>
              <a:rPr lang="cs-CZ" sz="2400" b="1" dirty="0">
                <a:solidFill>
                  <a:schemeClr val="accent2"/>
                </a:solidFill>
              </a:rPr>
              <a:t> </a:t>
            </a:r>
            <a:r>
              <a:rPr lang="cs-CZ" sz="2400" b="1" dirty="0" smtClean="0">
                <a:solidFill>
                  <a:schemeClr val="accent2"/>
                </a:solidFill>
              </a:rPr>
              <a:t>ČR po </a:t>
            </a:r>
            <a:r>
              <a:rPr lang="cs-CZ" sz="2400" b="1" dirty="0">
                <a:solidFill>
                  <a:schemeClr val="accent2"/>
                </a:solidFill>
              </a:rPr>
              <a:t>novele zákona o sociálně-právní ochraně dětí v reflexi pracovníků </a:t>
            </a:r>
            <a:r>
              <a:rPr lang="cs-CZ" sz="2400" b="1" dirty="0" smtClean="0">
                <a:solidFill>
                  <a:schemeClr val="accent2"/>
                </a:solidFill>
              </a:rPr>
              <a:t>NNO</a:t>
            </a:r>
            <a:endParaRPr lang="cs-CZ" sz="2400" dirty="0">
              <a:solidFill>
                <a:schemeClr val="accent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44823" y="1988840"/>
            <a:ext cx="698477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Výzkumné otázky</a:t>
            </a:r>
          </a:p>
          <a:p>
            <a:pPr marL="514350" lvl="0" indent="-514350">
              <a:buFont typeface="+mj-lt"/>
              <a:buAutoNum type="romanUcPeriod"/>
            </a:pPr>
            <a:r>
              <a:rPr lang="cs-CZ" sz="2000" dirty="0" smtClean="0"/>
              <a:t>Co </a:t>
            </a:r>
            <a:r>
              <a:rPr lang="cs-CZ" sz="2000" dirty="0"/>
              <a:t>profesionálům z oblasti náhradní péče o dítě přinesly nové zákonné podmínky?</a:t>
            </a:r>
          </a:p>
          <a:p>
            <a:pPr marL="514350" lvl="0" indent="-514350">
              <a:buFont typeface="+mj-lt"/>
              <a:buAutoNum type="romanUcPeriod"/>
            </a:pPr>
            <a:r>
              <a:rPr lang="cs-CZ" sz="2000" dirty="0"/>
              <a:t>Jaká podpora (prvky, aktivity, služby) je potřeba pro to, aby náhradní rodinná péče dobře fungovala?</a:t>
            </a:r>
          </a:p>
          <a:p>
            <a:pPr marL="514350" lvl="0" indent="-514350">
              <a:buFont typeface="+mj-lt"/>
              <a:buAutoNum type="romanUcPeriod"/>
            </a:pPr>
            <a:r>
              <a:rPr lang="cs-CZ" sz="2000" dirty="0"/>
              <a:t>Jaké místo v systému náhradní péče o děti mají mít orgány sociálně-právní ochrany dětí (OSPOD) a NNO?</a:t>
            </a:r>
          </a:p>
          <a:p>
            <a:endParaRPr lang="cs-CZ" dirty="0" smtClean="0"/>
          </a:p>
          <a:p>
            <a:r>
              <a:rPr lang="cs-CZ" sz="2000" b="1" dirty="0" smtClean="0"/>
              <a:t>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2 skupinové diskuse v červnu 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26 pracovnic  a pracovníků  z</a:t>
            </a:r>
            <a:r>
              <a:rPr lang="cs-CZ" dirty="0"/>
              <a:t> 20 různých </a:t>
            </a:r>
            <a:r>
              <a:rPr lang="cs-CZ" dirty="0" smtClean="0"/>
              <a:t>NNO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0425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6163" y="836712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10492" y="693465"/>
            <a:ext cx="777564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1600" b="1" dirty="0" smtClean="0">
              <a:solidFill>
                <a:schemeClr val="accent2"/>
              </a:solidFill>
            </a:endParaRPr>
          </a:p>
          <a:p>
            <a:pPr algn="just"/>
            <a:r>
              <a:rPr lang="cs-CZ" sz="2400" b="1" dirty="0" smtClean="0">
                <a:solidFill>
                  <a:schemeClr val="accent2"/>
                </a:solidFill>
              </a:rPr>
              <a:t>Co </a:t>
            </a:r>
            <a:r>
              <a:rPr lang="cs-CZ" sz="2400" b="1" dirty="0">
                <a:solidFill>
                  <a:schemeClr val="accent2"/>
                </a:solidFill>
              </a:rPr>
              <a:t>profesionálům z oblasti náhradní péče o dítě přinesly nové zákonné podmínky</a:t>
            </a:r>
            <a:r>
              <a:rPr lang="cs-CZ" sz="2400" b="1" dirty="0" smtClean="0">
                <a:solidFill>
                  <a:schemeClr val="accent2"/>
                </a:solidFill>
              </a:rPr>
              <a:t>?                                                                                                                                                                 </a:t>
            </a:r>
          </a:p>
          <a:p>
            <a:pPr algn="just"/>
            <a:endParaRPr lang="cs-CZ" sz="1600" b="1" dirty="0">
              <a:solidFill>
                <a:schemeClr val="accent2"/>
              </a:solidFill>
            </a:endParaRPr>
          </a:p>
          <a:p>
            <a:pPr algn="just"/>
            <a:r>
              <a:rPr lang="cs-CZ" sz="2000" b="1" dirty="0" smtClean="0">
                <a:solidFill>
                  <a:schemeClr val="accent2"/>
                </a:solidFill>
              </a:rPr>
              <a:t>I. Pozitivní vnímání:</a:t>
            </a:r>
            <a:endParaRPr lang="cs-CZ" sz="2000" b="1" dirty="0">
              <a:solidFill>
                <a:schemeClr val="accent2"/>
              </a:solidFill>
            </a:endParaRPr>
          </a:p>
          <a:p>
            <a:pPr algn="just"/>
            <a:endParaRPr lang="cs-CZ" sz="2000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Příležitost ke změně</a:t>
            </a:r>
          </a:p>
          <a:p>
            <a:pPr lvl="1" algn="just"/>
            <a:r>
              <a:rPr lang="cs-CZ" sz="2000" dirty="0" smtClean="0"/>
              <a:t>Pracovníci </a:t>
            </a:r>
            <a:r>
              <a:rPr lang="cs-CZ" sz="2000" b="1" i="1" dirty="0"/>
              <a:t>NNO změnu vítají</a:t>
            </a:r>
            <a:r>
              <a:rPr lang="cs-CZ" sz="2000" dirty="0"/>
              <a:t>. Přes chaotičnost a nedostatečnou připravenost ji </a:t>
            </a:r>
            <a:r>
              <a:rPr lang="cs-CZ" sz="2000" dirty="0" smtClean="0"/>
              <a:t>chápou </a:t>
            </a:r>
            <a:r>
              <a:rPr lang="cs-CZ" sz="2000" dirty="0"/>
              <a:t>jako </a:t>
            </a:r>
            <a:r>
              <a:rPr lang="cs-CZ" sz="2000" dirty="0" smtClean="0"/>
              <a:t>příležitost.</a:t>
            </a:r>
          </a:p>
          <a:p>
            <a:pPr lvl="1" algn="just"/>
            <a:endParaRPr lang="cs-CZ" sz="20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Podpora MPSV</a:t>
            </a:r>
          </a:p>
          <a:p>
            <a:pPr lvl="1" algn="just"/>
            <a:r>
              <a:rPr lang="cs-CZ" sz="2000" dirty="0" smtClean="0"/>
              <a:t>Pracovníci </a:t>
            </a:r>
            <a:r>
              <a:rPr lang="cs-CZ" sz="2000" b="1" i="1" dirty="0"/>
              <a:t>NNO</a:t>
            </a:r>
            <a:r>
              <a:rPr lang="cs-CZ" sz="2000" dirty="0"/>
              <a:t> </a:t>
            </a:r>
            <a:r>
              <a:rPr lang="cs-CZ" sz="2000" b="1" i="1" dirty="0"/>
              <a:t>vnímali</a:t>
            </a:r>
            <a:r>
              <a:rPr lang="cs-CZ" sz="2000" dirty="0"/>
              <a:t> v červnu 2013 (tedy ještě před změnou </a:t>
            </a:r>
            <a:r>
              <a:rPr lang="cs-CZ" sz="2000" dirty="0" smtClean="0"/>
              <a:t>vlády)</a:t>
            </a:r>
            <a:r>
              <a:rPr lang="cs-CZ" sz="2000" b="1" i="1" dirty="0" smtClean="0"/>
              <a:t>MPSV </a:t>
            </a:r>
            <a:r>
              <a:rPr lang="cs-CZ" sz="2000" b="1" i="1" dirty="0"/>
              <a:t>jako oporu</a:t>
            </a:r>
            <a:r>
              <a:rPr lang="cs-CZ" sz="2000" dirty="0"/>
              <a:t> v procesu změny a v reformním </a:t>
            </a:r>
            <a:r>
              <a:rPr lang="cs-CZ" sz="2000" dirty="0" smtClean="0"/>
              <a:t>úsilí.</a:t>
            </a:r>
          </a:p>
          <a:p>
            <a:pPr lvl="1" algn="just"/>
            <a:endParaRPr lang="cs-CZ" sz="20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cs-CZ" sz="2000" b="1" dirty="0" smtClean="0"/>
              <a:t>Změna </a:t>
            </a:r>
            <a:r>
              <a:rPr lang="cs-CZ" sz="2000" b="1" dirty="0"/>
              <a:t>přístupu pracovníků OSPOD k pěstounské péči	</a:t>
            </a:r>
            <a:endParaRPr lang="cs-CZ" sz="2000" dirty="0" smtClean="0"/>
          </a:p>
          <a:p>
            <a:pPr lvl="1" algn="just"/>
            <a:r>
              <a:rPr lang="cs-CZ" sz="2000" b="1" i="1" dirty="0" smtClean="0"/>
              <a:t>Zvýšil se zájem</a:t>
            </a:r>
            <a:r>
              <a:rPr lang="cs-CZ" sz="2000" dirty="0" smtClean="0"/>
              <a:t> pracovníků OSPOD o pěstounskou péči.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576162" y="560673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7900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12775" y="980728"/>
            <a:ext cx="7742932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>
                <a:solidFill>
                  <a:schemeClr val="accent2"/>
                </a:solidFill>
              </a:rPr>
              <a:t>Co </a:t>
            </a:r>
            <a:r>
              <a:rPr lang="cs-CZ" sz="2400" b="1" dirty="0">
                <a:solidFill>
                  <a:schemeClr val="accent2"/>
                </a:solidFill>
              </a:rPr>
              <a:t>profesionálům z oblasti náhradní péče o dítě přinesly nové zákonné podmínky</a:t>
            </a:r>
            <a:r>
              <a:rPr lang="cs-CZ" sz="2400" b="1" dirty="0" smtClean="0">
                <a:solidFill>
                  <a:schemeClr val="accent2"/>
                </a:solidFill>
              </a:rPr>
              <a:t>?</a:t>
            </a:r>
            <a:endParaRPr lang="cs-CZ" b="1" dirty="0">
              <a:solidFill>
                <a:schemeClr val="accent2"/>
              </a:solidFill>
            </a:endParaRPr>
          </a:p>
          <a:p>
            <a:pPr algn="just">
              <a:spcBef>
                <a:spcPts val="2400"/>
              </a:spcBef>
            </a:pPr>
            <a:r>
              <a:rPr lang="cs-CZ" sz="2000" b="1" dirty="0" smtClean="0">
                <a:solidFill>
                  <a:schemeClr val="accent2"/>
                </a:solidFill>
              </a:rPr>
              <a:t>II. Negativní vnímání:</a:t>
            </a:r>
            <a:endParaRPr lang="cs-CZ" sz="2000" b="1" dirty="0"/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cs-CZ" sz="2000" b="1" dirty="0" smtClean="0"/>
              <a:t>Nejasnosti </a:t>
            </a:r>
            <a:r>
              <a:rPr lang="cs-CZ" sz="2000" b="1" dirty="0"/>
              <a:t>v uzavírání dohod a ve financování </a:t>
            </a:r>
            <a:r>
              <a:rPr lang="cs-CZ" sz="2000" b="1" dirty="0" smtClean="0"/>
              <a:t>služeb</a:t>
            </a:r>
          </a:p>
          <a:p>
            <a:pPr marL="342900" indent="-342900" algn="just">
              <a:spcBef>
                <a:spcPts val="1800"/>
              </a:spcBef>
              <a:buFont typeface="+mj-lt"/>
              <a:buAutoNum type="arabicPeriod"/>
            </a:pPr>
            <a:r>
              <a:rPr lang="cs-CZ" sz="2000" b="1" dirty="0" smtClean="0"/>
              <a:t>Omezení </a:t>
            </a:r>
            <a:r>
              <a:rPr lang="cs-CZ" sz="2000" b="1" dirty="0"/>
              <a:t>při rozvoji přechodné pěstounské </a:t>
            </a:r>
            <a:r>
              <a:rPr lang="cs-CZ" sz="2000" b="1" dirty="0" smtClean="0"/>
              <a:t>péče</a:t>
            </a:r>
          </a:p>
          <a:p>
            <a:pPr marL="342900" indent="-342900" algn="just">
              <a:spcBef>
                <a:spcPts val="1800"/>
              </a:spcBef>
              <a:buFont typeface="+mj-lt"/>
              <a:buAutoNum type="arabicPeriod"/>
            </a:pPr>
            <a:r>
              <a:rPr lang="cs-CZ" sz="2000" b="1" dirty="0" smtClean="0"/>
              <a:t>Odmítání </a:t>
            </a:r>
            <a:r>
              <a:rPr lang="cs-CZ" sz="2000" b="1" dirty="0"/>
              <a:t>povinného vzdělávání ze strany </a:t>
            </a:r>
            <a:r>
              <a:rPr lang="cs-CZ" sz="2000" b="1" dirty="0" smtClean="0"/>
              <a:t>pěstounů</a:t>
            </a:r>
          </a:p>
          <a:p>
            <a:pPr marL="342900" indent="-342900" algn="just">
              <a:spcBef>
                <a:spcPts val="1800"/>
              </a:spcBef>
              <a:buFont typeface="+mj-lt"/>
              <a:buAutoNum type="arabicPeriod"/>
            </a:pPr>
            <a:r>
              <a:rPr lang="cs-CZ" sz="2000" b="1" dirty="0" smtClean="0"/>
              <a:t>Problematické </a:t>
            </a:r>
            <a:r>
              <a:rPr lang="cs-CZ" sz="2000" b="1" dirty="0"/>
              <a:t>podmínky příbuzenské pěstounské </a:t>
            </a:r>
            <a:r>
              <a:rPr lang="cs-CZ" sz="2000" b="1" dirty="0" smtClean="0"/>
              <a:t>péče</a:t>
            </a:r>
            <a:endParaRPr lang="cs-CZ" sz="2000" dirty="0" smtClean="0"/>
          </a:p>
          <a:p>
            <a:pPr marL="342900" indent="-342900" algn="just">
              <a:spcBef>
                <a:spcPts val="1800"/>
              </a:spcBef>
              <a:buFont typeface="+mj-lt"/>
              <a:buAutoNum type="arabicPeriod"/>
            </a:pPr>
            <a:r>
              <a:rPr lang="cs-CZ" sz="2000" b="1" dirty="0" smtClean="0"/>
              <a:t>Nedostupnost </a:t>
            </a:r>
            <a:r>
              <a:rPr lang="cs-CZ" sz="2000" b="1" dirty="0"/>
              <a:t>podpory pro adoptivní </a:t>
            </a:r>
            <a:r>
              <a:rPr lang="cs-CZ" sz="2000" b="1" dirty="0" smtClean="0"/>
              <a:t>rodiny</a:t>
            </a:r>
          </a:p>
          <a:p>
            <a:pPr marL="342900" indent="-342900" algn="just">
              <a:spcBef>
                <a:spcPts val="1800"/>
              </a:spcBef>
              <a:buFont typeface="+mj-lt"/>
              <a:buAutoNum type="arabicPeriod"/>
            </a:pPr>
            <a:r>
              <a:rPr lang="cs-CZ" sz="2000" b="1" dirty="0" smtClean="0"/>
              <a:t>Výběr a příprava náhradních rodičů</a:t>
            </a:r>
            <a:endParaRPr lang="cs-CZ" sz="2000" dirty="0" smtClean="0"/>
          </a:p>
          <a:p>
            <a:endParaRPr lang="cs-CZ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algn="just"/>
            <a:endParaRPr lang="cs-CZ" sz="2400" b="1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7032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2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12565" y="1124744"/>
            <a:ext cx="763284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cs-CZ" sz="2000" b="1" dirty="0" smtClean="0">
                <a:solidFill>
                  <a:schemeClr val="accent2"/>
                </a:solidFill>
              </a:rPr>
              <a:t>Negativní </a:t>
            </a:r>
            <a:r>
              <a:rPr lang="cs-CZ" sz="2000" b="1" dirty="0">
                <a:solidFill>
                  <a:schemeClr val="accent2"/>
                </a:solidFill>
              </a:rPr>
              <a:t>vnímání</a:t>
            </a:r>
            <a:r>
              <a:rPr lang="cs-CZ" sz="2000" b="1" dirty="0" smtClean="0">
                <a:solidFill>
                  <a:schemeClr val="accent2"/>
                </a:solidFill>
              </a:rPr>
              <a:t>:</a:t>
            </a:r>
            <a:endParaRPr lang="cs-CZ" sz="2000" b="1" dirty="0" smtClean="0"/>
          </a:p>
          <a:p>
            <a:pPr marL="457200" indent="-457200" algn="just">
              <a:buFont typeface="+mj-lt"/>
              <a:buAutoNum type="arabicPeriod" startAt="7"/>
            </a:pPr>
            <a:r>
              <a:rPr lang="cs-CZ" sz="2000" b="1" dirty="0" smtClean="0"/>
              <a:t> Párování </a:t>
            </a:r>
            <a:r>
              <a:rPr lang="cs-CZ" sz="2000" b="1" dirty="0"/>
              <a:t>dětí a náhradních </a:t>
            </a:r>
            <a:r>
              <a:rPr lang="cs-CZ" sz="2000" b="1" dirty="0" smtClean="0"/>
              <a:t>rodičů</a:t>
            </a:r>
            <a:endParaRPr lang="cs-CZ" sz="2000" dirty="0"/>
          </a:p>
          <a:p>
            <a:pPr lvl="1" algn="just"/>
            <a:r>
              <a:rPr lang="cs-CZ" sz="2000" b="1" i="1" dirty="0" smtClean="0"/>
              <a:t>    Efektivní </a:t>
            </a:r>
            <a:r>
              <a:rPr lang="cs-CZ" sz="2000" b="1" i="1" dirty="0"/>
              <a:t>párování pro děti s </a:t>
            </a:r>
            <a:r>
              <a:rPr lang="cs-CZ" sz="2000" b="1" i="1" dirty="0" smtClean="0"/>
              <a:t>postižením</a:t>
            </a:r>
          </a:p>
          <a:p>
            <a:pPr marL="342900" indent="-342900" algn="just">
              <a:spcBef>
                <a:spcPts val="1800"/>
              </a:spcBef>
              <a:buFont typeface="+mj-lt"/>
              <a:buAutoNum type="arabicPeriod" startAt="7"/>
            </a:pPr>
            <a:r>
              <a:rPr lang="cs-CZ" sz="2000" b="1" dirty="0" smtClean="0"/>
              <a:t>   Podpora </a:t>
            </a:r>
            <a:r>
              <a:rPr lang="cs-CZ" sz="2000" b="1" dirty="0"/>
              <a:t>dětí v pěstounské </a:t>
            </a:r>
            <a:r>
              <a:rPr lang="cs-CZ" sz="2000" b="1" dirty="0" smtClean="0"/>
              <a:t>péči</a:t>
            </a:r>
          </a:p>
          <a:p>
            <a:pPr marL="342900" indent="-342900" algn="just">
              <a:spcBef>
                <a:spcPts val="18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cs-CZ" sz="2000" b="1" dirty="0" smtClean="0"/>
              <a:t>   Podpora </a:t>
            </a:r>
            <a:r>
              <a:rPr lang="cs-CZ" sz="2000" b="1" dirty="0"/>
              <a:t>dospělých dětí po odchodu z pěstounské </a:t>
            </a:r>
            <a:r>
              <a:rPr lang="cs-CZ" sz="2000" b="1" dirty="0" smtClean="0"/>
              <a:t>péče</a:t>
            </a:r>
          </a:p>
          <a:p>
            <a:pPr marL="342900" indent="-342900" algn="just">
              <a:buFont typeface="+mj-lt"/>
              <a:buAutoNum type="arabicPeriod" startAt="7"/>
            </a:pPr>
            <a:r>
              <a:rPr lang="cs-CZ" sz="2000" b="1" dirty="0" smtClean="0"/>
              <a:t>   Podpora </a:t>
            </a:r>
            <a:r>
              <a:rPr lang="cs-CZ" sz="2000" b="1" dirty="0"/>
              <a:t>náhradních </a:t>
            </a:r>
            <a:r>
              <a:rPr lang="cs-CZ" sz="2000" b="1" dirty="0" smtClean="0"/>
              <a:t>rodin</a:t>
            </a:r>
            <a:endParaRPr lang="cs-CZ" sz="2000" dirty="0" smtClean="0"/>
          </a:p>
          <a:p>
            <a:pPr lvl="1" algn="just"/>
            <a:r>
              <a:rPr lang="cs-CZ" sz="2000" b="1" i="1" dirty="0" smtClean="0"/>
              <a:t>    Pěstouni </a:t>
            </a:r>
            <a:r>
              <a:rPr lang="cs-CZ" sz="2000" b="1" i="1" dirty="0"/>
              <a:t>a adoptivní</a:t>
            </a:r>
            <a:r>
              <a:rPr lang="cs-CZ" sz="2000" dirty="0"/>
              <a:t> </a:t>
            </a:r>
            <a:r>
              <a:rPr lang="cs-CZ" sz="2000" b="1" i="1" dirty="0"/>
              <a:t>rodiče dětí se zdravotním </a:t>
            </a:r>
            <a:endParaRPr lang="cs-CZ" sz="2000" b="1" i="1" dirty="0" smtClean="0"/>
          </a:p>
          <a:p>
            <a:pPr lvl="1" algn="just"/>
            <a:r>
              <a:rPr lang="cs-CZ" sz="2000" b="1" i="1" dirty="0" smtClean="0"/>
              <a:t>    postižením potřebují zajistit další podpůrné služby</a:t>
            </a:r>
          </a:p>
          <a:p>
            <a:pPr marL="342900" indent="-342900" algn="just">
              <a:spcBef>
                <a:spcPts val="1800"/>
              </a:spcBef>
              <a:buFont typeface="+mj-lt"/>
              <a:buAutoNum type="arabicPeriod" startAt="7"/>
            </a:pPr>
            <a:r>
              <a:rPr lang="cs-CZ" sz="2000" b="1" dirty="0" smtClean="0"/>
              <a:t>   Sanace biologické rodiny</a:t>
            </a:r>
          </a:p>
          <a:p>
            <a:pPr marL="342900" indent="-342900" algn="just">
              <a:spcBef>
                <a:spcPts val="1800"/>
              </a:spcBef>
              <a:buFont typeface="+mj-lt"/>
              <a:buAutoNum type="arabicPeriod" startAt="7"/>
            </a:pPr>
            <a:r>
              <a:rPr lang="cs-CZ" sz="2000" b="1" dirty="0" smtClean="0"/>
              <a:t>   Kompetence </a:t>
            </a:r>
            <a:r>
              <a:rPr lang="cs-CZ" sz="2000" b="1" dirty="0"/>
              <a:t>NNO a OSPOD</a:t>
            </a:r>
            <a:endParaRPr lang="cs-CZ" sz="2000" dirty="0"/>
          </a:p>
          <a:p>
            <a:pPr algn="just"/>
            <a:endParaRPr lang="cs-CZ" sz="1600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90265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1988839"/>
            <a:ext cx="7847657" cy="410445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620688"/>
            <a:ext cx="7846440" cy="137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043608" y="232971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Děkujeme za pozornost!</a:t>
            </a:r>
            <a:endParaRPr lang="cs-CZ" sz="2800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1403648" y="3140968"/>
            <a:ext cx="6192838" cy="24482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Středisko náhradní rodinné péče, </a:t>
            </a:r>
            <a:r>
              <a:rPr kumimoji="0" lang="cs-CZ" altLang="cs-CZ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spolek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Mgr. Jan Paleček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altLang="cs-CZ" sz="2000" b="1" dirty="0" smtClean="0"/>
              <a:t>PhDr. Věduna Bubleová</a:t>
            </a:r>
            <a:endParaRPr kumimoji="0" lang="cs-CZ" altLang="cs-CZ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Jelení 91,118 00 Praha 1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Tel./fax: +420 233 355 309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Infolinka: +420 233 356 701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3"/>
              </a:rPr>
              <a:t>info@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3"/>
              </a:rPr>
              <a:t>nahradnirodina.cz</a:t>
            </a: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4"/>
              </a:rPr>
              <a:t>www.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4"/>
              </a:rPr>
              <a:t>nahradnirodina.cz</a:t>
            </a: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7773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371</Words>
  <Application>Microsoft Office PowerPoint</Application>
  <PresentationFormat>Předvádění na obrazovce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 Náhradní rodinná péče v České republice  a zkušenosti přímých aktérů  NRP v ČR po novele zákona o sociálně-právní ochraně dětí v reflexi pracovníků NNO         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Marek Michal</dc:creator>
  <cp:lastModifiedBy> </cp:lastModifiedBy>
  <cp:revision>36</cp:revision>
  <cp:lastPrinted>2014-11-11T10:42:36Z</cp:lastPrinted>
  <dcterms:created xsi:type="dcterms:W3CDTF">2014-10-10T08:03:38Z</dcterms:created>
  <dcterms:modified xsi:type="dcterms:W3CDTF">2014-11-11T12:27:40Z</dcterms:modified>
</cp:coreProperties>
</file>