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61" r:id="rId1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1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51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44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635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882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262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42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447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7988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335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558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77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302C-6E3E-4758-ABAD-A9D60DB1E274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AFFB-CA9F-4868-9541-50FA5F12A3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24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nadacesirius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hradnirodin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1988839"/>
            <a:ext cx="7847657" cy="410445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cs-CZ" sz="2800" b="1" dirty="0" smtClean="0"/>
              <a:t>Náhradní rodinná péče v České republice </a:t>
            </a:r>
            <a:br>
              <a:rPr lang="cs-CZ" sz="2800" b="1" dirty="0" smtClean="0"/>
            </a:br>
            <a:r>
              <a:rPr lang="cs-CZ" sz="2800" b="1" dirty="0" smtClean="0"/>
              <a:t>a zkušenosti přímých aktérů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Pěstounská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péče na přechodnou dobu </a:t>
            </a:r>
            <a:r>
              <a:rPr lang="cs-CZ" sz="2200" b="1" dirty="0" smtClean="0">
                <a:solidFill>
                  <a:schemeClr val="accent6">
                    <a:lumMod val="75000"/>
                  </a:schemeClr>
                </a:solidFill>
              </a:rPr>
              <a:t>v praxi</a:t>
            </a:r>
            <a:r>
              <a:rPr lang="cs-CZ" sz="2800" b="1" dirty="0" smtClean="0"/>
              <a:t>  </a:t>
            </a:r>
            <a:br>
              <a:rPr lang="cs-CZ" sz="2800" b="1" dirty="0" smtClean="0"/>
            </a:br>
            <a:r>
              <a:rPr lang="cs-CZ" sz="2800" b="1" dirty="0" smtClean="0"/>
              <a:t> 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7846440" cy="137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1560" y="4365104"/>
            <a:ext cx="784644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100" dirty="0" smtClean="0"/>
              <a:t>      </a:t>
            </a:r>
            <a:r>
              <a:rPr lang="cs-CZ" sz="1100" dirty="0" smtClean="0">
                <a:hlinkClick r:id="rId3"/>
              </a:rPr>
              <a:t>www.nahradnirodina.cz</a:t>
            </a:r>
            <a:r>
              <a:rPr lang="cs-CZ" sz="1100" dirty="0" smtClean="0"/>
              <a:t>                                                        </a:t>
            </a:r>
            <a:r>
              <a:rPr lang="cs-CZ" sz="1100" dirty="0" smtClean="0">
                <a:hlinkClick r:id="rId4"/>
              </a:rPr>
              <a:t>www.nadacesirius.cz</a:t>
            </a:r>
            <a:r>
              <a:rPr lang="cs-CZ" sz="1100" dirty="0" smtClean="0"/>
              <a:t>                                                           </a:t>
            </a:r>
            <a:r>
              <a:rPr lang="cs-CZ" sz="1100" dirty="0" smtClean="0">
                <a:hlinkClick r:id="rId4"/>
              </a:rPr>
              <a:t>www.nadacesirius.cz</a:t>
            </a:r>
            <a:endParaRPr lang="cs-CZ" sz="1100" dirty="0"/>
          </a:p>
        </p:txBody>
      </p:sp>
      <p:pic>
        <p:nvPicPr>
          <p:cNvPr id="13" name="obrázek 3" descr="logo Centrum podpory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910193" cy="93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F:\MARTINA\Konference CR vyzkum 13.11.2014\Prezentace\logo snrp mal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22" y="4463798"/>
            <a:ext cx="1248114" cy="938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:\MARTINA\Konference CR vyzkum 13.11.2014\Prezentace\logo ns mal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2"/>
            <a:ext cx="1152128" cy="944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2198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9301" y="1407760"/>
            <a:ext cx="73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V</a:t>
            </a:r>
            <a:r>
              <a:rPr lang="cs-CZ" sz="2200" b="1" dirty="0"/>
              <a:t> čem obecně spatřují pěstouni možná úskalí PPPD?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2276872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nesprávné motivaci žadatelů o tuto formu péče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nekvalitní přípravě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nízkém věku dětí žijících v rodině pěstounů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nesprávném odhadu vlastních sil a možností pěstounské rodiny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nesprávném odborném posouzení žadatelů o tuto formu péče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nedostatku času na péči o sebe, rodinu, partnerský vztah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případě nezletilých </a:t>
            </a:r>
            <a:r>
              <a:rPr lang="cs-CZ" dirty="0" smtClean="0"/>
              <a:t>matek </a:t>
            </a:r>
            <a:r>
              <a:rPr lang="cs-CZ" dirty="0"/>
              <a:t>nebo dětí na prahu dospělosti v tom, že není dořešena legislativa, též chybí nastavení služeb, které by na PPPD volně navazovaly 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922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08819" y="1196752"/>
            <a:ext cx="7240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Jaké </a:t>
            </a:r>
            <a:r>
              <a:rPr lang="cs-CZ" sz="2200" b="1" dirty="0"/>
              <a:t>změny ke zlepšení by pěstouni </a:t>
            </a:r>
            <a:r>
              <a:rPr lang="cs-CZ" sz="2200" b="1" dirty="0" smtClean="0"/>
              <a:t>na přechodnou dobu </a:t>
            </a:r>
            <a:r>
              <a:rPr lang="cs-CZ" sz="2200" b="1" dirty="0"/>
              <a:t>přivítali?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64547" y="2132856"/>
            <a:ext cx="698477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především změnu postoje společnosti </a:t>
            </a:r>
            <a:endParaRPr lang="cs-CZ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větší informovanost všech odborníků, ale i širší veřejnosti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zlepšení </a:t>
            </a:r>
            <a:r>
              <a:rPr lang="cs-CZ" dirty="0"/>
              <a:t>komunikace mezi odpovědnými pracovníky státní správy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zkvalitnění výběru pěstounů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zkvalitnění přípravy pěstounských </a:t>
            </a:r>
            <a:r>
              <a:rPr lang="cs-CZ" dirty="0" smtClean="0"/>
              <a:t>rodin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zkvalitnění povinného vzdělávání všech pěstounů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vytvoření </a:t>
            </a:r>
            <a:r>
              <a:rPr lang="cs-CZ" dirty="0" smtClean="0"/>
              <a:t>praktické příručky ošetřující konkrétní situace</a:t>
            </a:r>
            <a:endParaRPr lang="cs-CZ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jasně </a:t>
            </a:r>
            <a:r>
              <a:rPr lang="cs-CZ" dirty="0"/>
              <a:t>stanovený </a:t>
            </a:r>
            <a:r>
              <a:rPr lang="cs-CZ" dirty="0" smtClean="0"/>
              <a:t>IPOD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mantinely </a:t>
            </a:r>
            <a:r>
              <a:rPr lang="cs-CZ" dirty="0"/>
              <a:t>sanace biologické rodiny s ohledem na zájem dítěte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361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100219" y="1340768"/>
            <a:ext cx="703698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urychlení </a:t>
            </a:r>
            <a:r>
              <a:rPr lang="cs-CZ" dirty="0"/>
              <a:t>soudních řízení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uzákonění nároku na bezplatné očkování pěstounů proti různým přenosným chorobám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změnu </a:t>
            </a:r>
            <a:r>
              <a:rPr lang="cs-CZ" dirty="0"/>
              <a:t>zákona o matrikách (RL dítěte)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ponechání </a:t>
            </a:r>
            <a:r>
              <a:rPr lang="cs-CZ" dirty="0"/>
              <a:t>doprovázení </a:t>
            </a:r>
            <a:r>
              <a:rPr lang="cs-CZ" dirty="0" smtClean="0"/>
              <a:t>neziskovým organizacím </a:t>
            </a:r>
            <a:endParaRPr lang="cs-CZ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oslovení </a:t>
            </a:r>
            <a:r>
              <a:rPr lang="cs-CZ" dirty="0" smtClean="0"/>
              <a:t>pěstounů PPPD k</a:t>
            </a:r>
            <a:r>
              <a:rPr lang="cs-CZ" dirty="0"/>
              <a:t> převzetí dítěte </a:t>
            </a:r>
            <a:r>
              <a:rPr lang="cs-CZ" dirty="0" smtClean="0"/>
              <a:t>přes </a:t>
            </a:r>
            <a:r>
              <a:rPr lang="cs-CZ" dirty="0"/>
              <a:t>doprovázející </a:t>
            </a:r>
            <a:r>
              <a:rPr lang="cs-CZ" dirty="0" smtClean="0"/>
              <a:t>organizaci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zkvalitnění </a:t>
            </a:r>
            <a:r>
              <a:rPr lang="cs-CZ" dirty="0"/>
              <a:t>služeb pro pěstounské rodiny: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rozšíření odlehčovacích služeb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zřízení SOS linky s nepřetržitým provozem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nastavení pomoci s vyřizováním různých úředních formalit a náležitostí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více prostoru pro sdílení zkušeností s ostatními pěstounskými </a:t>
            </a:r>
            <a:r>
              <a:rPr lang="cs-CZ" sz="1600" dirty="0" smtClean="0"/>
              <a:t>rodinami</a:t>
            </a:r>
            <a:endParaRPr lang="cs-CZ" sz="1600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12195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51" y="134088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Co </a:t>
            </a:r>
            <a:r>
              <a:rPr lang="cs-CZ" sz="2200" b="1" dirty="0"/>
              <a:t>by pěstouni vzkázali zájemcům o poskytování </a:t>
            </a:r>
            <a:r>
              <a:rPr lang="cs-CZ" sz="2200" b="1" dirty="0" smtClean="0"/>
              <a:t>    pěstounské </a:t>
            </a:r>
            <a:r>
              <a:rPr lang="cs-CZ" sz="2200" b="1" dirty="0"/>
              <a:t>péče na </a:t>
            </a:r>
            <a:r>
              <a:rPr lang="cs-CZ" sz="2200" b="1" dirty="0" smtClean="0"/>
              <a:t>přechodnou </a:t>
            </a:r>
            <a:r>
              <a:rPr lang="cs-CZ" sz="2200" b="1" dirty="0"/>
              <a:t>dobu?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62025" y="2708920"/>
            <a:ext cx="698477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800"/>
              </a:spcAft>
            </a:pP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Lucida Calligraphy" panose="03010101010101010101" pitchFamily="66" charset="0"/>
              </a:rPr>
              <a:t>„Při rozhodování dejte přednost potřebám svého dítěte.“</a:t>
            </a:r>
          </a:p>
          <a:p>
            <a:pPr lvl="0" algn="ctr">
              <a:spcAft>
                <a:spcPts val="1800"/>
              </a:spcAft>
            </a:pPr>
            <a:r>
              <a:rPr lang="cs-CZ" sz="1600" b="1" dirty="0" smtClean="0">
                <a:solidFill>
                  <a:srgbClr val="7030A0"/>
                </a:solidFill>
                <a:latin typeface="Lucida Calligraphy" panose="03010101010101010101" pitchFamily="66" charset="0"/>
              </a:rPr>
              <a:t>„Neprosazujte si pěstounskou péči na úkor své vlastní rodiny.“</a:t>
            </a:r>
          </a:p>
          <a:p>
            <a:pPr lvl="0" algn="ctr">
              <a:spcAft>
                <a:spcPts val="1800"/>
              </a:spcAft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Lucida Calligraphy" panose="03010101010101010101" pitchFamily="66" charset="0"/>
              </a:rPr>
              <a:t>„Je to velká práce a zároveň velká radost.“</a:t>
            </a:r>
          </a:p>
          <a:p>
            <a:pPr lvl="0" algn="ctr">
              <a:spcAft>
                <a:spcPts val="1800"/>
              </a:spcAft>
            </a:pP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Lucida Calligraphy" panose="03010101010101010101" pitchFamily="66" charset="0"/>
              </a:rPr>
              <a:t>„Vše je potřeba dobře promyslet.“</a:t>
            </a:r>
          </a:p>
          <a:p>
            <a:pPr lvl="0" algn="ctr">
              <a:spcAft>
                <a:spcPts val="1800"/>
              </a:spcAft>
            </a:pPr>
            <a:r>
              <a:rPr lang="cs-CZ" sz="1600" b="1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„Ať jdou do toho</a:t>
            </a:r>
            <a:r>
              <a:rPr lang="cs-CZ" sz="1600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!“</a:t>
            </a:r>
          </a:p>
          <a:p>
            <a:pPr lvl="0"/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8172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1988839"/>
            <a:ext cx="7847657" cy="410445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7846440" cy="1375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43608" y="232971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/>
              <a:t>Děkuji za pozornost!</a:t>
            </a:r>
            <a:endParaRPr lang="cs-CZ" sz="2800" i="1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1403648" y="3140968"/>
            <a:ext cx="6192838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Středisko náhradní rodinné péče, </a:t>
            </a:r>
            <a:r>
              <a:rPr kumimoji="0" lang="cs-CZ" altLang="cs-CZ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spolek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altLang="cs-CZ" sz="2000" b="1" dirty="0" smtClean="0"/>
              <a:t>Alena Vávrová</a:t>
            </a:r>
            <a:endParaRPr kumimoji="0" lang="cs-CZ" altLang="cs-CZ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Jelení 91, 118 00 Praha 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Tel./fax: +420 233 355 309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Infolinka: +420 233 356 701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3"/>
              </a:rPr>
              <a:t>info@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3"/>
              </a:rPr>
              <a:t>nahradnirodina.cz</a:t>
            </a: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4"/>
              </a:rPr>
              <a:t>www.</a:t>
            </a:r>
            <a:r>
              <a:rPr kumimoji="0" lang="cs-CZ" altLang="cs-CZ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  <a:hlinkClick r:id="rId4"/>
              </a:rPr>
              <a:t>nahradnirodina.cz</a:t>
            </a:r>
            <a:endParaRPr kumimoji="0" lang="cs-CZ" altLang="cs-CZ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7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 </a:t>
            </a:r>
            <a:br>
              <a:rPr lang="cs-CZ" sz="2800" dirty="0" smtClean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08819" y="1263005"/>
            <a:ext cx="70567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Pěstounská péče na přechodnou dobu </a:t>
            </a:r>
            <a:endParaRPr lang="cs-CZ" sz="2400" dirty="0" smtClean="0"/>
          </a:p>
          <a:p>
            <a:pPr algn="ctr"/>
            <a:r>
              <a:rPr lang="cs-CZ" sz="2400" b="1" dirty="0" smtClean="0"/>
              <a:t>v praxi</a:t>
            </a:r>
          </a:p>
          <a:p>
            <a:pPr algn="ctr"/>
            <a:r>
              <a:rPr lang="cs-CZ" dirty="0"/>
              <a:t>(poznatky z rozhovorů </a:t>
            </a:r>
            <a:r>
              <a:rPr lang="cs-CZ" dirty="0" smtClean="0"/>
              <a:t>s pěstouny PPPD jako </a:t>
            </a:r>
            <a:r>
              <a:rPr lang="cs-CZ" dirty="0"/>
              <a:t>doplňující zjištění)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1116831" y="2708919"/>
            <a:ext cx="734481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b="1" dirty="0"/>
              <a:t>Rozhovory s poskytovateli </a:t>
            </a:r>
            <a:r>
              <a:rPr lang="cs-CZ" b="1" dirty="0" smtClean="0"/>
              <a:t>PPPD byly </a:t>
            </a:r>
            <a:r>
              <a:rPr lang="cs-CZ" b="1" dirty="0"/>
              <a:t>zaměřeny na: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orovnání </a:t>
            </a:r>
            <a:r>
              <a:rPr lang="cs-CZ" dirty="0"/>
              <a:t>praktických </a:t>
            </a:r>
            <a:r>
              <a:rPr lang="cs-CZ" dirty="0" smtClean="0"/>
              <a:t>zkušeností </a:t>
            </a:r>
            <a:r>
              <a:rPr lang="cs-CZ" dirty="0"/>
              <a:t>s poskytováním PPPD v době před přijetím novely a po jejím </a:t>
            </a:r>
            <a:r>
              <a:rPr lang="cs-CZ" dirty="0" smtClean="0"/>
              <a:t>přijetí</a:t>
            </a:r>
            <a:endParaRPr lang="cs-CZ" dirty="0"/>
          </a:p>
          <a:p>
            <a:pPr marL="285750" lvl="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ískání </a:t>
            </a:r>
            <a:r>
              <a:rPr lang="cs-CZ" dirty="0"/>
              <a:t>podnětů, které by mohly přispět k lepšímu nastavení </a:t>
            </a:r>
            <a:r>
              <a:rPr lang="cs-CZ" dirty="0" smtClean="0"/>
              <a:t>systému</a:t>
            </a:r>
            <a:r>
              <a:rPr lang="cs-CZ" b="1" dirty="0" smtClean="0"/>
              <a:t>                  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dirty="0" smtClean="0"/>
              <a:t>proběhly </a:t>
            </a:r>
            <a:r>
              <a:rPr lang="cs-CZ" b="1" dirty="0"/>
              <a:t>v </a:t>
            </a:r>
            <a:r>
              <a:rPr lang="cs-CZ" b="1" dirty="0" smtClean="0"/>
              <a:t>5 </a:t>
            </a:r>
            <a:r>
              <a:rPr lang="cs-CZ" b="1" dirty="0"/>
              <a:t>rodinách poskytujících  PPPD</a:t>
            </a:r>
            <a:r>
              <a:rPr lang="cs-CZ" dirty="0"/>
              <a:t> 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zúčastnilo </a:t>
            </a:r>
            <a:r>
              <a:rPr lang="cs-CZ" dirty="0"/>
              <a:t>se jich </a:t>
            </a:r>
            <a:r>
              <a:rPr lang="cs-CZ" b="1" dirty="0"/>
              <a:t>5 pěstounek </a:t>
            </a:r>
            <a:r>
              <a:rPr lang="cs-CZ" dirty="0"/>
              <a:t>a</a:t>
            </a:r>
            <a:r>
              <a:rPr lang="cs-CZ" b="1" dirty="0"/>
              <a:t> 1 manžel </a:t>
            </a:r>
            <a:r>
              <a:rPr lang="cs-CZ" b="1" dirty="0" smtClean="0"/>
              <a:t>pěstounky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425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1234555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Charakteristika oslovených </a:t>
            </a:r>
            <a:r>
              <a:rPr lang="cs-CZ" sz="2400" b="1" dirty="0" smtClean="0"/>
              <a:t>rodin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2" y="2092651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Všechny rodiny byly průkopníky </a:t>
            </a:r>
            <a:r>
              <a:rPr lang="cs-CZ" b="1" dirty="0" smtClean="0"/>
              <a:t>PPPD</a:t>
            </a:r>
            <a:r>
              <a:rPr lang="cs-CZ" dirty="0"/>
              <a:t> –</a:t>
            </a:r>
            <a:r>
              <a:rPr lang="cs-CZ" dirty="0" smtClean="0"/>
              <a:t> poskytovaly </a:t>
            </a:r>
            <a:r>
              <a:rPr lang="cs-CZ" dirty="0"/>
              <a:t>PPPD dětem </a:t>
            </a:r>
            <a:r>
              <a:rPr lang="cs-CZ" dirty="0" smtClean="0"/>
              <a:t>před                        </a:t>
            </a:r>
            <a:r>
              <a:rPr lang="cs-CZ" dirty="0"/>
              <a:t>přijetím novely zákona o SPO i po jejím zavedení do </a:t>
            </a:r>
            <a:r>
              <a:rPr lang="cs-CZ" dirty="0" smtClean="0"/>
              <a:t>praxe</a:t>
            </a:r>
          </a:p>
          <a:p>
            <a:pPr lvl="0"/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Jednalo se o zkušené </a:t>
            </a:r>
            <a:r>
              <a:rPr lang="cs-CZ" b="1" dirty="0" smtClean="0"/>
              <a:t>rodiny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poskytovaly </a:t>
            </a:r>
            <a:r>
              <a:rPr lang="cs-CZ" dirty="0"/>
              <a:t>dětem PPPD opakovaně </a:t>
            </a:r>
          </a:p>
          <a:p>
            <a:r>
              <a:rPr lang="cs-CZ" dirty="0"/>
              <a:t> </a:t>
            </a:r>
            <a:r>
              <a:rPr lang="cs-CZ" dirty="0" smtClean="0"/>
              <a:t>    (</a:t>
            </a:r>
            <a:r>
              <a:rPr lang="cs-CZ" dirty="0"/>
              <a:t>PPPD v těchto rodinách prošlo </a:t>
            </a:r>
            <a:r>
              <a:rPr lang="cs-CZ" b="1" dirty="0"/>
              <a:t>celkem 23 </a:t>
            </a:r>
            <a:r>
              <a:rPr lang="cs-CZ" b="1" dirty="0" smtClean="0"/>
              <a:t>dětí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/>
              <a:t>z toho </a:t>
            </a:r>
            <a:r>
              <a:rPr lang="cs-CZ" b="1" dirty="0"/>
              <a:t>1 nezletilá matka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Všechny  rodiny měly bohaté zkušenost i s výchovou vlastních dětí </a:t>
            </a:r>
            <a:endParaRPr lang="cs-CZ" dirty="0"/>
          </a:p>
          <a:p>
            <a:r>
              <a:rPr lang="cs-CZ" dirty="0" smtClean="0"/>
              <a:t>     (celkem </a:t>
            </a:r>
            <a:r>
              <a:rPr lang="cs-CZ" dirty="0"/>
              <a:t>v těchto rodinách vyrůstalo 17 vlastních dětí a 2 děti osvojené,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z</a:t>
            </a:r>
            <a:r>
              <a:rPr lang="cs-CZ" dirty="0"/>
              <a:t> toho nejmladšímu dítěti žijícímu v rodině v době realizace </a:t>
            </a:r>
            <a:r>
              <a:rPr lang="cs-CZ" dirty="0" smtClean="0"/>
              <a:t>výzkumu</a:t>
            </a:r>
          </a:p>
          <a:p>
            <a:r>
              <a:rPr lang="cs-CZ" dirty="0"/>
              <a:t> </a:t>
            </a:r>
            <a:r>
              <a:rPr lang="cs-CZ" dirty="0" smtClean="0"/>
              <a:t>     bylo </a:t>
            </a:r>
            <a:r>
              <a:rPr lang="cs-CZ" dirty="0"/>
              <a:t>11 let a </a:t>
            </a:r>
            <a:r>
              <a:rPr lang="cs-CZ" dirty="0" smtClean="0"/>
              <a:t>nejstarším </a:t>
            </a:r>
            <a:r>
              <a:rPr lang="cs-CZ" dirty="0"/>
              <a:t>18 let a více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8280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99592" y="1196752"/>
            <a:ext cx="72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b="1" dirty="0"/>
              <a:t>Hlavní </a:t>
            </a:r>
            <a:r>
              <a:rPr lang="cs-CZ" b="1" dirty="0" smtClean="0"/>
              <a:t>zjištění</a:t>
            </a:r>
          </a:p>
          <a:p>
            <a:pPr algn="ctr"/>
            <a:r>
              <a:rPr lang="cs-CZ" sz="2200" b="1" dirty="0" smtClean="0"/>
              <a:t>Jaká </a:t>
            </a:r>
            <a:r>
              <a:rPr lang="cs-CZ" sz="2200" b="1" dirty="0"/>
              <a:t>byla motivace pěstounů k poskytování PPPD</a:t>
            </a:r>
            <a:r>
              <a:rPr lang="cs-CZ" sz="2200" b="1" dirty="0" smtClean="0"/>
              <a:t>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2" y="2328830"/>
            <a:ext cx="71300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ako nejsilnější motivace </a:t>
            </a:r>
            <a:r>
              <a:rPr lang="cs-CZ" dirty="0"/>
              <a:t>z výpovědí </a:t>
            </a:r>
            <a:r>
              <a:rPr lang="cs-CZ" dirty="0" smtClean="0"/>
              <a:t>vyplývá: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 </a:t>
            </a:r>
            <a:r>
              <a:rPr lang="cs-CZ" b="1" dirty="0" smtClean="0"/>
              <a:t>altruismus</a:t>
            </a:r>
            <a:r>
              <a:rPr lang="cs-CZ" dirty="0" smtClean="0"/>
              <a:t> 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/>
              <a:t> </a:t>
            </a:r>
            <a:r>
              <a:rPr lang="cs-CZ" dirty="0" smtClean="0"/>
              <a:t> a dále: 				</a:t>
            </a:r>
            <a:endParaRPr lang="cs-CZ" b="1" dirty="0" smtClean="0">
              <a:solidFill>
                <a:srgbClr val="FF0000"/>
              </a:solidFill>
            </a:endParaRPr>
          </a:p>
          <a:p>
            <a:pPr lvl="0"/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práce s dětmi </a:t>
            </a:r>
            <a:r>
              <a:rPr lang="cs-CZ" b="1" dirty="0" smtClean="0"/>
              <a:t>jako radost a náplň života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m</a:t>
            </a:r>
            <a:r>
              <a:rPr lang="cs-CZ" b="1" dirty="0" smtClean="0"/>
              <a:t>ožnost práce </a:t>
            </a:r>
            <a:r>
              <a:rPr lang="cs-CZ" b="1" dirty="0"/>
              <a:t>doma, </a:t>
            </a:r>
            <a:r>
              <a:rPr lang="cs-CZ" b="1" dirty="0" smtClean="0"/>
              <a:t>být kdykoliv nablízku celé rodině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2956946" cy="247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425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52316" y="1196752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Jaká </a:t>
            </a:r>
            <a:r>
              <a:rPr lang="cs-CZ" sz="2200" b="1" dirty="0"/>
              <a:t>byla zkušenost pěstounů s úřady a </a:t>
            </a:r>
            <a:r>
              <a:rPr lang="cs-CZ" sz="2200" b="1" dirty="0" smtClean="0"/>
              <a:t>dalšími 	  institucemi před přijetím novely zákona o SPO?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24324" y="2276872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Shoda ve výpovědích rodin:</a:t>
            </a:r>
          </a:p>
          <a:p>
            <a:endParaRPr lang="cs-CZ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velmi nedostatečná </a:t>
            </a:r>
            <a:r>
              <a:rPr lang="cs-CZ" dirty="0" smtClean="0"/>
              <a:t>právní </a:t>
            </a:r>
            <a:r>
              <a:rPr lang="cs-CZ" dirty="0"/>
              <a:t>úprava PPPD </a:t>
            </a:r>
            <a:endParaRPr lang="cs-CZ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vstřícný  přístup </a:t>
            </a:r>
            <a:r>
              <a:rPr lang="cs-CZ" dirty="0"/>
              <a:t>sociálních pracovnic jednotlivých </a:t>
            </a:r>
            <a:r>
              <a:rPr lang="cs-CZ" dirty="0" smtClean="0"/>
              <a:t>OSPOD, nicméně na jejich straně nedostatek  informací a potřebného metodického vedení</a:t>
            </a:r>
            <a:endParaRPr lang="cs-CZ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elkově odmítavý </a:t>
            </a:r>
            <a:r>
              <a:rPr lang="cs-CZ" dirty="0"/>
              <a:t>postoj k </a:t>
            </a:r>
            <a:r>
              <a:rPr lang="cs-CZ" dirty="0" smtClean="0"/>
              <a:t>PPPD </a:t>
            </a:r>
            <a:r>
              <a:rPr lang="cs-CZ" dirty="0" smtClean="0"/>
              <a:t>některých pracovnic </a:t>
            </a:r>
            <a:r>
              <a:rPr lang="cs-CZ" dirty="0" smtClean="0"/>
              <a:t>krajských úřadů i některých soudců </a:t>
            </a:r>
            <a:r>
              <a:rPr lang="cs-CZ" dirty="0"/>
              <a:t>a </a:t>
            </a:r>
            <a:r>
              <a:rPr lang="cs-CZ" dirty="0" smtClean="0"/>
              <a:t>pracovnic </a:t>
            </a:r>
            <a:r>
              <a:rPr lang="cs-CZ" dirty="0"/>
              <a:t>porodnic </a:t>
            </a:r>
            <a:endParaRPr lang="cs-CZ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roblematické jednání </a:t>
            </a:r>
            <a:r>
              <a:rPr lang="cs-CZ" dirty="0"/>
              <a:t>s </a:t>
            </a:r>
            <a:r>
              <a:rPr lang="cs-CZ" dirty="0" smtClean="0"/>
              <a:t>kojeneckými ústavy (nynější DC)</a:t>
            </a:r>
            <a:endParaRPr lang="cs-CZ" dirty="0"/>
          </a:p>
          <a:p>
            <a:pPr lvl="0"/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</a:t>
            </a:r>
            <a:r>
              <a:rPr lang="cs-CZ" dirty="0" smtClean="0"/>
              <a:t>ako </a:t>
            </a:r>
            <a:r>
              <a:rPr lang="cs-CZ" b="1" dirty="0" smtClean="0"/>
              <a:t>nejtěžší </a:t>
            </a:r>
            <a:r>
              <a:rPr lang="cs-CZ" dirty="0" smtClean="0"/>
              <a:t>se ukázala být odborná příprava žadatelů o PPPD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8280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70760"/>
            <a:ext cx="71499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Jak </a:t>
            </a:r>
            <a:r>
              <a:rPr lang="cs-CZ" sz="2200" b="1" dirty="0"/>
              <a:t>hodnotí pěstouni situaci a nastavení </a:t>
            </a:r>
            <a:r>
              <a:rPr lang="cs-CZ" sz="2200" b="1" dirty="0" smtClean="0"/>
              <a:t>podmínek 	        pro PPPD </a:t>
            </a:r>
            <a:r>
              <a:rPr lang="cs-CZ" sz="2200" b="1" dirty="0"/>
              <a:t>po </a:t>
            </a:r>
            <a:r>
              <a:rPr lang="cs-CZ" sz="2200" b="1" dirty="0" smtClean="0"/>
              <a:t>přijetí </a:t>
            </a:r>
            <a:r>
              <a:rPr lang="cs-CZ" sz="2200" b="1" dirty="0"/>
              <a:t>novely zákona o SPO?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28719" y="2060848"/>
            <a:ext cx="698477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přijetí </a:t>
            </a:r>
            <a:r>
              <a:rPr lang="cs-CZ" b="1" dirty="0"/>
              <a:t>novely vnímají pěstouni shodně jako zásadní průlom </a:t>
            </a:r>
            <a:endParaRPr lang="cs-CZ" b="1" dirty="0" smtClean="0"/>
          </a:p>
          <a:p>
            <a:pPr lvl="0">
              <a:spcAft>
                <a:spcPts val="600"/>
              </a:spcAft>
            </a:pPr>
            <a:r>
              <a:rPr lang="cs-CZ" b="1" dirty="0" smtClean="0"/>
              <a:t>      a změnu </a:t>
            </a:r>
            <a:r>
              <a:rPr lang="cs-CZ" b="1" dirty="0"/>
              <a:t>k lepšímu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jednoznačně kladně hodnotí pěstounské </a:t>
            </a:r>
            <a:r>
              <a:rPr lang="cs-CZ" b="1" dirty="0" smtClean="0"/>
              <a:t>rodiny, především: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zlepšení </a:t>
            </a:r>
            <a:r>
              <a:rPr lang="cs-CZ" sz="1600" dirty="0"/>
              <a:t>finančního zabezpečení </a:t>
            </a:r>
            <a:r>
              <a:rPr lang="cs-CZ" sz="1600" dirty="0" smtClean="0"/>
              <a:t>rodin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možnost přerušení </a:t>
            </a:r>
            <a:r>
              <a:rPr lang="cs-CZ" sz="1600" dirty="0"/>
              <a:t>poskytování PPPD </a:t>
            </a:r>
            <a:endParaRPr lang="cs-CZ" sz="1600" dirty="0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 smtClean="0"/>
              <a:t>pozvolné </a:t>
            </a:r>
            <a:r>
              <a:rPr lang="cs-CZ" sz="1600" dirty="0"/>
              <a:t>předávání </a:t>
            </a:r>
            <a:r>
              <a:rPr lang="cs-CZ" sz="1600" dirty="0" smtClean="0"/>
              <a:t>dítěte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jejich názory se </a:t>
            </a:r>
            <a:r>
              <a:rPr lang="cs-CZ" b="1" dirty="0" smtClean="0"/>
              <a:t>rozcházejí</a:t>
            </a:r>
            <a:r>
              <a:rPr lang="cs-CZ" sz="1600" b="1" dirty="0"/>
              <a:t>:</a:t>
            </a:r>
            <a:endParaRPr lang="cs-CZ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1600" dirty="0"/>
              <a:t>v nastavení maximální délky trvání PPPD na dobu 1 </a:t>
            </a:r>
            <a:r>
              <a:rPr lang="cs-CZ" sz="1600" dirty="0" smtClean="0"/>
              <a:t>roku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v nastavení věku dětí žijících v rodinách pěstounů poskytujících </a:t>
            </a:r>
            <a:r>
              <a:rPr lang="cs-CZ" sz="1600" dirty="0" smtClean="0"/>
              <a:t>PPPD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/>
              <a:t>kriticky hodnotí: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1600" dirty="0"/>
              <a:t>neefektivní využívání příspěvku na výkon pěstounské </a:t>
            </a:r>
            <a:r>
              <a:rPr lang="cs-CZ" sz="1600" dirty="0" smtClean="0"/>
              <a:t>péče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1600" dirty="0" smtClean="0"/>
              <a:t>nedostatečné </a:t>
            </a:r>
            <a:r>
              <a:rPr lang="cs-CZ" sz="1600" dirty="0"/>
              <a:t>právní ošetření postavení pěstounů</a:t>
            </a:r>
          </a:p>
          <a:p>
            <a:endParaRPr lang="cs-CZ" sz="1600" b="1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2782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187624" y="1340768"/>
            <a:ext cx="6261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Co </a:t>
            </a:r>
            <a:r>
              <a:rPr lang="cs-CZ" sz="2200" b="1" dirty="0"/>
              <a:t>se pěstounům v průběhu poskytování </a:t>
            </a:r>
            <a:r>
              <a:rPr lang="cs-CZ" sz="2200" b="1" dirty="0" smtClean="0"/>
              <a:t>PPPD osvědčilo</a:t>
            </a:r>
            <a:r>
              <a:rPr lang="cs-CZ" sz="2200" b="1" dirty="0"/>
              <a:t>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5472" y="2348880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příprava celé vlastní rodiny a zohlednění potřeb všech jejích členů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jasně </a:t>
            </a:r>
            <a:r>
              <a:rPr lang="cs-CZ" dirty="0"/>
              <a:t>stanovený </a:t>
            </a:r>
            <a:r>
              <a:rPr lang="cs-CZ" dirty="0" smtClean="0"/>
              <a:t>IPOD</a:t>
            </a:r>
            <a:endParaRPr lang="cs-CZ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intenzivní podpora doprovázející organizace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dostatek </a:t>
            </a:r>
            <a:r>
              <a:rPr lang="cs-CZ" dirty="0"/>
              <a:t>času </a:t>
            </a:r>
            <a:r>
              <a:rPr lang="cs-CZ" dirty="0" smtClean="0"/>
              <a:t>při</a:t>
            </a:r>
            <a:r>
              <a:rPr lang="cs-CZ" dirty="0"/>
              <a:t> navazování kontaktu s dítětem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dostatek času na zklidnění rodiny po předání dítěte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zřízení datové schránky </a:t>
            </a: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6154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00807" y="1484784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dirty="0" smtClean="0"/>
              <a:t>Co </a:t>
            </a:r>
            <a:r>
              <a:rPr lang="cs-CZ" sz="2200" b="1" dirty="0"/>
              <a:t>bylo pro pěstouny v souvislosti s PPPD v </a:t>
            </a:r>
            <a:r>
              <a:rPr lang="cs-CZ" sz="2200" b="1" dirty="0" smtClean="0"/>
              <a:t>praxi nejtěžší</a:t>
            </a:r>
            <a:r>
              <a:rPr lang="cs-CZ" sz="2200" b="1" dirty="0"/>
              <a:t>?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04031" y="2420888"/>
            <a:ext cx="691276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nepřiměřeně dlouhá </a:t>
            </a:r>
            <a:r>
              <a:rPr lang="cs-CZ" dirty="0" smtClean="0"/>
              <a:t>doba čekání </a:t>
            </a:r>
            <a:r>
              <a:rPr lang="cs-CZ" dirty="0"/>
              <a:t>na přijetí dítěte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přednostnění ústavní péče před PPPD</a:t>
            </a:r>
            <a:endParaRPr lang="cs-CZ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přijetí </a:t>
            </a:r>
            <a:r>
              <a:rPr lang="cs-CZ" dirty="0"/>
              <a:t>miminka </a:t>
            </a:r>
            <a:r>
              <a:rPr lang="cs-CZ" dirty="0" smtClean="0"/>
              <a:t>bez získání potřebných informací o jeho zdrav. stavu</a:t>
            </a:r>
            <a:endParaRPr lang="cs-CZ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vyřizování </a:t>
            </a:r>
            <a:r>
              <a:rPr lang="cs-CZ" dirty="0"/>
              <a:t>různých úředních formalit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nemožnost plánování doby odpočinku pro rodinu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zájem </a:t>
            </a:r>
            <a:r>
              <a:rPr lang="cs-CZ" dirty="0"/>
              <a:t>a tlak okolí, kterému musí čelit jejich vlastní </a:t>
            </a:r>
            <a:r>
              <a:rPr lang="cs-CZ" dirty="0" smtClean="0"/>
              <a:t>děti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předání prvního dítěte</a:t>
            </a:r>
          </a:p>
          <a:p>
            <a:pPr lvl="0"/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2836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2774" y="836713"/>
            <a:ext cx="7847657" cy="525658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827712"/>
            <a:ext cx="7848872" cy="265584"/>
          </a:xfrm>
          <a:solidFill>
            <a:srgbClr val="F69544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cs-CZ" sz="1100" i="1" dirty="0" smtClean="0">
                <a:solidFill>
                  <a:schemeClr val="tx1"/>
                </a:solidFill>
              </a:rPr>
              <a:t>Projekt Centrum podpory NRP je realizován za podpory Nadace Sirius </a:t>
            </a:r>
          </a:p>
        </p:txBody>
      </p:sp>
      <p:sp>
        <p:nvSpPr>
          <p:cNvPr id="4" name="AutoShape 2" descr="horni lis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horni list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38843" y="148478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Kde </a:t>
            </a:r>
            <a:r>
              <a:rPr lang="cs-CZ" sz="2000" b="1" dirty="0"/>
              <a:t>či u koho pěstouni čerpali oporu, co jim </a:t>
            </a:r>
            <a:r>
              <a:rPr lang="cs-CZ" sz="2000" b="1" dirty="0" smtClean="0"/>
              <a:t>pomohlo, pomáhá</a:t>
            </a:r>
            <a:r>
              <a:rPr lang="cs-CZ" sz="2000" b="1" dirty="0"/>
              <a:t>?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59632" y="2708920"/>
            <a:ext cx="69847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manžel, vlastní děti, širší rodina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lidé z okolí, kteří věří smyslu PPPD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podpora doprovázející organizace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vstřícný přístup sociální pracovnice v místě jejich bydliště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sdílení zkušeností s ostatními pěstouny poskytujícími PPPD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spolupráce s </a:t>
            </a:r>
            <a:r>
              <a:rPr lang="cs-CZ" dirty="0" smtClean="0"/>
              <a:t>odborníky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612775" y="571128"/>
            <a:ext cx="7848872" cy="265584"/>
          </a:xfrm>
          <a:prstGeom prst="rect">
            <a:avLst/>
          </a:prstGeom>
          <a:solidFill>
            <a:srgbClr val="F6954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lvl="0" indent="0" algn="ctr">
              <a:spcBef>
                <a:spcPct val="20000"/>
              </a:spcBef>
              <a:buFont typeface="Arial" panose="020B0604020202020204" pitchFamily="34" charset="0"/>
              <a:buNone/>
              <a:defRPr sz="1100" i="1"/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Náhradní rodinná péče v České republice a zkušenosti přímých aktérů                                         </a:t>
            </a:r>
            <a:r>
              <a:rPr lang="cs-CZ" dirty="0" smtClean="0"/>
              <a:t>                                                       </a:t>
            </a:r>
            <a:r>
              <a:rPr lang="cs-CZ" dirty="0"/>
              <a:t>13. 11. </a:t>
            </a:r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86674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722</Words>
  <Application>Microsoft Office PowerPoint</Application>
  <PresentationFormat>Předvádění na obrazovce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Náhradní rodinná péče v České republice  a zkušenosti přímých aktérů  Pěstounská péče na přechodnou dobu v praxi       </vt:lpstr>
      <vt:lpstr>   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Marek Michal</dc:creator>
  <cp:lastModifiedBy> </cp:lastModifiedBy>
  <cp:revision>32</cp:revision>
  <cp:lastPrinted>2014-11-06T09:32:45Z</cp:lastPrinted>
  <dcterms:created xsi:type="dcterms:W3CDTF">2014-10-10T08:03:38Z</dcterms:created>
  <dcterms:modified xsi:type="dcterms:W3CDTF">2014-11-20T08:04:20Z</dcterms:modified>
</cp:coreProperties>
</file>