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7" r:id="rId2"/>
    <p:sldId id="256" r:id="rId3"/>
    <p:sldId id="258" r:id="rId4"/>
    <p:sldId id="300" r:id="rId5"/>
    <p:sldId id="301" r:id="rId6"/>
    <p:sldId id="324" r:id="rId7"/>
    <p:sldId id="325" r:id="rId8"/>
    <p:sldId id="299" r:id="rId9"/>
    <p:sldId id="322" r:id="rId10"/>
    <p:sldId id="323" r:id="rId11"/>
    <p:sldId id="302" r:id="rId12"/>
    <p:sldId id="305" r:id="rId13"/>
    <p:sldId id="303" r:id="rId14"/>
    <p:sldId id="326" r:id="rId15"/>
    <p:sldId id="327" r:id="rId16"/>
    <p:sldId id="328" r:id="rId17"/>
    <p:sldId id="304" r:id="rId18"/>
    <p:sldId id="307" r:id="rId19"/>
    <p:sldId id="308" r:id="rId20"/>
    <p:sldId id="329" r:id="rId21"/>
    <p:sldId id="314" r:id="rId22"/>
    <p:sldId id="313" r:id="rId23"/>
    <p:sldId id="317" r:id="rId24"/>
    <p:sldId id="318" r:id="rId25"/>
    <p:sldId id="315" r:id="rId26"/>
    <p:sldId id="319" r:id="rId27"/>
    <p:sldId id="316" r:id="rId28"/>
    <p:sldId id="321" r:id="rId29"/>
    <p:sldId id="320" r:id="rId30"/>
    <p:sldId id="259" r:id="rId31"/>
  </p:sldIdLst>
  <p:sldSz cx="10080625" cy="7559675"/>
  <p:notesSz cx="9926638" cy="6797675"/>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831" userDrawn="1">
          <p15:clr>
            <a:srgbClr val="A4A3A4"/>
          </p15:clr>
        </p15:guide>
        <p15:guide id="2" pos="28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 initials="a" lastIdx="22" clrIdx="0">
    <p:extLst>
      <p:ext uri="{19B8F6BF-5375-455C-9EA6-DF929625EA0E}">
        <p15:presenceInfo xmlns:p15="http://schemas.microsoft.com/office/powerpoint/2012/main" userId="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46" y="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1831"/>
        <p:guide pos="28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4302515" cy="341145"/>
          </a:xfrm>
          <a:prstGeom prst="rect">
            <a:avLst/>
          </a:prstGeom>
        </p:spPr>
        <p:txBody>
          <a:bodyPr vert="horz" lIns="83786" tIns="41893" rIns="83786" bIns="41893" rtlCol="0"/>
          <a:lstStyle>
            <a:lvl1pPr algn="l">
              <a:defRPr sz="1100"/>
            </a:lvl1pPr>
          </a:lstStyle>
          <a:p>
            <a:endParaRPr lang="cs-CZ"/>
          </a:p>
        </p:txBody>
      </p:sp>
      <p:sp>
        <p:nvSpPr>
          <p:cNvPr id="3" name="Zástupný symbol pro datum 2"/>
          <p:cNvSpPr>
            <a:spLocks noGrp="1"/>
          </p:cNvSpPr>
          <p:nvPr>
            <p:ph type="dt" sz="quarter" idx="1"/>
          </p:nvPr>
        </p:nvSpPr>
        <p:spPr>
          <a:xfrm>
            <a:off x="5622040" y="1"/>
            <a:ext cx="4302515" cy="341145"/>
          </a:xfrm>
          <a:prstGeom prst="rect">
            <a:avLst/>
          </a:prstGeom>
        </p:spPr>
        <p:txBody>
          <a:bodyPr vert="horz" lIns="83786" tIns="41893" rIns="83786" bIns="41893" rtlCol="0"/>
          <a:lstStyle>
            <a:lvl1pPr algn="r">
              <a:defRPr sz="1100"/>
            </a:lvl1pPr>
          </a:lstStyle>
          <a:p>
            <a:endParaRPr lang="cs-CZ"/>
          </a:p>
        </p:txBody>
      </p:sp>
      <p:sp>
        <p:nvSpPr>
          <p:cNvPr id="4" name="Zástupný symbol pro zápatí 3"/>
          <p:cNvSpPr>
            <a:spLocks noGrp="1"/>
          </p:cNvSpPr>
          <p:nvPr>
            <p:ph type="ftr" sz="quarter" idx="2"/>
          </p:nvPr>
        </p:nvSpPr>
        <p:spPr>
          <a:xfrm>
            <a:off x="1" y="6456530"/>
            <a:ext cx="4302515" cy="341145"/>
          </a:xfrm>
          <a:prstGeom prst="rect">
            <a:avLst/>
          </a:prstGeom>
        </p:spPr>
        <p:txBody>
          <a:bodyPr vert="horz" lIns="83786" tIns="41893" rIns="83786" bIns="41893" rtlCol="0" anchor="b"/>
          <a:lstStyle>
            <a:lvl1pPr algn="l">
              <a:defRPr sz="1100"/>
            </a:lvl1pPr>
          </a:lstStyle>
          <a:p>
            <a:endParaRPr lang="cs-CZ"/>
          </a:p>
        </p:txBody>
      </p:sp>
      <p:sp>
        <p:nvSpPr>
          <p:cNvPr id="5" name="Zástupný symbol pro číslo snímku 4"/>
          <p:cNvSpPr>
            <a:spLocks noGrp="1"/>
          </p:cNvSpPr>
          <p:nvPr>
            <p:ph type="sldNum" sz="quarter" idx="3"/>
          </p:nvPr>
        </p:nvSpPr>
        <p:spPr>
          <a:xfrm>
            <a:off x="5622040" y="6456530"/>
            <a:ext cx="4302515" cy="341145"/>
          </a:xfrm>
          <a:prstGeom prst="rect">
            <a:avLst/>
          </a:prstGeom>
        </p:spPr>
        <p:txBody>
          <a:bodyPr vert="horz" lIns="83786" tIns="41893" rIns="83786" bIns="41893" rtlCol="0" anchor="b"/>
          <a:lstStyle>
            <a:lvl1pPr algn="r">
              <a:defRPr sz="1100"/>
            </a:lvl1pPr>
          </a:lstStyle>
          <a:p>
            <a:fld id="{C1877A21-2C9E-48E9-9956-4246A7CB9531}" type="slidenum">
              <a:rPr lang="cs-CZ" smtClean="0"/>
              <a:t>‹#›</a:t>
            </a:fld>
            <a:endParaRPr lang="cs-CZ"/>
          </a:p>
        </p:txBody>
      </p:sp>
    </p:spTree>
    <p:extLst>
      <p:ext uri="{BB962C8B-B14F-4D97-AF65-F5344CB8AC3E}">
        <p14:creationId xmlns:p14="http://schemas.microsoft.com/office/powerpoint/2010/main" val="3118488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3262313" y="515938"/>
            <a:ext cx="3397250" cy="254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992247" y="3228771"/>
            <a:ext cx="7940060" cy="3058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altLang="cs-CZ"/>
          </a:p>
        </p:txBody>
      </p:sp>
      <p:sp>
        <p:nvSpPr>
          <p:cNvPr id="2051" name="Rectangle 3"/>
          <p:cNvSpPr>
            <a:spLocks noGrp="1" noChangeArrowheads="1"/>
          </p:cNvSpPr>
          <p:nvPr>
            <p:ph type="hdr"/>
          </p:nvPr>
        </p:nvSpPr>
        <p:spPr bwMode="auto">
          <a:xfrm>
            <a:off x="1" y="0"/>
            <a:ext cx="4306685" cy="339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411660" algn="l"/>
                <a:tab pos="823318" algn="l"/>
                <a:tab pos="1234978" algn="l"/>
                <a:tab pos="1646637" algn="l"/>
                <a:tab pos="2058297" algn="l"/>
                <a:tab pos="2469955" algn="l"/>
                <a:tab pos="2881615" algn="l"/>
              </a:tabLst>
              <a:defRPr sz="1300">
                <a:solidFill>
                  <a:srgbClr val="000000"/>
                </a:solidFill>
                <a:latin typeface="Times New Roman" panose="02020603050405020304" pitchFamily="18" charset="0"/>
                <a:cs typeface="Segoe UI" panose="020B0502040204020203" pitchFamily="34" charset="0"/>
              </a:defRPr>
            </a:lvl1pPr>
          </a:lstStyle>
          <a:p>
            <a:endParaRPr lang="cs-CZ" altLang="cs-CZ"/>
          </a:p>
        </p:txBody>
      </p:sp>
      <p:sp>
        <p:nvSpPr>
          <p:cNvPr id="2052" name="Rectangle 4"/>
          <p:cNvSpPr>
            <a:spLocks noGrp="1" noChangeArrowheads="1"/>
          </p:cNvSpPr>
          <p:nvPr>
            <p:ph type="dt"/>
          </p:nvPr>
        </p:nvSpPr>
        <p:spPr bwMode="auto">
          <a:xfrm>
            <a:off x="5617869" y="0"/>
            <a:ext cx="4306685" cy="339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411660" algn="l"/>
                <a:tab pos="823318" algn="l"/>
                <a:tab pos="1234978" algn="l"/>
                <a:tab pos="1646637" algn="l"/>
                <a:tab pos="2058297" algn="l"/>
                <a:tab pos="2469955" algn="l"/>
                <a:tab pos="2881615" algn="l"/>
              </a:tabLst>
              <a:defRPr sz="1300">
                <a:solidFill>
                  <a:srgbClr val="000000"/>
                </a:solidFill>
                <a:latin typeface="Times New Roman" panose="02020603050405020304" pitchFamily="18" charset="0"/>
                <a:cs typeface="Segoe UI" panose="020B0502040204020203" pitchFamily="34" charset="0"/>
              </a:defRPr>
            </a:lvl1pPr>
          </a:lstStyle>
          <a:p>
            <a:endParaRPr lang="cs-CZ" altLang="cs-CZ"/>
          </a:p>
        </p:txBody>
      </p:sp>
      <p:sp>
        <p:nvSpPr>
          <p:cNvPr id="2053" name="Rectangle 5"/>
          <p:cNvSpPr>
            <a:spLocks noGrp="1" noChangeArrowheads="1"/>
          </p:cNvSpPr>
          <p:nvPr>
            <p:ph type="ftr"/>
          </p:nvPr>
        </p:nvSpPr>
        <p:spPr bwMode="auto">
          <a:xfrm>
            <a:off x="1" y="6457539"/>
            <a:ext cx="4306685" cy="339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411660" algn="l"/>
                <a:tab pos="823318" algn="l"/>
                <a:tab pos="1234978" algn="l"/>
                <a:tab pos="1646637" algn="l"/>
                <a:tab pos="2058297" algn="l"/>
                <a:tab pos="2469955" algn="l"/>
                <a:tab pos="2881615" algn="l"/>
              </a:tabLst>
              <a:defRPr sz="1300">
                <a:solidFill>
                  <a:srgbClr val="000000"/>
                </a:solidFill>
                <a:latin typeface="Times New Roman" panose="02020603050405020304" pitchFamily="18" charset="0"/>
                <a:cs typeface="Segoe UI" panose="020B0502040204020203" pitchFamily="34" charset="0"/>
              </a:defRPr>
            </a:lvl1pPr>
          </a:lstStyle>
          <a:p>
            <a:endParaRPr lang="cs-CZ" altLang="cs-CZ"/>
          </a:p>
        </p:txBody>
      </p:sp>
      <p:sp>
        <p:nvSpPr>
          <p:cNvPr id="2054" name="Rectangle 6"/>
          <p:cNvSpPr>
            <a:spLocks noGrp="1" noChangeArrowheads="1"/>
          </p:cNvSpPr>
          <p:nvPr>
            <p:ph type="sldNum"/>
          </p:nvPr>
        </p:nvSpPr>
        <p:spPr bwMode="auto">
          <a:xfrm>
            <a:off x="5617869" y="6457539"/>
            <a:ext cx="4306685" cy="339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411660" algn="l"/>
                <a:tab pos="823318" algn="l"/>
                <a:tab pos="1234978" algn="l"/>
                <a:tab pos="1646637" algn="l"/>
                <a:tab pos="2058297" algn="l"/>
                <a:tab pos="2469955" algn="l"/>
                <a:tab pos="2881615" algn="l"/>
              </a:tabLst>
              <a:defRPr sz="1300">
                <a:solidFill>
                  <a:srgbClr val="000000"/>
                </a:solidFill>
                <a:latin typeface="Times New Roman" panose="02020603050405020304" pitchFamily="18" charset="0"/>
                <a:cs typeface="Segoe UI" panose="020B0502040204020203" pitchFamily="34" charset="0"/>
              </a:defRPr>
            </a:lvl1pPr>
          </a:lstStyle>
          <a:p>
            <a:fld id="{5B604074-154F-4E83-B68D-0D8C7AAF8EAD}" type="slidenum">
              <a:rPr lang="cs-CZ" altLang="cs-CZ"/>
              <a:pPr/>
              <a:t>‹#›</a:t>
            </a:fld>
            <a:endParaRPr lang="cs-CZ" altLang="cs-CZ"/>
          </a:p>
        </p:txBody>
      </p:sp>
    </p:spTree>
    <p:extLst>
      <p:ext uri="{BB962C8B-B14F-4D97-AF65-F5344CB8AC3E}">
        <p14:creationId xmlns:p14="http://schemas.microsoft.com/office/powerpoint/2010/main" val="2383074025"/>
      </p:ext>
    </p:extLst>
  </p:cSld>
  <p:clrMap bg1="lt1" tx1="dk1" bg2="lt2" tx2="dk2" accent1="accent1" accent2="accent2" accent3="accent3" accent4="accent4" accent5="accent5" accent6="accent6" hlink="hlink" folHlink="folHlink"/>
  <p:hf sldNum="0"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66818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72965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44903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168808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060220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795115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30253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199662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959264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119282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0957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1103592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338210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3672660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149330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3224799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3727778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087359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595636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113902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766192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398739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360256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2789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03382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15946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122366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269239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353636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3262313" y="515938"/>
            <a:ext cx="3398837" cy="25495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992248" y="3228770"/>
            <a:ext cx="7942144" cy="3059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
        <p:nvSpPr>
          <p:cNvPr id="3" name="Zástupný symbol pro datum 2"/>
          <p:cNvSpPr>
            <a:spLocks noGrp="1"/>
          </p:cNvSpPr>
          <p:nvPr>
            <p:ph type="dt" idx="10"/>
          </p:nvPr>
        </p:nvSpPr>
        <p:spPr/>
        <p:txBody>
          <a:bodyPr/>
          <a:lstStyle/>
          <a:p>
            <a:endParaRPr lang="cs-CZ" altLang="cs-CZ"/>
          </a:p>
        </p:txBody>
      </p:sp>
    </p:spTree>
    <p:extLst>
      <p:ext uri="{BB962C8B-B14F-4D97-AF65-F5344CB8AC3E}">
        <p14:creationId xmlns:p14="http://schemas.microsoft.com/office/powerpoint/2010/main" val="321135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260475" y="1236663"/>
            <a:ext cx="7559675" cy="2632075"/>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idx="10"/>
          </p:nvPr>
        </p:nvSpPr>
        <p:spPr/>
        <p:txBody>
          <a:bodyPr/>
          <a:lstStyle>
            <a:lvl1pPr>
              <a:defRPr/>
            </a:lvl1pPr>
          </a:lstStyle>
          <a:p>
            <a:endParaRPr lang="cs-CZ" altLang="cs-CZ"/>
          </a:p>
        </p:txBody>
      </p:sp>
      <p:sp>
        <p:nvSpPr>
          <p:cNvPr id="5" name="Zástupný symbol pro zápatí 4"/>
          <p:cNvSpPr>
            <a:spLocks noGrp="1"/>
          </p:cNvSpPr>
          <p:nvPr>
            <p:ph type="ftr" idx="11"/>
          </p:nvPr>
        </p:nvSpPr>
        <p:spPr/>
        <p:txBody>
          <a:bodyPr/>
          <a:lstStyle>
            <a:lvl1pPr>
              <a:defRPr/>
            </a:lvl1pPr>
          </a:lstStyle>
          <a:p>
            <a:endParaRPr lang="cs-CZ" altLang="cs-CZ"/>
          </a:p>
        </p:txBody>
      </p:sp>
      <p:sp>
        <p:nvSpPr>
          <p:cNvPr id="6" name="Zástupný symbol pro číslo snímku 5"/>
          <p:cNvSpPr>
            <a:spLocks noGrp="1"/>
          </p:cNvSpPr>
          <p:nvPr>
            <p:ph type="sldNum" idx="12"/>
          </p:nvPr>
        </p:nvSpPr>
        <p:spPr/>
        <p:txBody>
          <a:bodyPr/>
          <a:lstStyle>
            <a:lvl1pPr>
              <a:defRPr/>
            </a:lvl1pPr>
          </a:lstStyle>
          <a:p>
            <a:fld id="{07AF1E24-545A-499B-96E7-95B53BA7237E}" type="slidenum">
              <a:rPr lang="cs-CZ" altLang="cs-CZ"/>
              <a:pPr/>
              <a:t>‹#›</a:t>
            </a:fld>
            <a:endParaRPr lang="cs-CZ" altLang="cs-CZ"/>
          </a:p>
        </p:txBody>
      </p:sp>
    </p:spTree>
    <p:extLst>
      <p:ext uri="{BB962C8B-B14F-4D97-AF65-F5344CB8AC3E}">
        <p14:creationId xmlns:p14="http://schemas.microsoft.com/office/powerpoint/2010/main" val="1013272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idx="10"/>
          </p:nvPr>
        </p:nvSpPr>
        <p:spPr/>
        <p:txBody>
          <a:bodyPr/>
          <a:lstStyle>
            <a:lvl1pPr>
              <a:defRPr/>
            </a:lvl1pPr>
          </a:lstStyle>
          <a:p>
            <a:endParaRPr lang="cs-CZ" altLang="cs-CZ"/>
          </a:p>
        </p:txBody>
      </p:sp>
      <p:sp>
        <p:nvSpPr>
          <p:cNvPr id="5" name="Zástupný symbol pro zápatí 4"/>
          <p:cNvSpPr>
            <a:spLocks noGrp="1"/>
          </p:cNvSpPr>
          <p:nvPr>
            <p:ph type="ftr" idx="11"/>
          </p:nvPr>
        </p:nvSpPr>
        <p:spPr/>
        <p:txBody>
          <a:bodyPr/>
          <a:lstStyle>
            <a:lvl1pPr>
              <a:defRPr/>
            </a:lvl1pPr>
          </a:lstStyle>
          <a:p>
            <a:endParaRPr lang="cs-CZ" altLang="cs-CZ"/>
          </a:p>
        </p:txBody>
      </p:sp>
      <p:sp>
        <p:nvSpPr>
          <p:cNvPr id="6" name="Zástupný symbol pro číslo snímku 5"/>
          <p:cNvSpPr>
            <a:spLocks noGrp="1"/>
          </p:cNvSpPr>
          <p:nvPr>
            <p:ph type="sldNum" idx="12"/>
          </p:nvPr>
        </p:nvSpPr>
        <p:spPr/>
        <p:txBody>
          <a:bodyPr/>
          <a:lstStyle>
            <a:lvl1pPr>
              <a:defRPr/>
            </a:lvl1pPr>
          </a:lstStyle>
          <a:p>
            <a:fld id="{96F59250-0BB6-4FFB-BC2C-F689C3A093A4}" type="slidenum">
              <a:rPr lang="cs-CZ" altLang="cs-CZ"/>
              <a:pPr/>
              <a:t>‹#›</a:t>
            </a:fld>
            <a:endParaRPr lang="cs-CZ" altLang="cs-CZ"/>
          </a:p>
        </p:txBody>
      </p:sp>
    </p:spTree>
    <p:extLst>
      <p:ext uri="{BB962C8B-B14F-4D97-AF65-F5344CB8AC3E}">
        <p14:creationId xmlns:p14="http://schemas.microsoft.com/office/powerpoint/2010/main" val="350225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5675" y="301625"/>
            <a:ext cx="2266950" cy="58499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03238" y="301625"/>
            <a:ext cx="6650037" cy="58499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idx="10"/>
          </p:nvPr>
        </p:nvSpPr>
        <p:spPr/>
        <p:txBody>
          <a:bodyPr/>
          <a:lstStyle>
            <a:lvl1pPr>
              <a:defRPr/>
            </a:lvl1pPr>
          </a:lstStyle>
          <a:p>
            <a:endParaRPr lang="cs-CZ" altLang="cs-CZ"/>
          </a:p>
        </p:txBody>
      </p:sp>
      <p:sp>
        <p:nvSpPr>
          <p:cNvPr id="5" name="Zástupný symbol pro zápatí 4"/>
          <p:cNvSpPr>
            <a:spLocks noGrp="1"/>
          </p:cNvSpPr>
          <p:nvPr>
            <p:ph type="ftr" idx="11"/>
          </p:nvPr>
        </p:nvSpPr>
        <p:spPr/>
        <p:txBody>
          <a:bodyPr/>
          <a:lstStyle>
            <a:lvl1pPr>
              <a:defRPr/>
            </a:lvl1pPr>
          </a:lstStyle>
          <a:p>
            <a:endParaRPr lang="cs-CZ" altLang="cs-CZ"/>
          </a:p>
        </p:txBody>
      </p:sp>
      <p:sp>
        <p:nvSpPr>
          <p:cNvPr id="6" name="Zástupný symbol pro číslo snímku 5"/>
          <p:cNvSpPr>
            <a:spLocks noGrp="1"/>
          </p:cNvSpPr>
          <p:nvPr>
            <p:ph type="sldNum" idx="12"/>
          </p:nvPr>
        </p:nvSpPr>
        <p:spPr/>
        <p:txBody>
          <a:bodyPr/>
          <a:lstStyle>
            <a:lvl1pPr>
              <a:defRPr/>
            </a:lvl1pPr>
          </a:lstStyle>
          <a:p>
            <a:fld id="{452782B4-5CCA-4AB4-9A6A-23B2BD302509}" type="slidenum">
              <a:rPr lang="cs-CZ" altLang="cs-CZ"/>
              <a:pPr/>
              <a:t>‹#›</a:t>
            </a:fld>
            <a:endParaRPr lang="cs-CZ" altLang="cs-CZ"/>
          </a:p>
        </p:txBody>
      </p:sp>
    </p:spTree>
    <p:extLst>
      <p:ext uri="{BB962C8B-B14F-4D97-AF65-F5344CB8AC3E}">
        <p14:creationId xmlns:p14="http://schemas.microsoft.com/office/powerpoint/2010/main" val="1238310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503238" y="301625"/>
            <a:ext cx="9069387" cy="1260475"/>
          </a:xfrm>
        </p:spPr>
        <p:txBody>
          <a:bodyPr/>
          <a:lstStyle/>
          <a:p>
            <a:r>
              <a:rPr lang="cs-CZ"/>
              <a:t>Kliknutím lze upravit styl.</a:t>
            </a:r>
          </a:p>
        </p:txBody>
      </p:sp>
      <p:sp>
        <p:nvSpPr>
          <p:cNvPr id="3" name="Zástupný symbol pro datum 2"/>
          <p:cNvSpPr>
            <a:spLocks noGrp="1"/>
          </p:cNvSpPr>
          <p:nvPr>
            <p:ph type="dt" idx="10"/>
          </p:nvPr>
        </p:nvSpPr>
        <p:spPr>
          <a:xfrm>
            <a:off x="503238" y="6886575"/>
            <a:ext cx="2346325" cy="519113"/>
          </a:xfrm>
        </p:spPr>
        <p:txBody>
          <a:bodyPr/>
          <a:lstStyle>
            <a:lvl1pPr>
              <a:defRPr/>
            </a:lvl1pPr>
          </a:lstStyle>
          <a:p>
            <a:endParaRPr lang="cs-CZ" altLang="cs-CZ"/>
          </a:p>
        </p:txBody>
      </p:sp>
      <p:sp>
        <p:nvSpPr>
          <p:cNvPr id="4" name="Zástupný symbol pro zápatí 3"/>
          <p:cNvSpPr>
            <a:spLocks noGrp="1"/>
          </p:cNvSpPr>
          <p:nvPr>
            <p:ph type="ftr" idx="11"/>
          </p:nvPr>
        </p:nvSpPr>
        <p:spPr>
          <a:xfrm>
            <a:off x="3448050" y="6886575"/>
            <a:ext cx="3194050" cy="519113"/>
          </a:xfrm>
        </p:spPr>
        <p:txBody>
          <a:bodyPr/>
          <a:lstStyle>
            <a:lvl1pPr>
              <a:defRPr/>
            </a:lvl1pPr>
          </a:lstStyle>
          <a:p>
            <a:endParaRPr lang="cs-CZ" altLang="cs-CZ"/>
          </a:p>
        </p:txBody>
      </p:sp>
      <p:sp>
        <p:nvSpPr>
          <p:cNvPr id="5" name="Zástupný symbol pro číslo snímku 4"/>
          <p:cNvSpPr>
            <a:spLocks noGrp="1"/>
          </p:cNvSpPr>
          <p:nvPr>
            <p:ph type="sldNum" idx="12"/>
          </p:nvPr>
        </p:nvSpPr>
        <p:spPr>
          <a:xfrm>
            <a:off x="7227888" y="6886575"/>
            <a:ext cx="2346325" cy="519113"/>
          </a:xfrm>
        </p:spPr>
        <p:txBody>
          <a:bodyPr/>
          <a:lstStyle>
            <a:lvl1pPr>
              <a:defRPr/>
            </a:lvl1pPr>
          </a:lstStyle>
          <a:p>
            <a:fld id="{0A83670D-0870-4918-AFA8-2E65855F4883}" type="slidenum">
              <a:rPr lang="cs-CZ" altLang="cs-CZ"/>
              <a:pPr/>
              <a:t>‹#›</a:t>
            </a:fld>
            <a:endParaRPr lang="cs-CZ" altLang="cs-CZ"/>
          </a:p>
        </p:txBody>
      </p:sp>
    </p:spTree>
    <p:extLst>
      <p:ext uri="{BB962C8B-B14F-4D97-AF65-F5344CB8AC3E}">
        <p14:creationId xmlns:p14="http://schemas.microsoft.com/office/powerpoint/2010/main" val="219796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idx="10"/>
          </p:nvPr>
        </p:nvSpPr>
        <p:spPr/>
        <p:txBody>
          <a:bodyPr/>
          <a:lstStyle>
            <a:lvl1pPr>
              <a:defRPr/>
            </a:lvl1pPr>
          </a:lstStyle>
          <a:p>
            <a:endParaRPr lang="cs-CZ" altLang="cs-CZ"/>
          </a:p>
        </p:txBody>
      </p:sp>
      <p:sp>
        <p:nvSpPr>
          <p:cNvPr id="5" name="Zástupný symbol pro zápatí 4"/>
          <p:cNvSpPr>
            <a:spLocks noGrp="1"/>
          </p:cNvSpPr>
          <p:nvPr>
            <p:ph type="ftr" idx="11"/>
          </p:nvPr>
        </p:nvSpPr>
        <p:spPr/>
        <p:txBody>
          <a:bodyPr/>
          <a:lstStyle>
            <a:lvl1pPr>
              <a:defRPr/>
            </a:lvl1pPr>
          </a:lstStyle>
          <a:p>
            <a:endParaRPr lang="cs-CZ" altLang="cs-CZ"/>
          </a:p>
        </p:txBody>
      </p:sp>
      <p:sp>
        <p:nvSpPr>
          <p:cNvPr id="6" name="Zástupný symbol pro číslo snímku 5"/>
          <p:cNvSpPr>
            <a:spLocks noGrp="1"/>
          </p:cNvSpPr>
          <p:nvPr>
            <p:ph type="sldNum" idx="12"/>
          </p:nvPr>
        </p:nvSpPr>
        <p:spPr/>
        <p:txBody>
          <a:bodyPr/>
          <a:lstStyle>
            <a:lvl1pPr>
              <a:defRPr/>
            </a:lvl1pPr>
          </a:lstStyle>
          <a:p>
            <a:fld id="{5892C077-B36F-48E6-B5B5-DD87441D7B3A}" type="slidenum">
              <a:rPr lang="cs-CZ" altLang="cs-CZ"/>
              <a:pPr/>
              <a:t>‹#›</a:t>
            </a:fld>
            <a:endParaRPr lang="cs-CZ" altLang="cs-CZ"/>
          </a:p>
        </p:txBody>
      </p:sp>
    </p:spTree>
    <p:extLst>
      <p:ext uri="{BB962C8B-B14F-4D97-AF65-F5344CB8AC3E}">
        <p14:creationId xmlns:p14="http://schemas.microsoft.com/office/powerpoint/2010/main" val="411541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87388" y="1884363"/>
            <a:ext cx="8694737" cy="31448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Kliknutím lze upravit styly předlohy textu.</a:t>
            </a:r>
          </a:p>
        </p:txBody>
      </p:sp>
      <p:sp>
        <p:nvSpPr>
          <p:cNvPr id="4" name="Zástupný symbol pro datum 3"/>
          <p:cNvSpPr>
            <a:spLocks noGrp="1"/>
          </p:cNvSpPr>
          <p:nvPr>
            <p:ph type="dt" idx="10"/>
          </p:nvPr>
        </p:nvSpPr>
        <p:spPr/>
        <p:txBody>
          <a:bodyPr/>
          <a:lstStyle>
            <a:lvl1pPr>
              <a:defRPr/>
            </a:lvl1pPr>
          </a:lstStyle>
          <a:p>
            <a:endParaRPr lang="cs-CZ" altLang="cs-CZ"/>
          </a:p>
        </p:txBody>
      </p:sp>
      <p:sp>
        <p:nvSpPr>
          <p:cNvPr id="5" name="Zástupný symbol pro zápatí 4"/>
          <p:cNvSpPr>
            <a:spLocks noGrp="1"/>
          </p:cNvSpPr>
          <p:nvPr>
            <p:ph type="ftr" idx="11"/>
          </p:nvPr>
        </p:nvSpPr>
        <p:spPr/>
        <p:txBody>
          <a:bodyPr/>
          <a:lstStyle>
            <a:lvl1pPr>
              <a:defRPr/>
            </a:lvl1pPr>
          </a:lstStyle>
          <a:p>
            <a:endParaRPr lang="cs-CZ" altLang="cs-CZ"/>
          </a:p>
        </p:txBody>
      </p:sp>
      <p:sp>
        <p:nvSpPr>
          <p:cNvPr id="6" name="Zástupný symbol pro číslo snímku 5"/>
          <p:cNvSpPr>
            <a:spLocks noGrp="1"/>
          </p:cNvSpPr>
          <p:nvPr>
            <p:ph type="sldNum" idx="12"/>
          </p:nvPr>
        </p:nvSpPr>
        <p:spPr/>
        <p:txBody>
          <a:bodyPr/>
          <a:lstStyle>
            <a:lvl1pPr>
              <a:defRPr/>
            </a:lvl1pPr>
          </a:lstStyle>
          <a:p>
            <a:fld id="{FD70C01B-E662-4090-B41D-8518C881DFED}" type="slidenum">
              <a:rPr lang="cs-CZ" altLang="cs-CZ"/>
              <a:pPr/>
              <a:t>‹#›</a:t>
            </a:fld>
            <a:endParaRPr lang="cs-CZ" altLang="cs-CZ"/>
          </a:p>
        </p:txBody>
      </p:sp>
    </p:spTree>
    <p:extLst>
      <p:ext uri="{BB962C8B-B14F-4D97-AF65-F5344CB8AC3E}">
        <p14:creationId xmlns:p14="http://schemas.microsoft.com/office/powerpoint/2010/main" val="150544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03238" y="1768475"/>
            <a:ext cx="4457700" cy="43830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13338" y="1768475"/>
            <a:ext cx="4459287" cy="43830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idx="10"/>
          </p:nvPr>
        </p:nvSpPr>
        <p:spPr/>
        <p:txBody>
          <a:bodyPr/>
          <a:lstStyle>
            <a:lvl1pPr>
              <a:defRPr/>
            </a:lvl1pPr>
          </a:lstStyle>
          <a:p>
            <a:endParaRPr lang="cs-CZ" altLang="cs-CZ"/>
          </a:p>
        </p:txBody>
      </p:sp>
      <p:sp>
        <p:nvSpPr>
          <p:cNvPr id="6" name="Zástupný symbol pro zápatí 5"/>
          <p:cNvSpPr>
            <a:spLocks noGrp="1"/>
          </p:cNvSpPr>
          <p:nvPr>
            <p:ph type="ftr" idx="11"/>
          </p:nvPr>
        </p:nvSpPr>
        <p:spPr/>
        <p:txBody>
          <a:bodyPr/>
          <a:lstStyle>
            <a:lvl1pPr>
              <a:defRPr/>
            </a:lvl1pPr>
          </a:lstStyle>
          <a:p>
            <a:endParaRPr lang="cs-CZ" altLang="cs-CZ"/>
          </a:p>
        </p:txBody>
      </p:sp>
      <p:sp>
        <p:nvSpPr>
          <p:cNvPr id="7" name="Zástupný symbol pro číslo snímku 6"/>
          <p:cNvSpPr>
            <a:spLocks noGrp="1"/>
          </p:cNvSpPr>
          <p:nvPr>
            <p:ph type="sldNum" idx="12"/>
          </p:nvPr>
        </p:nvSpPr>
        <p:spPr/>
        <p:txBody>
          <a:bodyPr/>
          <a:lstStyle>
            <a:lvl1pPr>
              <a:defRPr/>
            </a:lvl1pPr>
          </a:lstStyle>
          <a:p>
            <a:fld id="{CBFBAFAC-1E2E-41AA-BBBE-DCB4FB91D8AB}" type="slidenum">
              <a:rPr lang="cs-CZ" altLang="cs-CZ"/>
              <a:pPr/>
              <a:t>‹#›</a:t>
            </a:fld>
            <a:endParaRPr lang="cs-CZ" altLang="cs-CZ"/>
          </a:p>
        </p:txBody>
      </p:sp>
    </p:spTree>
    <p:extLst>
      <p:ext uri="{BB962C8B-B14F-4D97-AF65-F5344CB8AC3E}">
        <p14:creationId xmlns:p14="http://schemas.microsoft.com/office/powerpoint/2010/main" val="237325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93738" y="403225"/>
            <a:ext cx="8694737" cy="1460500"/>
          </a:xfrm>
        </p:spPr>
        <p:txBody>
          <a:bodyPr/>
          <a:lstStyle/>
          <a:p>
            <a:r>
              <a:rPr lang="cs-CZ"/>
              <a:t>Kliknutím lze upravit styl.</a:t>
            </a:r>
          </a:p>
        </p:txBody>
      </p:sp>
      <p:sp>
        <p:nvSpPr>
          <p:cNvPr id="3" name="Zástupný symbol pro text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93738" y="2760663"/>
            <a:ext cx="4265612" cy="40624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103813" y="2760663"/>
            <a:ext cx="4284662" cy="40624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idx="10"/>
          </p:nvPr>
        </p:nvSpPr>
        <p:spPr/>
        <p:txBody>
          <a:bodyPr/>
          <a:lstStyle>
            <a:lvl1pPr>
              <a:defRPr/>
            </a:lvl1pPr>
          </a:lstStyle>
          <a:p>
            <a:endParaRPr lang="cs-CZ" altLang="cs-CZ"/>
          </a:p>
        </p:txBody>
      </p:sp>
      <p:sp>
        <p:nvSpPr>
          <p:cNvPr id="8" name="Zástupný symbol pro zápatí 7"/>
          <p:cNvSpPr>
            <a:spLocks noGrp="1"/>
          </p:cNvSpPr>
          <p:nvPr>
            <p:ph type="ftr" idx="11"/>
          </p:nvPr>
        </p:nvSpPr>
        <p:spPr/>
        <p:txBody>
          <a:bodyPr/>
          <a:lstStyle>
            <a:lvl1pPr>
              <a:defRPr/>
            </a:lvl1pPr>
          </a:lstStyle>
          <a:p>
            <a:endParaRPr lang="cs-CZ" altLang="cs-CZ"/>
          </a:p>
        </p:txBody>
      </p:sp>
      <p:sp>
        <p:nvSpPr>
          <p:cNvPr id="9" name="Zástupný symbol pro číslo snímku 8"/>
          <p:cNvSpPr>
            <a:spLocks noGrp="1"/>
          </p:cNvSpPr>
          <p:nvPr>
            <p:ph type="sldNum" idx="12"/>
          </p:nvPr>
        </p:nvSpPr>
        <p:spPr/>
        <p:txBody>
          <a:bodyPr/>
          <a:lstStyle>
            <a:lvl1pPr>
              <a:defRPr/>
            </a:lvl1pPr>
          </a:lstStyle>
          <a:p>
            <a:fld id="{30B35554-6B6C-4F60-9378-529A89A2AB69}" type="slidenum">
              <a:rPr lang="cs-CZ" altLang="cs-CZ"/>
              <a:pPr/>
              <a:t>‹#›</a:t>
            </a:fld>
            <a:endParaRPr lang="cs-CZ" altLang="cs-CZ"/>
          </a:p>
        </p:txBody>
      </p:sp>
    </p:spTree>
    <p:extLst>
      <p:ext uri="{BB962C8B-B14F-4D97-AF65-F5344CB8AC3E}">
        <p14:creationId xmlns:p14="http://schemas.microsoft.com/office/powerpoint/2010/main" val="199102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idx="10"/>
          </p:nvPr>
        </p:nvSpPr>
        <p:spPr/>
        <p:txBody>
          <a:bodyPr/>
          <a:lstStyle>
            <a:lvl1pPr>
              <a:defRPr/>
            </a:lvl1pPr>
          </a:lstStyle>
          <a:p>
            <a:endParaRPr lang="cs-CZ" altLang="cs-CZ"/>
          </a:p>
        </p:txBody>
      </p:sp>
      <p:sp>
        <p:nvSpPr>
          <p:cNvPr id="4" name="Zástupný symbol pro zápatí 3"/>
          <p:cNvSpPr>
            <a:spLocks noGrp="1"/>
          </p:cNvSpPr>
          <p:nvPr>
            <p:ph type="ftr" idx="11"/>
          </p:nvPr>
        </p:nvSpPr>
        <p:spPr/>
        <p:txBody>
          <a:bodyPr/>
          <a:lstStyle>
            <a:lvl1pPr>
              <a:defRPr/>
            </a:lvl1pPr>
          </a:lstStyle>
          <a:p>
            <a:endParaRPr lang="cs-CZ" altLang="cs-CZ"/>
          </a:p>
        </p:txBody>
      </p:sp>
      <p:sp>
        <p:nvSpPr>
          <p:cNvPr id="5" name="Zástupný symbol pro číslo snímku 4"/>
          <p:cNvSpPr>
            <a:spLocks noGrp="1"/>
          </p:cNvSpPr>
          <p:nvPr>
            <p:ph type="sldNum" idx="12"/>
          </p:nvPr>
        </p:nvSpPr>
        <p:spPr/>
        <p:txBody>
          <a:bodyPr/>
          <a:lstStyle>
            <a:lvl1pPr>
              <a:defRPr/>
            </a:lvl1pPr>
          </a:lstStyle>
          <a:p>
            <a:fld id="{C56E7770-3BA3-42EB-AD2A-05571398F78F}" type="slidenum">
              <a:rPr lang="cs-CZ" altLang="cs-CZ"/>
              <a:pPr/>
              <a:t>‹#›</a:t>
            </a:fld>
            <a:endParaRPr lang="cs-CZ" altLang="cs-CZ"/>
          </a:p>
        </p:txBody>
      </p:sp>
    </p:spTree>
    <p:extLst>
      <p:ext uri="{BB962C8B-B14F-4D97-AF65-F5344CB8AC3E}">
        <p14:creationId xmlns:p14="http://schemas.microsoft.com/office/powerpoint/2010/main" val="100601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idx="10"/>
          </p:nvPr>
        </p:nvSpPr>
        <p:spPr/>
        <p:txBody>
          <a:bodyPr/>
          <a:lstStyle>
            <a:lvl1pPr>
              <a:defRPr/>
            </a:lvl1pPr>
          </a:lstStyle>
          <a:p>
            <a:endParaRPr lang="cs-CZ" altLang="cs-CZ"/>
          </a:p>
        </p:txBody>
      </p:sp>
      <p:sp>
        <p:nvSpPr>
          <p:cNvPr id="3" name="Zástupný symbol pro zápatí 2"/>
          <p:cNvSpPr>
            <a:spLocks noGrp="1"/>
          </p:cNvSpPr>
          <p:nvPr>
            <p:ph type="ftr" idx="11"/>
          </p:nvPr>
        </p:nvSpPr>
        <p:spPr/>
        <p:txBody>
          <a:bodyPr/>
          <a:lstStyle>
            <a:lvl1pPr>
              <a:defRPr/>
            </a:lvl1pPr>
          </a:lstStyle>
          <a:p>
            <a:endParaRPr lang="cs-CZ" altLang="cs-CZ"/>
          </a:p>
        </p:txBody>
      </p:sp>
      <p:sp>
        <p:nvSpPr>
          <p:cNvPr id="4" name="Zástupný symbol pro číslo snímku 3"/>
          <p:cNvSpPr>
            <a:spLocks noGrp="1"/>
          </p:cNvSpPr>
          <p:nvPr>
            <p:ph type="sldNum" idx="12"/>
          </p:nvPr>
        </p:nvSpPr>
        <p:spPr/>
        <p:txBody>
          <a:bodyPr/>
          <a:lstStyle>
            <a:lvl1pPr>
              <a:defRPr/>
            </a:lvl1pPr>
          </a:lstStyle>
          <a:p>
            <a:fld id="{6FCAB2C4-4412-4E4C-8DA0-5166DC58E1BC}" type="slidenum">
              <a:rPr lang="cs-CZ" altLang="cs-CZ"/>
              <a:pPr/>
              <a:t>‹#›</a:t>
            </a:fld>
            <a:endParaRPr lang="cs-CZ" altLang="cs-CZ"/>
          </a:p>
        </p:txBody>
      </p:sp>
    </p:spTree>
    <p:extLst>
      <p:ext uri="{BB962C8B-B14F-4D97-AF65-F5344CB8AC3E}">
        <p14:creationId xmlns:p14="http://schemas.microsoft.com/office/powerpoint/2010/main" val="213788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idx="10"/>
          </p:nvPr>
        </p:nvSpPr>
        <p:spPr/>
        <p:txBody>
          <a:bodyPr/>
          <a:lstStyle>
            <a:lvl1pPr>
              <a:defRPr/>
            </a:lvl1pPr>
          </a:lstStyle>
          <a:p>
            <a:endParaRPr lang="cs-CZ" altLang="cs-CZ"/>
          </a:p>
        </p:txBody>
      </p:sp>
      <p:sp>
        <p:nvSpPr>
          <p:cNvPr id="6" name="Zástupný symbol pro zápatí 5"/>
          <p:cNvSpPr>
            <a:spLocks noGrp="1"/>
          </p:cNvSpPr>
          <p:nvPr>
            <p:ph type="ftr" idx="11"/>
          </p:nvPr>
        </p:nvSpPr>
        <p:spPr/>
        <p:txBody>
          <a:bodyPr/>
          <a:lstStyle>
            <a:lvl1pPr>
              <a:defRPr/>
            </a:lvl1pPr>
          </a:lstStyle>
          <a:p>
            <a:endParaRPr lang="cs-CZ" altLang="cs-CZ"/>
          </a:p>
        </p:txBody>
      </p:sp>
      <p:sp>
        <p:nvSpPr>
          <p:cNvPr id="7" name="Zástupný symbol pro číslo snímku 6"/>
          <p:cNvSpPr>
            <a:spLocks noGrp="1"/>
          </p:cNvSpPr>
          <p:nvPr>
            <p:ph type="sldNum" idx="12"/>
          </p:nvPr>
        </p:nvSpPr>
        <p:spPr/>
        <p:txBody>
          <a:bodyPr/>
          <a:lstStyle>
            <a:lvl1pPr>
              <a:defRPr/>
            </a:lvl1pPr>
          </a:lstStyle>
          <a:p>
            <a:fld id="{BF535BC2-C799-4FB7-8251-01F83CF500A5}" type="slidenum">
              <a:rPr lang="cs-CZ" altLang="cs-CZ"/>
              <a:pPr/>
              <a:t>‹#›</a:t>
            </a:fld>
            <a:endParaRPr lang="cs-CZ" altLang="cs-CZ"/>
          </a:p>
        </p:txBody>
      </p:sp>
    </p:spTree>
    <p:extLst>
      <p:ext uri="{BB962C8B-B14F-4D97-AF65-F5344CB8AC3E}">
        <p14:creationId xmlns:p14="http://schemas.microsoft.com/office/powerpoint/2010/main" val="296067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idx="10"/>
          </p:nvPr>
        </p:nvSpPr>
        <p:spPr/>
        <p:txBody>
          <a:bodyPr/>
          <a:lstStyle>
            <a:lvl1pPr>
              <a:defRPr/>
            </a:lvl1pPr>
          </a:lstStyle>
          <a:p>
            <a:endParaRPr lang="cs-CZ" altLang="cs-CZ"/>
          </a:p>
        </p:txBody>
      </p:sp>
      <p:sp>
        <p:nvSpPr>
          <p:cNvPr id="6" name="Zástupný symbol pro zápatí 5"/>
          <p:cNvSpPr>
            <a:spLocks noGrp="1"/>
          </p:cNvSpPr>
          <p:nvPr>
            <p:ph type="ftr" idx="11"/>
          </p:nvPr>
        </p:nvSpPr>
        <p:spPr/>
        <p:txBody>
          <a:bodyPr/>
          <a:lstStyle>
            <a:lvl1pPr>
              <a:defRPr/>
            </a:lvl1pPr>
          </a:lstStyle>
          <a:p>
            <a:endParaRPr lang="cs-CZ" altLang="cs-CZ"/>
          </a:p>
        </p:txBody>
      </p:sp>
      <p:sp>
        <p:nvSpPr>
          <p:cNvPr id="7" name="Zástupný symbol pro číslo snímku 6"/>
          <p:cNvSpPr>
            <a:spLocks noGrp="1"/>
          </p:cNvSpPr>
          <p:nvPr>
            <p:ph type="sldNum" idx="12"/>
          </p:nvPr>
        </p:nvSpPr>
        <p:spPr/>
        <p:txBody>
          <a:bodyPr/>
          <a:lstStyle>
            <a:lvl1pPr>
              <a:defRPr/>
            </a:lvl1pPr>
          </a:lstStyle>
          <a:p>
            <a:fld id="{D96A589F-767D-4333-B77D-E911825A04C9}" type="slidenum">
              <a:rPr lang="cs-CZ" altLang="cs-CZ"/>
              <a:pPr/>
              <a:t>‹#›</a:t>
            </a:fld>
            <a:endParaRPr lang="cs-CZ" altLang="cs-CZ"/>
          </a:p>
        </p:txBody>
      </p:sp>
    </p:spTree>
    <p:extLst>
      <p:ext uri="{BB962C8B-B14F-4D97-AF65-F5344CB8AC3E}">
        <p14:creationId xmlns:p14="http://schemas.microsoft.com/office/powerpoint/2010/main" val="161518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cs-CZ"/>
              <a:t>Klikněte pro úpravu formátu textu nadpisu</a:t>
            </a:r>
          </a:p>
        </p:txBody>
      </p:sp>
      <p:sp>
        <p:nvSpPr>
          <p:cNvPr id="1026"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cs-CZ"/>
              <a:t>Klikněte pro úpravu formátu textu osnovy</a:t>
            </a:r>
          </a:p>
          <a:p>
            <a:pPr lvl="1"/>
            <a:r>
              <a:rPr lang="en-GB" altLang="cs-CZ"/>
              <a:t>Druhá úroveň</a:t>
            </a:r>
          </a:p>
          <a:p>
            <a:pPr lvl="2"/>
            <a:r>
              <a:rPr lang="en-GB" altLang="cs-CZ"/>
              <a:t>Třetí úroveň</a:t>
            </a:r>
          </a:p>
          <a:p>
            <a:pPr lvl="3"/>
            <a:r>
              <a:rPr lang="en-GB" altLang="cs-CZ"/>
              <a:t>Čtvrtá úroveň osnovy</a:t>
            </a:r>
          </a:p>
          <a:p>
            <a:pPr lvl="4"/>
            <a:r>
              <a:rPr lang="en-GB" altLang="cs-CZ"/>
              <a:t>Pátá úroveň osnovy</a:t>
            </a:r>
          </a:p>
          <a:p>
            <a:pPr lvl="4"/>
            <a:r>
              <a:rPr lang="en-GB" altLang="cs-CZ"/>
              <a:t>Šestá úroveň</a:t>
            </a:r>
          </a:p>
          <a:p>
            <a:pPr lvl="4"/>
            <a:r>
              <a:rPr lang="en-GB" altLang="cs-CZ"/>
              <a:t>Sedmá úroveň</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endParaRPr lang="cs-CZ" altLang="cs-CZ"/>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cs-CZ" altLang="cs-CZ"/>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61F43F71-BF68-4EFC-90E9-0E56A254AF9B}"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1" fontAlgn="base" hangingPunct="1">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kontaktdetivnrp.cz/"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subTitle"/>
          </p:nvPr>
        </p:nvSpPr>
        <p:spPr>
          <a:xfrm>
            <a:off x="503238" y="1768475"/>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5400" b="1" dirty="0">
                <a:solidFill>
                  <a:srgbClr val="C00000"/>
                </a:solidFill>
                <a:latin typeface="Arial" panose="020B0604020202020204" pitchFamily="34" charset="0"/>
              </a:rPr>
              <a:t>Kontakt dětí v náhradní rodinné péči s biologickou rodinou</a:t>
            </a:r>
            <a:br>
              <a:rPr lang="cs-CZ" altLang="cs-CZ" sz="3600" dirty="0">
                <a:latin typeface="Arial" panose="020B0604020202020204" pitchFamily="34" charset="0"/>
              </a:rPr>
            </a:br>
            <a:endParaRPr lang="cs-CZ" altLang="cs-CZ" sz="3600" dirty="0">
              <a:latin typeface="Arial" panose="020B0604020202020204" pitchFamily="34" charset="0"/>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dirty="0">
                <a:latin typeface="Arial" panose="020B0604020202020204" pitchFamily="34" charset="0"/>
              </a:rPr>
              <a:t>Mgr.</a:t>
            </a:r>
            <a:r>
              <a:rPr lang="cs-CZ" altLang="cs-CZ" sz="3600" dirty="0">
                <a:latin typeface="Arial" panose="020B0604020202020204" pitchFamily="34" charset="0"/>
              </a:rPr>
              <a:t> </a:t>
            </a:r>
            <a:r>
              <a:rPr lang="cs-CZ" altLang="cs-CZ" sz="2800" dirty="0">
                <a:latin typeface="Arial" panose="020B0604020202020204" pitchFamily="34" charset="0"/>
              </a:rPr>
              <a:t>Monika Semerádová</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dirty="0"/>
              <a:t>Bc. Jana Košteynová</a:t>
            </a:r>
          </a:p>
        </p:txBody>
      </p:sp>
      <p:pic>
        <p:nvPicPr>
          <p:cNvPr id="13" name="Obrázek 12"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14"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15" name="Obrázek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542138" cy="6408712"/>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Vyplnění formuláře</a:t>
            </a:r>
            <a:endParaRPr lang="cs-CZ" sz="2400" b="1" dirty="0">
              <a:solidFill>
                <a:schemeClr val="tx1"/>
              </a:solidFill>
              <a:latin typeface="Arial" panose="020B0604020202020204" pitchFamily="34" charset="0"/>
            </a:endParaRP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Příklady odůvodnění:</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i="1" dirty="0">
                <a:solidFill>
                  <a:schemeClr val="tx1"/>
                </a:solidFill>
                <a:latin typeface="Arial" panose="020B0604020202020204" pitchFamily="34" charset="0"/>
              </a:rPr>
              <a:t>Dítě: Ví, jak to v jeho minulosti s rodiči bylo a přesto nechápe, proč s nimi nevyrůstá. </a:t>
            </a:r>
            <a:r>
              <a:rPr lang="cs-CZ" sz="1800" dirty="0">
                <a:solidFill>
                  <a:schemeClr val="tx1"/>
                </a:solidFill>
                <a:latin typeface="Arial" panose="020B0604020202020204" pitchFamily="34" charset="0"/>
              </a:rPr>
              <a:t>Petr řekl pěstounce, že kdyby dala mamce peníze, tak by si mohla pronajmout byt a mohli by být spolu.</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i="1" dirty="0">
                <a:solidFill>
                  <a:schemeClr val="tx1"/>
                </a:solidFill>
                <a:latin typeface="Arial" panose="020B0604020202020204" pitchFamily="34" charset="0"/>
              </a:rPr>
              <a:t>Pěstoun: Nepřijímá dítě bezvýhradně, i s jeho životní historií. </a:t>
            </a:r>
            <a:r>
              <a:rPr lang="cs-CZ" sz="1800" dirty="0">
                <a:solidFill>
                  <a:schemeClr val="tx1"/>
                </a:solidFill>
                <a:latin typeface="Arial" panose="020B0604020202020204" pitchFamily="34" charset="0"/>
              </a:rPr>
              <a:t>Pěstounka opakovaně říká Stele, že se začíná chovat, jako její matka a že jestli nezačne poslouchat, tak to s ní špatně dopadne.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i="1" dirty="0">
                <a:solidFill>
                  <a:schemeClr val="tx1"/>
                </a:solidFill>
                <a:latin typeface="Arial" panose="020B0604020202020204" pitchFamily="34" charset="0"/>
              </a:rPr>
              <a:t>Pěstoun: Nepodporuje dítě ve zvládnutí negativních emocí a stresu. </a:t>
            </a:r>
            <a:r>
              <a:rPr lang="cs-CZ" sz="1800" dirty="0">
                <a:solidFill>
                  <a:schemeClr val="tx1"/>
                </a:solidFill>
                <a:latin typeface="Arial" panose="020B0604020202020204" pitchFamily="34" charset="0"/>
              </a:rPr>
              <a:t>Když Zdeňka začne nadávat na svého otce, tak jí pěstounka říká, že takhle mluvit nesmí a pošle ji do svého pokoje. </a:t>
            </a:r>
            <a:endParaRPr lang="cs-CZ" sz="1800" i="1" dirty="0">
              <a:solidFill>
                <a:schemeClr val="tx1"/>
              </a:solidFill>
              <a:latin typeface="Arial" panose="020B0604020202020204" pitchFamily="34" charset="0"/>
            </a:endParaRP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87533"/>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87533"/>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87533"/>
            <a:ext cx="790902" cy="756000"/>
          </a:xfrm>
          <a:prstGeom prst="rect">
            <a:avLst/>
          </a:prstGeom>
          <a:noFill/>
          <a:ln>
            <a:noFill/>
          </a:ln>
        </p:spPr>
      </p:pic>
    </p:spTree>
    <p:extLst>
      <p:ext uri="{BB962C8B-B14F-4D97-AF65-F5344CB8AC3E}">
        <p14:creationId xmlns:p14="http://schemas.microsoft.com/office/powerpoint/2010/main" val="1244236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Formulář v praxi SPOD</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a:solidFill>
                  <a:schemeClr val="tx1"/>
                </a:solidFill>
                <a:latin typeface="Arial" panose="020B0604020202020204" pitchFamily="34" charset="0"/>
              </a:rPr>
              <a:t>Komu je určen:</a:t>
            </a:r>
          </a:p>
          <a:p>
            <a:pPr marL="342900" lvl="0" indent="-342900" algn="l">
              <a:lnSpc>
                <a:spcPct val="150000"/>
              </a:lnSpc>
              <a:buFontTx/>
              <a:buChar char="-"/>
            </a:pPr>
            <a:r>
              <a:rPr lang="cs-CZ" sz="2000" dirty="0"/>
              <a:t>Pracovníkům OSPOD</a:t>
            </a:r>
          </a:p>
          <a:p>
            <a:pPr marL="342900" lvl="0" indent="-342900" algn="l">
              <a:lnSpc>
                <a:spcPct val="150000"/>
              </a:lnSpc>
              <a:buFontTx/>
              <a:buChar char="-"/>
            </a:pPr>
            <a:r>
              <a:rPr lang="cs-CZ" sz="2000" dirty="0"/>
              <a:t>Pracovníkům z oblasti náhradní rodinné péči</a:t>
            </a:r>
          </a:p>
          <a:p>
            <a:pPr marL="342900" lvl="0" indent="-342900" algn="l">
              <a:lnSpc>
                <a:spcPct val="150000"/>
              </a:lnSpc>
              <a:buFontTx/>
              <a:buChar char="-"/>
            </a:pPr>
            <a:r>
              <a:rPr lang="cs-CZ" sz="2000" dirty="0"/>
              <a:t>Pracovníkům z oblasti podpůrných služeb pro rodiče a děti</a:t>
            </a:r>
          </a:p>
          <a:p>
            <a:pPr marL="342900" lvl="0" indent="-342900" algn="l">
              <a:lnSpc>
                <a:spcPct val="150000"/>
              </a:lnSpc>
              <a:buFontTx/>
              <a:buChar char="-"/>
            </a:pPr>
            <a:r>
              <a:rPr lang="cs-CZ" sz="2000" dirty="0"/>
              <a:t>Pracovníkům pobytových zařízení pro děti může sloužit jako inspirace (při použití je třeba zohlednit skutečnost, že v pobytovém zařízení většinou dítě nemá svoji vztahovou osobu tak, jako tomu bývá v náhradní rodině). </a:t>
            </a:r>
          </a:p>
          <a:p>
            <a:pPr marL="342900" lvl="0" indent="-342900" algn="l">
              <a:lnSpc>
                <a:spcPct val="100000"/>
              </a:lnSpc>
              <a:buFontTx/>
              <a:buChar char="-"/>
            </a:pPr>
            <a:endParaRPr lang="cs-CZ" sz="2400" dirty="0"/>
          </a:p>
          <a:p>
            <a:pPr lvl="0">
              <a:lnSpc>
                <a:spcPct val="100000"/>
              </a:lnSpc>
            </a:pPr>
            <a:r>
              <a:rPr lang="cs-CZ" sz="2400" dirty="0"/>
              <a:t>Zpravidla vypracovává ten, kdo má nejvíce informací. Může být nástrojem pro společné setkání více subjektů, podkladem pro PK.</a:t>
            </a:r>
            <a:endParaRPr lang="cs-CZ" altLang="cs-CZ" sz="2400" dirty="0">
              <a:solidFill>
                <a:schemeClr val="tx1"/>
              </a:solidFill>
              <a:latin typeface="Arial" panose="020B0604020202020204" pitchFamily="34" charset="0"/>
            </a:endParaRP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615034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Formulář v praxi SPOD</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a:solidFill>
                  <a:schemeClr val="tx1"/>
                </a:solidFill>
                <a:latin typeface="Arial" panose="020B0604020202020204" pitchFamily="34" charset="0"/>
              </a:rPr>
              <a:t>Jak s ním pracovat:</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dirty="0">
              <a:solidFill>
                <a:schemeClr val="tx1"/>
              </a:solidFill>
              <a:latin typeface="Arial" panose="020B0604020202020204" pitchFamily="34" charset="0"/>
            </a:endParaRPr>
          </a:p>
          <a:p>
            <a:pPr marL="342900" lvl="0" indent="-342900" algn="l">
              <a:lnSpc>
                <a:spcPct val="150000"/>
              </a:lnSpc>
              <a:buFontTx/>
              <a:buChar char="-"/>
            </a:pPr>
            <a:r>
              <a:rPr lang="cs-CZ" sz="2400" dirty="0"/>
              <a:t>Pravidelná revize – „živý“ dokument</a:t>
            </a:r>
          </a:p>
          <a:p>
            <a:pPr marL="342900" lvl="0" indent="-342900" algn="l">
              <a:lnSpc>
                <a:spcPct val="150000"/>
              </a:lnSpc>
              <a:buFontTx/>
              <a:buChar char="-"/>
            </a:pPr>
            <a:r>
              <a:rPr lang="cs-CZ" sz="2400" dirty="0"/>
              <a:t>Míra závažnosti rizik nás vede k dalšímu postupu</a:t>
            </a:r>
          </a:p>
          <a:p>
            <a:pPr marL="342900" lvl="0" indent="-342900" algn="l">
              <a:lnSpc>
                <a:spcPct val="150000"/>
              </a:lnSpc>
              <a:buFontTx/>
              <a:buChar char="-"/>
            </a:pPr>
            <a:r>
              <a:rPr lang="cs-CZ" sz="2400" dirty="0">
                <a:solidFill>
                  <a:schemeClr val="tx1"/>
                </a:solidFill>
                <a:latin typeface="Arial" panose="020B0604020202020204" pitchFamily="34" charset="0"/>
              </a:rPr>
              <a:t>Vyplnění trvá přibližně 1 hodinu, opakovaným používáním a dobrou znalostí situace dítěte se doba vyplnění zkracuje.</a:t>
            </a:r>
          </a:p>
          <a:p>
            <a:pPr marL="342900" lvl="0" indent="-342900" algn="l">
              <a:lnSpc>
                <a:spcPct val="150000"/>
              </a:lnSpc>
              <a:buFontTx/>
              <a:buChar char="-"/>
            </a:pPr>
            <a:r>
              <a:rPr lang="cs-CZ" sz="2400" dirty="0">
                <a:solidFill>
                  <a:schemeClr val="tx1"/>
                </a:solidFill>
                <a:latin typeface="Arial" panose="020B0604020202020204" pitchFamily="34" charset="0"/>
              </a:rPr>
              <a:t>Lze snadno vytisknout. </a:t>
            </a:r>
          </a:p>
          <a:p>
            <a:pPr marL="342900" lvl="0" indent="-342900" algn="l">
              <a:lnSpc>
                <a:spcPct val="150000"/>
              </a:lnSpc>
              <a:buFontTx/>
              <a:buChar char="-"/>
            </a:pPr>
            <a:endParaRPr lang="cs-CZ" sz="2400" dirty="0">
              <a:solidFill>
                <a:schemeClr val="tx1"/>
              </a:solidFill>
              <a:latin typeface="Arial" panose="020B0604020202020204" pitchFamily="34" charset="0"/>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448" y="5372958"/>
            <a:ext cx="2526784" cy="1681891"/>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6534951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Formulář v praxi SPOD</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a:solidFill>
                  <a:schemeClr val="tx1"/>
                </a:solidFill>
                <a:latin typeface="Arial" panose="020B0604020202020204" pitchFamily="34" charset="0"/>
              </a:rPr>
              <a:t>V jakých situacích ho využít:</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dirty="0">
              <a:solidFill>
                <a:schemeClr val="tx1"/>
              </a:solidFill>
              <a:latin typeface="Arial" panose="020B0604020202020204" pitchFamily="34" charset="0"/>
            </a:endParaRPr>
          </a:p>
          <a:p>
            <a:pPr marL="342900" lvl="0" indent="-342900" algn="l">
              <a:lnSpc>
                <a:spcPct val="150000"/>
              </a:lnSpc>
              <a:buFontTx/>
              <a:buChar char="-"/>
            </a:pPr>
            <a:r>
              <a:rPr lang="cs-CZ" sz="2400" dirty="0"/>
              <a:t>Nastavování nového kontaktu</a:t>
            </a:r>
            <a:r>
              <a:rPr lang="cs-CZ" sz="2400" dirty="0">
                <a:solidFill>
                  <a:schemeClr val="tx1"/>
                </a:solidFill>
                <a:latin typeface="Arial" panose="020B0604020202020204" pitchFamily="34" charset="0"/>
              </a:rPr>
              <a:t> – vhodná podoba, frekvence</a:t>
            </a:r>
          </a:p>
          <a:p>
            <a:pPr marL="342900" lvl="0" indent="-342900" algn="l">
              <a:lnSpc>
                <a:spcPct val="150000"/>
              </a:lnSpc>
              <a:buFontTx/>
              <a:buChar char="-"/>
            </a:pPr>
            <a:r>
              <a:rPr lang="cs-CZ" sz="2400" dirty="0">
                <a:solidFill>
                  <a:schemeClr val="tx1"/>
                </a:solidFill>
                <a:latin typeface="Arial" panose="020B0604020202020204" pitchFamily="34" charset="0"/>
              </a:rPr>
              <a:t>Probíhající kontakt – asistovaný i neasistovaný – ujasnění a ošetření rizik, možná úprava podoby, frekvence</a:t>
            </a:r>
            <a:endParaRPr lang="cs-CZ" sz="2400" dirty="0"/>
          </a:p>
          <a:p>
            <a:pPr marL="342900" lvl="0" indent="-342900" algn="l">
              <a:lnSpc>
                <a:spcPct val="150000"/>
              </a:lnSpc>
              <a:buFontTx/>
              <a:buChar char="-"/>
            </a:pPr>
            <a:r>
              <a:rPr lang="cs-CZ" sz="2400" dirty="0">
                <a:solidFill>
                  <a:schemeClr val="tx1"/>
                </a:solidFill>
                <a:latin typeface="Arial" panose="020B0604020202020204" pitchFamily="34" charset="0"/>
              </a:rPr>
              <a:t>Kontakt neprobíhá – zachycení rizik v oblasti identity a životního příběhu dítěte. </a:t>
            </a: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1498350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Výstupy formuláře</a:t>
            </a:r>
            <a:endParaRPr lang="cs-CZ" altLang="cs-CZ" sz="2400" b="1"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b="1" dirty="0">
              <a:solidFill>
                <a:schemeClr val="tx1"/>
              </a:solidFill>
              <a:latin typeface="Arial" panose="020B0604020202020204" pitchFamily="34" charset="0"/>
            </a:endParaRPr>
          </a:p>
          <a:p>
            <a:pPr lvl="0" algn="l"/>
            <a:r>
              <a:rPr lang="cs-CZ" sz="2400" dirty="0"/>
              <a:t>Poskytuje pracovníkovi směr uvažování a argumenty pro správné rozhodnutí. (</a:t>
            </a:r>
            <a:r>
              <a:rPr lang="cs-CZ" sz="2400" dirty="0" err="1"/>
              <a:t>Winnette</a:t>
            </a:r>
            <a:r>
              <a:rPr lang="cs-CZ" sz="2400" dirty="0"/>
              <a:t>  2016b)</a:t>
            </a:r>
          </a:p>
          <a:p>
            <a:pPr algn="l"/>
            <a:r>
              <a:rPr lang="cs-CZ" sz="2400" dirty="0"/>
              <a:t> </a:t>
            </a:r>
          </a:p>
          <a:p>
            <a:pPr lvl="0" algn="l"/>
            <a:r>
              <a:rPr lang="cs-CZ" sz="2400" dirty="0"/>
              <a:t>Poskytuje pracovníkovi oporu pro</a:t>
            </a:r>
            <a:r>
              <a:rPr lang="cs-CZ" sz="2400" b="1" dirty="0"/>
              <a:t> systémové přehodnocení situace</a:t>
            </a:r>
            <a:r>
              <a:rPr lang="cs-CZ" sz="2400" dirty="0"/>
              <a:t> kdykoliv se změní podmínky pro stanovení bezpečného a adekvátního kontaktu dítěte s jeho rodiči/příbuznými. (</a:t>
            </a:r>
            <a:r>
              <a:rPr lang="cs-CZ" sz="2400" dirty="0" err="1"/>
              <a:t>Winnette</a:t>
            </a:r>
            <a:r>
              <a:rPr lang="cs-CZ" sz="2400" dirty="0"/>
              <a:t>  2016b)</a:t>
            </a:r>
          </a:p>
          <a:p>
            <a:pPr algn="l"/>
            <a:r>
              <a:rPr lang="cs-CZ" sz="2400" dirty="0"/>
              <a:t> </a:t>
            </a:r>
          </a:p>
          <a:p>
            <a:pPr lvl="0" algn="l"/>
            <a:r>
              <a:rPr lang="cs-CZ" sz="2400" dirty="0"/>
              <a:t>Pracovník přihlíží ke zjištěným rizikům a iniciuje změnu v nastavení kontaktu. Je si vědom toho, že formulář má preventivní a ochrannou funkci a že nesprávně nastavený kontakt a nedostatečný ohled na psychické potřeby dítěte, může dítě velmi poškozovat. (Sobotková 2016) </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dirty="0">
              <a:solidFill>
                <a:schemeClr val="tx1"/>
              </a:solidFill>
              <a:latin typeface="Arial" panose="020B0604020202020204" pitchFamily="34" charset="0"/>
            </a:endParaRP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6863536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289602" cy="5611762"/>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Výstupy formuláře</a:t>
            </a:r>
            <a:endParaRPr lang="cs-CZ" altLang="cs-CZ" sz="2400" b="1"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b="1" dirty="0">
              <a:solidFill>
                <a:schemeClr val="tx1"/>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Míra závažnosti rizik:</a:t>
            </a: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Rizika mají různou míru závažnosti – vždy nás ale vedou k tomu, přijmout opatření, abychom riziko zmírnili nebo odstranili. Barva rizika nás směřuje k tomu, jaké kroky zvolit a jak rychle konat. </a:t>
            </a: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rgbClr val="C00000"/>
                </a:solidFill>
                <a:latin typeface="Arial" panose="020B0604020202020204" pitchFamily="34" charset="0"/>
              </a:rPr>
              <a:t>Červená rizika </a:t>
            </a:r>
            <a:r>
              <a:rPr lang="cs-CZ" sz="2400" dirty="0">
                <a:solidFill>
                  <a:schemeClr val="tx1"/>
                </a:solidFill>
                <a:latin typeface="Arial" panose="020B0604020202020204" pitchFamily="34" charset="0"/>
              </a:rPr>
              <a:t>by měla vést k zastavení probíhajícího kontaktu </a:t>
            </a:r>
            <a:br>
              <a:rPr lang="cs-CZ" sz="2400" dirty="0">
                <a:solidFill>
                  <a:schemeClr val="tx1"/>
                </a:solidFill>
                <a:latin typeface="Arial" panose="020B0604020202020204" pitchFamily="34" charset="0"/>
              </a:rPr>
            </a:br>
            <a:r>
              <a:rPr lang="cs-CZ" sz="2400" dirty="0">
                <a:solidFill>
                  <a:schemeClr val="tx1"/>
                </a:solidFill>
                <a:latin typeface="Arial" panose="020B0604020202020204" pitchFamily="34" charset="0"/>
              </a:rPr>
              <a:t>a nastavení nových pravidel. </a:t>
            </a: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dirty="0">
              <a:solidFill>
                <a:schemeClr val="tx1"/>
              </a:solidFill>
              <a:latin typeface="Arial" panose="020B0604020202020204"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392" y="5580037"/>
            <a:ext cx="2592288" cy="1680937"/>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4146434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289602" cy="5611762"/>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Výstupy formuláře</a:t>
            </a:r>
            <a:endParaRPr lang="cs-CZ" altLang="cs-CZ" sz="2400" b="1"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b="1" dirty="0">
              <a:solidFill>
                <a:schemeClr val="tx1"/>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Podklady pro práci s rodinou</a:t>
            </a:r>
          </a:p>
          <a:p>
            <a:pPr algn="just">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Podklady pro společnou schůzku s dalšími subjekty – doprovázející organizací, OSPOD, SAS – ujasnění argumentů, podklady pro další postup. </a:t>
            </a:r>
          </a:p>
          <a:p>
            <a:pPr algn="just">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Stanovení dalšího plánu – kroky do IPOD. </a:t>
            </a:r>
          </a:p>
          <a:p>
            <a:pPr algn="just">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Podklady pro případovou konferenci.</a:t>
            </a:r>
          </a:p>
          <a:p>
            <a:pPr algn="just">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Podklady a argumenty pro soudní jednání. </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590" y="4571926"/>
            <a:ext cx="3137250" cy="2088232"/>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30134362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Propojenost s VSD a IPOD</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Významně pomáhá při zpracování těchto oblastí ve Vyhodnocení situace dítěte: </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dirty="0">
              <a:solidFill>
                <a:schemeClr val="tx1"/>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Důvod odebrání dítěte z rodiny</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Historie dítěte</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Kontakt s rodinou</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Sociální vztahy/citové pouto</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Identita a sociální prezentace</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dirty="0">
              <a:solidFill>
                <a:schemeClr val="tx1"/>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Vede ke stanovení </a:t>
            </a:r>
            <a:r>
              <a:rPr lang="cs-CZ" sz="2400" b="1" dirty="0">
                <a:solidFill>
                  <a:schemeClr val="tx1"/>
                </a:solidFill>
                <a:latin typeface="Arial" panose="020B0604020202020204" pitchFamily="34" charset="0"/>
              </a:rPr>
              <a:t>konkrétních kroků</a:t>
            </a:r>
            <a:r>
              <a:rPr lang="cs-CZ" sz="2400" dirty="0">
                <a:solidFill>
                  <a:schemeClr val="tx1"/>
                </a:solidFill>
                <a:latin typeface="Arial" panose="020B0604020202020204" pitchFamily="34" charset="0"/>
              </a:rPr>
              <a:t> v IPOD.</a:t>
            </a: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24947710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4031" y="1475581"/>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Diskuze</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368" y="2771725"/>
            <a:ext cx="7438300" cy="3312368"/>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2113213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4031" y="1475581"/>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Přestávka a občerstvení</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992" y="3017728"/>
            <a:ext cx="6096000" cy="3743325"/>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24653400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p:nvPr>
        </p:nvSpPr>
        <p:spPr>
          <a:xfrm>
            <a:off x="143768" y="1619597"/>
            <a:ext cx="9070975" cy="5760640"/>
          </a:xfrm>
          <a:ln/>
        </p:spPr>
        <p:txBody>
          <a:bodyPr tIns="35280" anchor="t"/>
          <a:lstStyle/>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3200" b="1" dirty="0">
                <a:solidFill>
                  <a:srgbClr val="CC0000"/>
                </a:solidFill>
                <a:latin typeface="Arial" panose="020B0604020202020204" pitchFamily="34" charset="0"/>
              </a:rPr>
              <a:t>Program semináře</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3200" b="1"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a:solidFill>
                  <a:schemeClr val="tx1"/>
                </a:solidFill>
                <a:latin typeface="Arial" panose="020B0604020202020204" pitchFamily="34" charset="0"/>
              </a:rPr>
              <a:t>Úvod</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b="1" dirty="0">
                <a:solidFill>
                  <a:schemeClr val="tx1"/>
                </a:solidFill>
                <a:latin typeface="Arial" panose="020B0604020202020204" pitchFamily="34" charset="0"/>
              </a:rPr>
              <a:t>9:00 – 10:45</a:t>
            </a:r>
            <a:br>
              <a:rPr lang="cs-CZ" altLang="cs-CZ" sz="2400" dirty="0">
                <a:solidFill>
                  <a:schemeClr val="tx1"/>
                </a:solidFill>
                <a:latin typeface="Arial" panose="020B0604020202020204" pitchFamily="34" charset="0"/>
              </a:rPr>
            </a:br>
            <a:r>
              <a:rPr lang="cs-CZ" altLang="cs-CZ" sz="2400" dirty="0" err="1">
                <a:solidFill>
                  <a:schemeClr val="tx1"/>
                </a:solidFill>
                <a:latin typeface="Arial" panose="020B0604020202020204" pitchFamily="34" charset="0"/>
              </a:rPr>
              <a:t>I.blok</a:t>
            </a:r>
            <a:r>
              <a:rPr lang="cs-CZ" altLang="cs-CZ" sz="2400" dirty="0">
                <a:solidFill>
                  <a:schemeClr val="tx1"/>
                </a:solidFill>
                <a:latin typeface="Arial" panose="020B0604020202020204" pitchFamily="34" charset="0"/>
              </a:rPr>
              <a:t>: Přivítání a úvodní slovo. Představení projektu. Formulář pro vyhodnocování rizik kontaktu – východiska a principy.</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a:solidFill>
                  <a:schemeClr val="tx1"/>
                </a:solidFill>
                <a:latin typeface="Arial" panose="020B0604020202020204" pitchFamily="34" charset="0"/>
              </a:rPr>
              <a:t>Seznámení s formulářem – práce s riziky, kroky ke zmírnění rizik. </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a:solidFill>
                  <a:schemeClr val="tx1"/>
                </a:solidFill>
                <a:latin typeface="Arial" panose="020B0604020202020204" pitchFamily="34" charset="0"/>
              </a:rPr>
              <a:t>Využití výstupů formuláře, propojenost s IPOD a VSD. </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dirty="0">
              <a:solidFill>
                <a:schemeClr val="tx1"/>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a:solidFill>
                  <a:schemeClr val="tx1"/>
                </a:solidFill>
                <a:latin typeface="Arial" panose="020B0604020202020204" pitchFamily="34" charset="0"/>
              </a:rPr>
              <a:t>10:45 – 11:30  přestávka s občerstvením</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dirty="0">
              <a:solidFill>
                <a:schemeClr val="tx1"/>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b="1" dirty="0">
                <a:solidFill>
                  <a:schemeClr val="tx1"/>
                </a:solidFill>
                <a:latin typeface="Arial" panose="020B0604020202020204" pitchFamily="34" charset="0"/>
              </a:rPr>
              <a:t>11:30 – 13:00</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dirty="0">
              <a:solidFill>
                <a:schemeClr val="tx1"/>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err="1">
                <a:solidFill>
                  <a:schemeClr val="tx1"/>
                </a:solidFill>
                <a:latin typeface="Arial" panose="020B0604020202020204" pitchFamily="34" charset="0"/>
              </a:rPr>
              <a:t>II.blok</a:t>
            </a:r>
            <a:r>
              <a:rPr lang="cs-CZ" altLang="cs-CZ" sz="2400" dirty="0">
                <a:solidFill>
                  <a:schemeClr val="tx1"/>
                </a:solidFill>
                <a:latin typeface="Arial" panose="020B0604020202020204" pitchFamily="34" charset="0"/>
              </a:rPr>
              <a:t>: Metodická doporučení a praktické rady při nastavování kontaktu. Kazuistické příklady a zkušenosti z praxe. Diskuze</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a:solidFill>
                  <a:schemeClr val="tx1"/>
                </a:solidFill>
                <a:latin typeface="Arial" panose="020B0604020202020204" pitchFamily="34" charset="0"/>
              </a:rPr>
              <a:t>Závěr</a:t>
            </a:r>
            <a:endParaRPr lang="cs-CZ" altLang="cs-CZ" sz="2400" dirty="0"/>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Formulář v praxi SPOD</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i="1" dirty="0">
                <a:solidFill>
                  <a:schemeClr val="tx1"/>
                </a:solidFill>
                <a:latin typeface="Arial" panose="020B0604020202020204" pitchFamily="34" charset="0"/>
              </a:rPr>
              <a:t>Vzpomeňte na jedno dítě z Vaší praxe, u kterého probíhá kontakt </a:t>
            </a:r>
            <a:br>
              <a:rPr lang="cs-CZ" sz="2400" i="1" dirty="0">
                <a:solidFill>
                  <a:schemeClr val="tx1"/>
                </a:solidFill>
                <a:latin typeface="Arial" panose="020B0604020202020204" pitchFamily="34" charset="0"/>
              </a:rPr>
            </a:br>
            <a:r>
              <a:rPr lang="cs-CZ" sz="2400" i="1" dirty="0">
                <a:solidFill>
                  <a:schemeClr val="tx1"/>
                </a:solidFill>
                <a:latin typeface="Arial" panose="020B0604020202020204" pitchFamily="34" charset="0"/>
              </a:rPr>
              <a:t>s rodiči a zkuste si vyplnit rizika u jednoho z účastníků – dítě/rodič/náhradní rodič. </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i="1" dirty="0">
              <a:solidFill>
                <a:schemeClr val="tx1"/>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i="1" dirty="0">
                <a:solidFill>
                  <a:schemeClr val="tx1"/>
                </a:solidFill>
                <a:latin typeface="Arial" panose="020B0604020202020204" pitchFamily="34" charset="0"/>
              </a:rPr>
              <a:t>Zvolte toho, u kterého máte pocit, že máte nejvíce informací. </a:t>
            </a: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i="1" dirty="0">
              <a:solidFill>
                <a:schemeClr val="tx1"/>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i="1" dirty="0">
                <a:solidFill>
                  <a:schemeClr val="tx1"/>
                </a:solidFill>
                <a:latin typeface="Arial" panose="020B0604020202020204" pitchFamily="34" charset="0"/>
              </a:rPr>
              <a:t>Pokud zaškrtnete ANO – tedy, že riziko existuje, nezapomeňte vyplnit i odůvodnění – tedy, jak konkrétně se to riziko projevuje při kontaktu s dítětem. </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8712" y="5436021"/>
            <a:ext cx="2993171" cy="1992329"/>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3431236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542138" cy="6408712"/>
          </a:xfrm>
          <a:ln/>
        </p:spPr>
        <p:txBody>
          <a:bodyPr tIns="35280" anchor="t"/>
          <a:lstStyle/>
          <a:p>
            <a:pPr>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800" b="1" dirty="0">
                <a:solidFill>
                  <a:srgbClr val="CC0000"/>
                </a:solidFill>
                <a:latin typeface="Arial" panose="020B0604020202020204" pitchFamily="34" charset="0"/>
              </a:rPr>
              <a:t>Praktické tipy při nastavování kontaktu:</a:t>
            </a:r>
            <a:endParaRPr lang="cs-CZ" sz="2800" dirty="0">
              <a:solidFill>
                <a:srgbClr val="CC0000"/>
              </a:solidFill>
              <a:latin typeface="Arial" panose="020B0604020202020204" pitchFamily="34" charset="0"/>
            </a:endParaRP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b="1" dirty="0">
                <a:solidFill>
                  <a:schemeClr val="tx1"/>
                </a:solidFill>
                <a:latin typeface="Arial" panose="020B0604020202020204" pitchFamily="34" charset="0"/>
              </a:rPr>
              <a:t>Základní otázka: Co přinese kontakt dítěti? </a:t>
            </a:r>
          </a:p>
          <a:p>
            <a:pPr marL="285750" indent="-28575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dirty="0">
                <a:solidFill>
                  <a:schemeClr val="tx1"/>
                </a:solidFill>
                <a:latin typeface="Arial" panose="020B0604020202020204" pitchFamily="34" charset="0"/>
              </a:rPr>
              <a:t>Zabrání prožívání dvojí loajality a pomůže dítěti ukotvit se v nové rodině? </a:t>
            </a:r>
          </a:p>
          <a:p>
            <a:pPr marL="285750" indent="-28575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dirty="0">
                <a:solidFill>
                  <a:schemeClr val="tx1"/>
                </a:solidFill>
                <a:latin typeface="Arial" panose="020B0604020202020204" pitchFamily="34" charset="0"/>
              </a:rPr>
              <a:t>Ujistí se dítě, že jsou rodiče v pořádku a pomůže mu to snáze si zvyknout v nové rodině? </a:t>
            </a:r>
          </a:p>
          <a:p>
            <a:pPr marL="285750" indent="-28575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dirty="0">
                <a:solidFill>
                  <a:schemeClr val="tx1"/>
                </a:solidFill>
                <a:latin typeface="Arial" panose="020B0604020202020204" pitchFamily="34" charset="0"/>
              </a:rPr>
              <a:t>Pomůže dítěti pochopit, proč nemůže být se svými rodiči?</a:t>
            </a:r>
          </a:p>
          <a:p>
            <a:pPr marL="285750" indent="-28575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dirty="0">
                <a:solidFill>
                  <a:schemeClr val="tx1"/>
                </a:solidFill>
                <a:latin typeface="Arial" panose="020B0604020202020204" pitchFamily="34" charset="0"/>
              </a:rPr>
              <a:t>Podpoří vývoj dítěte tím, že mu poskytne vědomí vlastních kořenů?</a:t>
            </a:r>
          </a:p>
          <a:p>
            <a:pPr marL="285750" indent="-28575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dirty="0">
                <a:solidFill>
                  <a:schemeClr val="tx1"/>
                </a:solidFill>
                <a:latin typeface="Arial" panose="020B0604020202020204" pitchFamily="34" charset="0"/>
              </a:rPr>
              <a:t>Umožní mu pokračovat v přínosných vztazích z minulosti?</a:t>
            </a:r>
          </a:p>
          <a:p>
            <a:pPr marL="285750" indent="-28575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dirty="0">
                <a:solidFill>
                  <a:schemeClr val="tx1"/>
                </a:solidFill>
                <a:latin typeface="Arial" panose="020B0604020202020204" pitchFamily="34" charset="0"/>
              </a:rPr>
              <a:t>Pomůže mu vyrovnat se s tím, co se stalo?</a:t>
            </a:r>
          </a:p>
          <a:p>
            <a:pPr marL="285750" indent="-28575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dirty="0">
                <a:solidFill>
                  <a:schemeClr val="tx1"/>
                </a:solidFill>
                <a:latin typeface="Arial" panose="020B0604020202020204" pitchFamily="34" charset="0"/>
              </a:rPr>
              <a:t>Pomůže dítěti rozvíjet vztahy, které pro něj budou užitečné do budoucna?</a:t>
            </a:r>
          </a:p>
          <a:p>
            <a:pPr marL="285750" indent="-28575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dirty="0">
                <a:solidFill>
                  <a:schemeClr val="tx1"/>
                </a:solidFill>
                <a:latin typeface="Arial" panose="020B0604020202020204" pitchFamily="34" charset="0"/>
              </a:rPr>
              <a:t>Nezpůsobí dítěti trauma tím, že bude znovu v blízkosti osob, které mu ubližovali nebo ho před ubližováním neochránili? Nezažije dítě znovu nejistotu v tom, zda ho nový rodiče dokáží ochránit? </a:t>
            </a:r>
          </a:p>
          <a:p>
            <a:pPr marL="285750" indent="-285750" algn="l">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1800" dirty="0">
              <a:solidFill>
                <a:schemeClr val="tx1"/>
              </a:solidFill>
              <a:latin typeface="Arial" panose="020B0604020202020204" pitchFamily="34" charset="0"/>
            </a:endParaRP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dirty="0">
              <a:solidFill>
                <a:schemeClr val="tx1"/>
              </a:solidFill>
              <a:latin typeface="Arial" panose="020B0604020202020204" pitchFamily="34" charset="0"/>
            </a:endParaRP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8949684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542138" cy="6408712"/>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Výstupy formuláře</a:t>
            </a:r>
            <a:endParaRPr lang="cs-CZ" sz="2400" b="1" dirty="0">
              <a:solidFill>
                <a:schemeClr val="tx1"/>
              </a:solidFill>
              <a:latin typeface="Arial" panose="020B0604020202020204" pitchFamily="34" charset="0"/>
            </a:endParaRP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Příklady kroků pro zmírnění rizik:</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Klíčový pracovník pomocí metody Kniha života s Hanou probere její představy o minulosti a zjistí její zájem o kontakt s matkou.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Spolupráce pěstounské rodiny s terapeutkou – terapie zaměřená na posílení vztahové vazby a upevnění místa Lenky v pěstounské rodině.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Svolání případové konference – nastavení další podoby kontaktů Huga s otcem s ohledem na nástup otce do výkonu trestu odnětí svobody.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Asistence pracovníka doprovázející organizace při kontaktu Zdeňka s matkou. Pracovník připraví matku na setkání – povede ji k tomu, jak se Zdeňkem trávit vymezený čas – příprava konkrétních her. Pracovník od Zdeňka zjistí, co by ho s matkou bavilo dělat.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Pěstounka bude přítomna u kontaktu, zapojí se do hry s Elou a bude s matkou navazovat neformální hovor, aby se Ela uvolnila a zažila dobrou komunikaci matky a pěstounky.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dirty="0">
              <a:solidFill>
                <a:schemeClr val="tx1"/>
              </a:solidFill>
              <a:latin typeface="Arial" panose="020B0604020202020204" pitchFamily="34" charset="0"/>
            </a:endParaRP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41176893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542138" cy="6408712"/>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Výstupy formuláře</a:t>
            </a:r>
            <a:endParaRPr lang="cs-CZ" sz="2400" b="1" dirty="0">
              <a:solidFill>
                <a:schemeClr val="tx1"/>
              </a:solidFill>
              <a:latin typeface="Arial" panose="020B0604020202020204" pitchFamily="34" charset="0"/>
            </a:endParaRP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Příklady kroků pro zmírnění rizik:</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Doprovázející pracovník vysvětlí pěstounům důležitost otce pro Martina a roli otce v Martinově životě. Nabídne jim terapeutickou podporu ve zvládnutí svých emocí vůči svému synovi (otci Martina). Doporučí jim mediaci jako prostředek pro vyřešení sporu mezi nimi </a:t>
            </a:r>
            <a:br>
              <a:rPr lang="cs-CZ" sz="1800" dirty="0">
                <a:solidFill>
                  <a:schemeClr val="tx1"/>
                </a:solidFill>
                <a:latin typeface="Arial" panose="020B0604020202020204" pitchFamily="34" charset="0"/>
              </a:rPr>
            </a:br>
            <a:r>
              <a:rPr lang="cs-CZ" sz="1800" dirty="0">
                <a:solidFill>
                  <a:schemeClr val="tx1"/>
                </a:solidFill>
                <a:latin typeface="Arial" panose="020B0604020202020204" pitchFamily="34" charset="0"/>
              </a:rPr>
              <a:t>a synem.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Při nárůstu neklidu Klárky při AK, zajistí pracovník možnost jejího odreagování – možnost jít se vyběhat ven, zařazení nějaké „divočejší“ hry. O tomto postupu se domluví i s otcem.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Pracovník připraví rodiče na to, že je možné, že se vůči nim bude Kryštof projevovat negativně. Nacvičí s nimi vhodné reakce na toto chování a při kontaktu je podpoří ve zvládnutí těchto projevů bez nátlaku na Kryštofa. Terapeut se zaměří na emoce Kryštofa spojené s rodiči a znovu ověří zájem Kryštofa se s rodiči vídat.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Pracovník pomůže pěstounům osvojit si vhodné způsoby, jak se Leony ptát na to, co prožívala při setkání s rodiči tak, aby Leona zažívala jejich zájem a možnost se svěřit. </a:t>
            </a: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40017050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542138" cy="6408712"/>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Výstupy formuláře</a:t>
            </a:r>
            <a:endParaRPr lang="cs-CZ" sz="2400" b="1" dirty="0">
              <a:solidFill>
                <a:schemeClr val="tx1"/>
              </a:solidFill>
              <a:latin typeface="Arial" panose="020B0604020202020204" pitchFamily="34" charset="0"/>
            </a:endParaRP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Příklady kroků pro zmírnění rizik:</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Pracovník podpůrné služby matky připomene matce týden před setkáním nutnost potvrdit termín setkání.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Setkání s otcem se bude domlouvat po 15. dni v měsíci, aby měl otec finanční prostředky na cestu.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Matka se bude se svými připomínkami a požadavky obracet výhradně na sociální pracovnici OSPOD, který řídí kontakt s Milanem.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dirty="0">
                <a:solidFill>
                  <a:schemeClr val="tx1"/>
                </a:solidFill>
                <a:latin typeface="Arial" panose="020B0604020202020204" pitchFamily="34" charset="0"/>
              </a:rPr>
              <a:t>Uskuteční se setkání babičky a matky s pracovníkem, na kterém se domluví, jak často a za jakých podmínek bude matka vstupovat do domácnosti pěstounky a jak se bude zapojovat do péče o Ninu. </a:t>
            </a: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19672624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542138" cy="6408712"/>
          </a:xfrm>
          <a:ln/>
        </p:spPr>
        <p:txBody>
          <a:bodyPr tIns="35280" anchor="t"/>
          <a:lstStyle/>
          <a:p>
            <a:pPr>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800" b="1" dirty="0">
                <a:solidFill>
                  <a:srgbClr val="CC0000"/>
                </a:solidFill>
                <a:latin typeface="Arial" panose="020B0604020202020204" pitchFamily="34" charset="0"/>
              </a:rPr>
              <a:t>Praktické tipy při nastavování kontaktu:</a:t>
            </a:r>
            <a:endParaRPr lang="cs-CZ" sz="2800" dirty="0">
              <a:solidFill>
                <a:srgbClr val="CC0000"/>
              </a:solidFill>
              <a:latin typeface="Arial" panose="020B0604020202020204" pitchFamily="34" charset="0"/>
            </a:endParaRPr>
          </a:p>
          <a:p>
            <a:pPr>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Možné typy kontaktu:</a:t>
            </a:r>
          </a:p>
          <a:p>
            <a:pPr lvl="0"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t>Písemný, telefonický či internetový kontakt mezi rodičem a pečující osobou/pracovníkem – </a:t>
            </a:r>
            <a:r>
              <a:rPr lang="cs-CZ" sz="2400" i="1" dirty="0"/>
              <a:t>„Vím, odkud jsem.“</a:t>
            </a:r>
          </a:p>
          <a:p>
            <a:pPr lvl="0"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t>Jednorázové setkání dítěte s rodičem – </a:t>
            </a:r>
            <a:r>
              <a:rPr lang="cs-CZ" sz="2400" i="1" dirty="0"/>
              <a:t>„Chci ho/ji vidět.“</a:t>
            </a:r>
          </a:p>
          <a:p>
            <a:pPr lvl="0"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t>Pravidelný organizovaný kontakt (osobní, písemný či telefonický) dítěte s jeho biologickou rodinou – </a:t>
            </a:r>
            <a:r>
              <a:rPr lang="cs-CZ" sz="2400" i="1" dirty="0"/>
              <a:t>„Jsem doma tady - napořád, ale znám vlastní mámu/tátu.“</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Sdílená péče – </a:t>
            </a:r>
            <a:r>
              <a:rPr lang="cs-CZ" sz="2400" i="1" dirty="0">
                <a:solidFill>
                  <a:schemeClr val="tx1"/>
                </a:solidFill>
                <a:latin typeface="Arial" panose="020B0604020202020204" pitchFamily="34" charset="0"/>
              </a:rPr>
              <a:t>„Patřím ke své mámě/tátovi, teď jsem tady v bezpečí a jistotě, a jen co to půjde, budu zase s ní/ním.</a:t>
            </a: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41128347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542138" cy="6408712"/>
          </a:xfrm>
          <a:ln/>
        </p:spPr>
        <p:txBody>
          <a:bodyPr tIns="35280" anchor="t"/>
          <a:lstStyle/>
          <a:p>
            <a:pPr>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800" b="1" dirty="0">
                <a:solidFill>
                  <a:srgbClr val="CC0000"/>
                </a:solidFill>
                <a:latin typeface="Arial" panose="020B0604020202020204" pitchFamily="34" charset="0"/>
              </a:rPr>
              <a:t>Praktické tipy při nastavování kontaktu:</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b="1" dirty="0">
                <a:solidFill>
                  <a:schemeClr val="tx1"/>
                </a:solidFill>
                <a:latin typeface="Arial" panose="020B0604020202020204" pitchFamily="34" charset="0"/>
              </a:rPr>
              <a:t>Přítomnost sourozenců u kontaktu </a:t>
            </a:r>
            <a:r>
              <a:rPr lang="cs-CZ" sz="2000" dirty="0">
                <a:solidFill>
                  <a:schemeClr val="tx1"/>
                </a:solidFill>
                <a:latin typeface="Arial" panose="020B0604020202020204" pitchFamily="34" charset="0"/>
              </a:rPr>
              <a:t>– zásadní, zda si to přeje dítě v NRP.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b="1" dirty="0">
                <a:solidFill>
                  <a:schemeClr val="tx1"/>
                </a:solidFill>
                <a:latin typeface="Arial" panose="020B0604020202020204" pitchFamily="34" charset="0"/>
              </a:rPr>
              <a:t>O kontakt s dítětem má zájem více osob </a:t>
            </a:r>
            <a:r>
              <a:rPr lang="cs-CZ" sz="2000" dirty="0">
                <a:solidFill>
                  <a:schemeClr val="tx1"/>
                </a:solidFill>
                <a:latin typeface="Arial" panose="020B0604020202020204" pitchFamily="34" charset="0"/>
              </a:rPr>
              <a:t>– nepřetížit dítě, vychází se z toho, s kým má dítě zájem se stýkat, co mu přináší největší prospěch.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b="1" dirty="0">
                <a:solidFill>
                  <a:schemeClr val="tx1"/>
                </a:solidFill>
                <a:latin typeface="Arial" panose="020B0604020202020204" pitchFamily="34" charset="0"/>
              </a:rPr>
              <a:t>Telefonický kontakt </a:t>
            </a:r>
            <a:r>
              <a:rPr lang="cs-CZ" sz="2000" dirty="0">
                <a:solidFill>
                  <a:schemeClr val="tx1"/>
                </a:solidFill>
                <a:latin typeface="Arial" panose="020B0604020202020204" pitchFamily="34" charset="0"/>
              </a:rPr>
              <a:t>– nejtěžší forma kontaktu pro dítě i pro rodiče. Je třeba věnovat pozornost nastavení pravidel – ideálně písemná dohoda. Možnost hlasitého odposlechu (zejména dítě mladší 10 let), přítomnost pěstouna nebo pracovníka – začíná a ukončuje hovor. Připravuje na hovor dítě, podporuje po skončení. Frekvence závisí na dalším plánu umístění dítěte – pokud se nemá vracet do rodiny, tak je minimální.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000" b="1" dirty="0">
                <a:solidFill>
                  <a:schemeClr val="tx1"/>
                </a:solidFill>
                <a:latin typeface="Arial" panose="020B0604020202020204" pitchFamily="34" charset="0"/>
              </a:rPr>
              <a:t>Přespávání</a:t>
            </a:r>
            <a:r>
              <a:rPr lang="cs-CZ" sz="2000" dirty="0">
                <a:solidFill>
                  <a:schemeClr val="tx1"/>
                </a:solidFill>
                <a:latin typeface="Arial" panose="020B0604020202020204" pitchFamily="34" charset="0"/>
              </a:rPr>
              <a:t> – Jen je-li si dítě jisté tím, kde je doma a přespávat chce. Důkladná příprava před – společná návštěva. Prověření prostředí OSPOD. Dítě má možnost zavolat si, dítě někdo navštíví (OSPOD, </a:t>
            </a:r>
            <a:r>
              <a:rPr lang="cs-CZ" sz="2000" dirty="0" err="1">
                <a:solidFill>
                  <a:schemeClr val="tx1"/>
                </a:solidFill>
                <a:latin typeface="Arial" panose="020B0604020202020204" pitchFamily="34" charset="0"/>
              </a:rPr>
              <a:t>doprovodka</a:t>
            </a:r>
            <a:r>
              <a:rPr lang="cs-CZ" sz="2000" dirty="0">
                <a:solidFill>
                  <a:schemeClr val="tx1"/>
                </a:solidFill>
                <a:latin typeface="Arial" panose="020B0604020202020204" pitchFamily="34" charset="0"/>
              </a:rPr>
              <a:t>), zpětná vazba po návratu. </a:t>
            </a: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22650012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542138" cy="6408712"/>
          </a:xfrm>
          <a:ln/>
        </p:spPr>
        <p:txBody>
          <a:bodyPr tIns="35280" anchor="t"/>
          <a:lstStyle/>
          <a:p>
            <a:pPr>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800" b="1" dirty="0">
                <a:solidFill>
                  <a:srgbClr val="CC0000"/>
                </a:solidFill>
                <a:latin typeface="Arial" panose="020B0604020202020204" pitchFamily="34" charset="0"/>
              </a:rPr>
              <a:t>Praktické tipy při nastavování kontaktu:</a:t>
            </a:r>
            <a:endParaRPr lang="cs-CZ" sz="2800" dirty="0">
              <a:solidFill>
                <a:srgbClr val="CC0000"/>
              </a:solidFill>
              <a:latin typeface="Arial" panose="020B0604020202020204" pitchFamily="34" charset="0"/>
            </a:endParaRP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Pro zmírnění rizik je zásadní spolupráce s rodičem – rodič ví, k čemu se směřuje, co se od něj očekává, jaké jsou podmínky kontaktu. </a:t>
            </a: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solidFill>
                  <a:schemeClr val="tx1"/>
                </a:solidFill>
                <a:latin typeface="Arial" panose="020B0604020202020204" pitchFamily="34" charset="0"/>
              </a:rPr>
              <a:t>Ujasnění si, kdo s rodičem pracuje a jak mu situaci dítěte vysvětluje.</a:t>
            </a: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dirty="0">
              <a:solidFill>
                <a:schemeClr val="tx1"/>
              </a:solidFill>
              <a:latin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056" y="4715941"/>
            <a:ext cx="3768873" cy="2661767"/>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3109797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668406" cy="6763648"/>
          </a:xfrm>
          <a:ln/>
        </p:spPr>
        <p:txBody>
          <a:bodyPr tIns="35280" anchor="t"/>
          <a:lstStyle/>
          <a:p>
            <a:pPr>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800" b="1" dirty="0">
                <a:solidFill>
                  <a:srgbClr val="CC0000"/>
                </a:solidFill>
                <a:latin typeface="Arial" panose="020B0604020202020204" pitchFamily="34" charset="0"/>
              </a:rPr>
              <a:t>Změny v nastavení kontaktu – možnosti omezení kontaktu:</a:t>
            </a:r>
            <a:endParaRPr lang="cs-CZ" sz="2800" dirty="0">
              <a:solidFill>
                <a:srgbClr val="CC0000"/>
              </a:solidFill>
              <a:latin typeface="Arial" panose="020B0604020202020204" pitchFamily="34" charset="0"/>
            </a:endParaRP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300" dirty="0">
                <a:solidFill>
                  <a:schemeClr val="tx1"/>
                </a:solidFill>
                <a:latin typeface="Arial" panose="020B0604020202020204" pitchFamily="34" charset="0"/>
              </a:rPr>
              <a:t>Nastavení kontaktu soudem – možnost omezení kontaktu.</a:t>
            </a: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300" dirty="0">
                <a:solidFill>
                  <a:schemeClr val="tx1"/>
                </a:solidFill>
                <a:latin typeface="Arial" panose="020B0604020202020204" pitchFamily="34" charset="0"/>
              </a:rPr>
              <a:t>OSPOD vyvolá jednání (případovou konferenci), kde na základě potřeb dítěte upraví kontakt. </a:t>
            </a: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300" dirty="0">
                <a:solidFill>
                  <a:schemeClr val="tx1"/>
                </a:solidFill>
                <a:latin typeface="Arial" panose="020B0604020202020204" pitchFamily="34" charset="0"/>
              </a:rPr>
              <a:t>Doprovodná organizace nebo podpůrná organizace rodiče vyvolají jednání k nastavení pravidel kontaktu v zájmu dítěte. </a:t>
            </a: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300" dirty="0">
                <a:solidFill>
                  <a:schemeClr val="tx1"/>
                </a:solidFill>
                <a:latin typeface="Arial" panose="020B0604020202020204" pitchFamily="34" charset="0"/>
              </a:rPr>
              <a:t>V případě omezení kontaktu je někdy vhodnější, když důvody vysvětlí kromě OSPOD i jiná osoba – např. psycholog, mediátor apod.</a:t>
            </a: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300" dirty="0">
                <a:solidFill>
                  <a:schemeClr val="tx1"/>
                </a:solidFill>
                <a:latin typeface="Arial" panose="020B0604020202020204" pitchFamily="34" charset="0"/>
              </a:rPr>
              <a:t>Omezení může navrhnout také policie</a:t>
            </a: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300" dirty="0">
                <a:solidFill>
                  <a:schemeClr val="tx1"/>
                </a:solidFill>
                <a:latin typeface="Arial" panose="020B0604020202020204" pitchFamily="34" charset="0"/>
              </a:rPr>
              <a:t>Je třeba dbát na názor a přání dítěte. </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26709">
            <a:off x="7670876" y="6106172"/>
            <a:ext cx="1567644" cy="1607840"/>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2638409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542138" cy="6408712"/>
          </a:xfrm>
          <a:ln/>
        </p:spPr>
        <p:txBody>
          <a:bodyPr tIns="35280" anchor="t"/>
          <a:lstStyle/>
          <a:p>
            <a:pPr>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800" b="1" dirty="0">
              <a:solidFill>
                <a:srgbClr val="CC0000"/>
              </a:solidFill>
              <a:latin typeface="Arial" panose="020B0604020202020204" pitchFamily="34" charset="0"/>
            </a:endParaRPr>
          </a:p>
          <a:p>
            <a:pPr>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800" b="1" dirty="0">
                <a:solidFill>
                  <a:srgbClr val="CC0000"/>
                </a:solidFill>
                <a:latin typeface="Arial" panose="020B0604020202020204" pitchFamily="34" charset="0"/>
              </a:rPr>
              <a:t>Dotazy, kazuistiky, zkušenosti:</a:t>
            </a:r>
            <a:endParaRPr lang="cs-CZ" sz="2800" dirty="0">
              <a:solidFill>
                <a:srgbClr val="CC0000"/>
              </a:solidFill>
              <a:latin typeface="Arial" panose="020B0604020202020204" pitchFamily="34" charset="0"/>
            </a:endParaRPr>
          </a:p>
          <a:p>
            <a:pPr marL="342900" indent="-342900" algn="l">
              <a:lnSpc>
                <a:spcPct val="150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000" dirty="0">
              <a:solidFill>
                <a:schemeClr val="tx1"/>
              </a:solidFill>
              <a:latin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080" y="3059757"/>
            <a:ext cx="4392488" cy="4392488"/>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26526736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800" b="1" dirty="0">
              <a:solidFill>
                <a:srgbClr val="CC0000"/>
              </a:solidFill>
              <a:latin typeface="Arial" panose="020B0604020202020204" pitchFamily="34" charset="0"/>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Proč řešíme „kontakt“?</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br>
              <a:rPr lang="cs-CZ" altLang="cs-CZ" sz="2400" dirty="0">
                <a:solidFill>
                  <a:srgbClr val="CC0000"/>
                </a:solidFill>
                <a:latin typeface="Arial" panose="020B0604020202020204" pitchFamily="34" charset="0"/>
              </a:rPr>
            </a:br>
            <a:r>
              <a:rPr lang="cs-CZ" altLang="cs-CZ" sz="2400" dirty="0">
                <a:solidFill>
                  <a:schemeClr val="tx1"/>
                </a:solidFill>
                <a:latin typeface="Arial" panose="020B0604020202020204" pitchFamily="34" charset="0"/>
              </a:rPr>
              <a:t>filmová ukázka: Kluk na kole (28:30 – 33:45)</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dirty="0">
              <a:solidFill>
                <a:schemeClr val="tx1"/>
              </a:solidFill>
              <a:latin typeface="Arial" panose="020B0604020202020204" pitchFamily="34" charset="0"/>
            </a:endParaRPr>
          </a:p>
          <a:p>
            <a:pPr>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a:solidFill>
                  <a:schemeClr val="tx1"/>
                </a:solidFill>
                <a:latin typeface="Arial" panose="020B0604020202020204" pitchFamily="34" charset="0"/>
              </a:rPr>
              <a:t>Diskuze: Jak vy byste to udělali? Kdo a na základě čeho (jsou pro to nějaká vodítka) u vás rozhoduje o podobě a frekvenci kontaktu?</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104" y="4787949"/>
            <a:ext cx="3405673" cy="2266901"/>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subTitle"/>
          </p:nvPr>
        </p:nvSpPr>
        <p:spPr>
          <a:xfrm>
            <a:off x="504031" y="1403573"/>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4000" dirty="0"/>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4000" dirty="0">
                <a:solidFill>
                  <a:srgbClr val="C00000"/>
                </a:solidFill>
              </a:rPr>
              <a:t>Děkujeme za pozornost.</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4000" b="1" u="sng" dirty="0"/>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000" b="1" u="sng" dirty="0"/>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t>Vzhledem k tomu, že předpokládáme průběžnou aktualizaci formuláře i metodických postupů, uvítáme Vaše zkušenosti z praxe s formulářem. </a:t>
            </a: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dirty="0"/>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t>Kontaktní e-mail</a:t>
            </a:r>
            <a:r>
              <a:rPr lang="cs-CZ" sz="2400"/>
              <a:t>: amalthea@amalthea.cz </a:t>
            </a:r>
            <a:endParaRPr lang="cs-CZ" sz="2400" dirty="0"/>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br>
              <a:rPr lang="cs-CZ" sz="2400" b="1" dirty="0">
                <a:solidFill>
                  <a:schemeClr val="tx1"/>
                </a:solidFill>
                <a:latin typeface="Arial" panose="020B0604020202020204" pitchFamily="34" charset="0"/>
              </a:rPr>
            </a:br>
            <a:r>
              <a:rPr lang="cs-CZ" sz="2400" b="1" dirty="0">
                <a:solidFill>
                  <a:schemeClr val="tx1"/>
                </a:solidFill>
                <a:latin typeface="Arial" panose="020B0604020202020204" pitchFamily="34" charset="0"/>
              </a:rPr>
              <a:t>Formulář ke stažení na: www.kontaktdetivnrp.cz</a:t>
            </a:r>
            <a:endParaRPr lang="cs-CZ" altLang="cs-CZ" sz="2400" b="1" u="sng" dirty="0"/>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4031" y="1260475"/>
            <a:ext cx="9070975" cy="5759722"/>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Představení projektu </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Bezpečný kontakt dítěte v NRP s biologickou rodinou</a:t>
            </a:r>
            <a:endParaRPr lang="cs-CZ" altLang="cs-CZ" sz="2400" dirty="0">
              <a:solidFill>
                <a:schemeClr val="tx1"/>
              </a:solidFill>
              <a:latin typeface="Arial" panose="020B0604020202020204" pitchFamily="34" charset="0"/>
            </a:endParaRP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000" b="1" dirty="0">
                <a:solidFill>
                  <a:schemeClr val="tx1"/>
                </a:solidFill>
                <a:latin typeface="Arial" panose="020B0604020202020204" pitchFamily="34" charset="0"/>
              </a:rPr>
              <a:t>Realizátoři:</a:t>
            </a:r>
            <a:r>
              <a:rPr lang="cs-CZ" altLang="cs-CZ" sz="2000" dirty="0">
                <a:solidFill>
                  <a:schemeClr val="tx1"/>
                </a:solidFill>
                <a:latin typeface="Arial" panose="020B0604020202020204" pitchFamily="34" charset="0"/>
              </a:rPr>
              <a:t> Amalthea z.s., </a:t>
            </a:r>
            <a:r>
              <a:rPr lang="cs-CZ" altLang="cs-CZ" sz="2000" dirty="0" err="1">
                <a:solidFill>
                  <a:schemeClr val="tx1"/>
                </a:solidFill>
                <a:latin typeface="Arial" panose="020B0604020202020204" pitchFamily="34" charset="0"/>
              </a:rPr>
              <a:t>Latus</a:t>
            </a:r>
            <a:r>
              <a:rPr lang="cs-CZ" altLang="cs-CZ" sz="2000" dirty="0">
                <a:solidFill>
                  <a:schemeClr val="tx1"/>
                </a:solidFill>
                <a:latin typeface="Arial" panose="020B0604020202020204" pitchFamily="34" charset="0"/>
              </a:rPr>
              <a:t> pro rodinu o.p.s.- 1. část projektu</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000" b="1" dirty="0">
                <a:solidFill>
                  <a:schemeClr val="tx1"/>
                </a:solidFill>
                <a:latin typeface="Arial" panose="020B0604020202020204" pitchFamily="34" charset="0"/>
              </a:rPr>
              <a:t>Financování:</a:t>
            </a:r>
            <a:r>
              <a:rPr lang="cs-CZ" altLang="cs-CZ" sz="2000" dirty="0">
                <a:solidFill>
                  <a:schemeClr val="tx1"/>
                </a:solidFill>
                <a:latin typeface="Arial" panose="020B0604020202020204" pitchFamily="34" charset="0"/>
              </a:rPr>
              <a:t> Nadace </a:t>
            </a:r>
            <a:r>
              <a:rPr lang="cs-CZ" altLang="cs-CZ" sz="2000" dirty="0" err="1">
                <a:solidFill>
                  <a:schemeClr val="tx1"/>
                </a:solidFill>
                <a:latin typeface="Arial" panose="020B0604020202020204" pitchFamily="34" charset="0"/>
              </a:rPr>
              <a:t>Sirius</a:t>
            </a:r>
            <a:endParaRPr lang="cs-CZ" altLang="cs-CZ" sz="2000" dirty="0">
              <a:solidFill>
                <a:schemeClr val="tx1"/>
              </a:solidFill>
              <a:latin typeface="Arial" panose="020B0604020202020204" pitchFamily="34" charset="0"/>
            </a:endParaRP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000" b="1" dirty="0">
                <a:solidFill>
                  <a:schemeClr val="tx1"/>
                </a:solidFill>
                <a:latin typeface="Arial" panose="020B0604020202020204" pitchFamily="34" charset="0"/>
              </a:rPr>
              <a:t>Doba realizace: </a:t>
            </a:r>
            <a:r>
              <a:rPr lang="cs-CZ" altLang="cs-CZ" sz="2000" dirty="0">
                <a:solidFill>
                  <a:schemeClr val="tx1"/>
                </a:solidFill>
                <a:latin typeface="Arial" panose="020B0604020202020204" pitchFamily="34" charset="0"/>
              </a:rPr>
              <a:t>červen 2016 – duben 2019, duben 2019 – březen 2021</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000" b="1" dirty="0">
                <a:solidFill>
                  <a:schemeClr val="tx1"/>
                </a:solidFill>
                <a:latin typeface="Arial" panose="020B0604020202020204" pitchFamily="34" charset="0"/>
              </a:rPr>
              <a:t>Obsah projektu: </a:t>
            </a:r>
            <a:r>
              <a:rPr lang="cs-CZ" altLang="cs-CZ" sz="2000" dirty="0">
                <a:solidFill>
                  <a:schemeClr val="tx1"/>
                </a:solidFill>
                <a:latin typeface="Arial" panose="020B0604020202020204" pitchFamily="34" charset="0"/>
              </a:rPr>
              <a:t>Vytvoření Formuláře pro vyhodnocení rizik a manuálu s doporučeními. Pilotáž v praxi doprovázejících organizací i OSPOD. Podpora při zavádění a udržení Formuláře v praxi. Metodické posílení ve složitých kauzách.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000" b="1" dirty="0">
                <a:solidFill>
                  <a:schemeClr val="tx1"/>
                </a:solidFill>
                <a:latin typeface="Arial" panose="020B0604020202020204" pitchFamily="34" charset="0"/>
              </a:rPr>
              <a:t>Výstupy:</a:t>
            </a:r>
            <a:r>
              <a:rPr lang="cs-CZ" altLang="cs-CZ" sz="2000" b="1" dirty="0">
                <a:solidFill>
                  <a:srgbClr val="C00000"/>
                </a:solidFill>
                <a:latin typeface="Arial" panose="020B0604020202020204" pitchFamily="34" charset="0"/>
              </a:rPr>
              <a:t> </a:t>
            </a:r>
            <a:r>
              <a:rPr lang="cs-CZ" altLang="cs-CZ" sz="2000" dirty="0">
                <a:solidFill>
                  <a:srgbClr val="C00000"/>
                </a:solidFill>
                <a:latin typeface="Arial" panose="020B0604020202020204" pitchFamily="34" charset="0"/>
                <a:hlinkClick r:id="rId3"/>
              </a:rPr>
              <a:t>www.kontaktdetivnrp.cz</a:t>
            </a:r>
            <a:r>
              <a:rPr lang="cs-CZ" altLang="cs-CZ" sz="2000" dirty="0">
                <a:solidFill>
                  <a:schemeClr val="tx1"/>
                </a:solidFill>
                <a:latin typeface="Arial" panose="020B0604020202020204" pitchFamily="34" charset="0"/>
              </a:rPr>
              <a:t>, 3000 ks tištěné publikace, pilotáž – 22 pracovníků, vyzkoušeno u 249 dětí, semináře v 5 krajích – 260 účastníků.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000" b="1" dirty="0">
              <a:solidFill>
                <a:schemeClr val="tx1"/>
              </a:solidFill>
              <a:latin typeface="Arial" panose="020B0604020202020204" pitchFamily="34" charset="0"/>
            </a:endParaRP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000" b="1" dirty="0">
                <a:solidFill>
                  <a:schemeClr val="tx1"/>
                </a:solidFill>
                <a:latin typeface="Arial" panose="020B0604020202020204" pitchFamily="34" charset="0"/>
              </a:rPr>
              <a:t>Aktuálně: </a:t>
            </a:r>
            <a:r>
              <a:rPr lang="cs-CZ" altLang="cs-CZ" sz="2000" dirty="0">
                <a:solidFill>
                  <a:schemeClr val="tx1"/>
                </a:solidFill>
                <a:latin typeface="Arial" panose="020B0604020202020204" pitchFamily="34" charset="0"/>
              </a:rPr>
              <a:t>semináře v 9ti krajích, metodická podpora pracovišť, konference na téma Kontaktu, publikace Příběhy dobré praxe. </a:t>
            </a:r>
          </a:p>
        </p:txBody>
      </p:sp>
      <p:pic>
        <p:nvPicPr>
          <p:cNvPr id="4" name="Obrázek 3"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37984387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Základní východiska a principy</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dirty="0">
                <a:solidFill>
                  <a:schemeClr val="tx1"/>
                </a:solidFill>
                <a:latin typeface="Arial" panose="020B0604020202020204" pitchFamily="34" charset="0"/>
              </a:rPr>
              <a:t>Dítě potřebuje vědět, kdo je, kam patří. Potřebuje rozumět své situaci a vědět, co bude dál. </a:t>
            </a:r>
            <a:endParaRPr lang="cs-CZ" altLang="cs-CZ" sz="2400" b="1"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000" b="1" dirty="0">
                <a:solidFill>
                  <a:schemeClr val="tx1"/>
                </a:solidFill>
                <a:latin typeface="Arial" panose="020B0604020202020204" pitchFamily="34" charset="0"/>
              </a:rPr>
              <a:t>Identita</a:t>
            </a:r>
            <a:endParaRPr lang="cs-CZ" altLang="cs-CZ" sz="2000" dirty="0">
              <a:solidFill>
                <a:schemeClr val="tx1"/>
              </a:solidFill>
              <a:latin typeface="Arial" panose="020B0604020202020204" pitchFamily="34" charset="0"/>
            </a:endParaRPr>
          </a:p>
          <a:p>
            <a:pPr marL="342900" indent="-342900" algn="l">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000" dirty="0">
                <a:solidFill>
                  <a:schemeClr val="tx1"/>
                </a:solidFill>
                <a:latin typeface="Arial" panose="020B0604020202020204" pitchFamily="34" charset="0"/>
              </a:rPr>
              <a:t>Základní právo a potřeba znát svoji rodinu a svoje kořeny.</a:t>
            </a:r>
          </a:p>
          <a:p>
            <a:pPr marL="342900" indent="-342900" algn="l">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000" dirty="0">
              <a:solidFill>
                <a:srgbClr val="CC0000"/>
              </a:solidFill>
              <a:latin typeface="Arial" panose="020B0604020202020204" pitchFamily="34" charset="0"/>
            </a:endParaRPr>
          </a:p>
          <a:p>
            <a:pPr algn="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000" b="1" dirty="0">
                <a:solidFill>
                  <a:schemeClr val="tx1"/>
                </a:solidFill>
                <a:latin typeface="Arial" panose="020B0604020202020204" pitchFamily="34" charset="0"/>
              </a:rPr>
              <a:t>Bezpečný vztah</a:t>
            </a:r>
          </a:p>
          <a:p>
            <a:pPr marL="342900" indent="-342900" algn="l">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000" dirty="0">
                <a:solidFill>
                  <a:schemeClr val="tx1"/>
                </a:solidFill>
                <a:latin typeface="Arial" panose="020B0604020202020204" pitchFamily="34" charset="0"/>
              </a:rPr>
              <a:t>Dítě potřebuje zažívat jistý vztah s osobou, se kterou vyrůstá.</a:t>
            </a:r>
            <a:r>
              <a:rPr lang="cs-CZ" altLang="cs-CZ" sz="2400" dirty="0">
                <a:solidFill>
                  <a:schemeClr val="tx1"/>
                </a:solidFill>
                <a:latin typeface="Arial" panose="020B0604020202020204" pitchFamily="34" charset="0"/>
              </a:rPr>
              <a:t> </a:t>
            </a:r>
          </a:p>
          <a:p>
            <a:pPr marL="342900" indent="-342900">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dirty="0">
              <a:solidFill>
                <a:schemeClr val="tx1"/>
              </a:solidFill>
              <a:latin typeface="Arial" panose="020B0604020202020204" pitchFamily="34" charset="0"/>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t>Správně a bezpečně stanovený a podporovaný kontakt </a:t>
            </a:r>
            <a:br>
              <a:rPr lang="cs-CZ" sz="2400" dirty="0"/>
            </a:br>
            <a:r>
              <a:rPr lang="cs-CZ" sz="2400" dirty="0"/>
              <a:t>s rodiči/příbuznými umožní dítěti žít v klidu, bez velkých starostí </a:t>
            </a:r>
            <a:br>
              <a:rPr lang="cs-CZ" sz="2400" dirty="0"/>
            </a:br>
            <a:r>
              <a:rPr lang="cs-CZ" sz="2400" dirty="0"/>
              <a:t>a bezpečně se připoutat k pečující osobě, anebo se časem vrátit do své biologické rodiny. (</a:t>
            </a:r>
            <a:r>
              <a:rPr lang="cs-CZ" sz="2400" dirty="0" err="1"/>
              <a:t>Winnette</a:t>
            </a:r>
            <a:r>
              <a:rPr lang="cs-CZ" sz="2400" dirty="0"/>
              <a:t> 2016a)</a:t>
            </a:r>
          </a:p>
          <a:p>
            <a:pPr marL="342900" indent="-342900" algn="l">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dirty="0">
              <a:solidFill>
                <a:schemeClr val="tx1"/>
              </a:solidFill>
              <a:latin typeface="Arial" panose="020B0604020202020204" pitchFamily="34" charset="0"/>
            </a:endParaRP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1245082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58" y="1254696"/>
            <a:ext cx="10079567" cy="6002242"/>
          </a:xfrm>
        </p:spPr>
        <p:txBody>
          <a:bodyPr/>
          <a:lstStyle/>
          <a:p>
            <a:pPr algn="l"/>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r>
              <a:rPr lang="cs-CZ" altLang="cs-CZ" sz="2205" b="1" dirty="0">
                <a:solidFill>
                  <a:schemeClr val="tx1"/>
                </a:solidFill>
                <a:latin typeface="Arial" panose="020B0604020202020204" pitchFamily="34" charset="0"/>
                <a:cs typeface="Arial" panose="020B0604020202020204" pitchFamily="34" charset="0"/>
              </a:rPr>
              <a:t> </a:t>
            </a:r>
            <a:r>
              <a:rPr lang="cs-CZ" altLang="cs-CZ" sz="2646" b="1" dirty="0">
                <a:solidFill>
                  <a:srgbClr val="C00000"/>
                </a:solidFill>
                <a:latin typeface="Arial" panose="020B0604020202020204" pitchFamily="34" charset="0"/>
                <a:cs typeface="Arial" panose="020B0604020202020204" pitchFamily="34" charset="0"/>
              </a:rPr>
              <a:t>Životní příběh dítěte</a:t>
            </a:r>
            <a:br>
              <a:rPr lang="cs-CZ" altLang="cs-CZ" sz="2646" b="1" dirty="0">
                <a:solidFill>
                  <a:srgbClr val="FF0000"/>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r>
              <a:rPr lang="cs-CZ" altLang="cs-CZ" sz="2205" b="1" dirty="0">
                <a:solidFill>
                  <a:schemeClr val="tx1"/>
                </a:solidFill>
                <a:latin typeface="Arial" panose="020B0604020202020204" pitchFamily="34" charset="0"/>
                <a:cs typeface="Arial" panose="020B0604020202020204" pitchFamily="34" charset="0"/>
              </a:rPr>
              <a:t> </a:t>
            </a:r>
            <a:r>
              <a:rPr lang="cs-CZ" altLang="cs-CZ" sz="2205" dirty="0">
                <a:latin typeface="Arial" panose="020B0604020202020204" pitchFamily="34" charset="0"/>
                <a:cs typeface="Arial" panose="020B0604020202020204" pitchFamily="34" charset="0"/>
              </a:rPr>
              <a:t>Vytváření identity je zásadně spojeno s hledáním a nalezením odpovědí spojených s minulostí, přítomností a s budoucností.</a:t>
            </a:r>
            <a:br>
              <a:rPr lang="cs-CZ" altLang="cs-CZ" sz="2205" dirty="0">
                <a:latin typeface="Arial" panose="020B0604020202020204" pitchFamily="34" charset="0"/>
                <a:cs typeface="Arial" panose="020B0604020202020204" pitchFamily="34" charset="0"/>
              </a:rPr>
            </a:br>
            <a:br>
              <a:rPr lang="cs-CZ" altLang="cs-CZ" sz="2205" dirty="0">
                <a:latin typeface="Arial" panose="020B0604020202020204" pitchFamily="34" charset="0"/>
                <a:cs typeface="Arial" panose="020B0604020202020204" pitchFamily="34" charset="0"/>
              </a:rPr>
            </a:br>
            <a:r>
              <a:rPr lang="cs-CZ" altLang="cs-CZ" sz="2205" dirty="0">
                <a:latin typeface="Arial" panose="020B0604020202020204" pitchFamily="34" charset="0"/>
                <a:cs typeface="Arial" panose="020B0604020202020204" pitchFamily="34" charset="0"/>
              </a:rPr>
              <a:t> </a:t>
            </a:r>
            <a:r>
              <a:rPr lang="cs-CZ" altLang="cs-CZ" sz="2205" b="1" dirty="0">
                <a:latin typeface="Arial" panose="020B0604020202020204" pitchFamily="34" charset="0"/>
                <a:cs typeface="Arial" panose="020B0604020202020204" pitchFamily="34" charset="0"/>
              </a:rPr>
              <a:t>Minulost</a:t>
            </a:r>
            <a:r>
              <a:rPr lang="cs-CZ" altLang="cs-CZ" sz="2205" dirty="0">
                <a:latin typeface="Arial" panose="020B0604020202020204" pitchFamily="34" charset="0"/>
                <a:cs typeface="Arial" panose="020B0604020202020204" pitchFamily="34" charset="0"/>
              </a:rPr>
              <a:t> – co jsem udělal, že mě moji rodiče nechtěli? Co bylo špatně, že jsem nemohl s rodiči zůstat? Proč jsem se narodil právě jim?</a:t>
            </a:r>
            <a:br>
              <a:rPr lang="cs-CZ" altLang="cs-CZ" sz="2205" dirty="0">
                <a:latin typeface="Arial" panose="020B0604020202020204" pitchFamily="34" charset="0"/>
                <a:cs typeface="Arial" panose="020B0604020202020204" pitchFamily="34" charset="0"/>
              </a:rPr>
            </a:br>
            <a:br>
              <a:rPr lang="cs-CZ" altLang="cs-CZ" sz="2205" dirty="0">
                <a:latin typeface="Arial" panose="020B0604020202020204" pitchFamily="34" charset="0"/>
                <a:cs typeface="Arial" panose="020B0604020202020204" pitchFamily="34" charset="0"/>
              </a:rPr>
            </a:br>
            <a:r>
              <a:rPr lang="cs-CZ" altLang="cs-CZ" sz="2205" dirty="0">
                <a:latin typeface="Arial" panose="020B0604020202020204" pitchFamily="34" charset="0"/>
                <a:cs typeface="Arial" panose="020B0604020202020204" pitchFamily="34" charset="0"/>
              </a:rPr>
              <a:t> </a:t>
            </a:r>
            <a:r>
              <a:rPr lang="cs-CZ" altLang="cs-CZ" sz="2205" b="1" dirty="0">
                <a:latin typeface="Arial" panose="020B0604020202020204" pitchFamily="34" charset="0"/>
                <a:cs typeface="Arial" panose="020B0604020202020204" pitchFamily="34" charset="0"/>
              </a:rPr>
              <a:t>Přítomnost</a:t>
            </a:r>
            <a:r>
              <a:rPr lang="cs-CZ" altLang="cs-CZ" sz="2205" dirty="0">
                <a:latin typeface="Arial" panose="020B0604020202020204" pitchFamily="34" charset="0"/>
                <a:cs typeface="Arial" panose="020B0604020202020204" pitchFamily="34" charset="0"/>
              </a:rPr>
              <a:t> – proč tu jsem? Mají mě rodiče rádi? Komu na mně záleží? Chybím svým rodičům? Můžu mít rád svoje dospěláky nebo je to zrada rodičů?</a:t>
            </a:r>
            <a:br>
              <a:rPr lang="cs-CZ" altLang="cs-CZ" sz="2205" dirty="0">
                <a:latin typeface="Arial" panose="020B0604020202020204" pitchFamily="34" charset="0"/>
                <a:cs typeface="Arial" panose="020B0604020202020204" pitchFamily="34" charset="0"/>
              </a:rPr>
            </a:br>
            <a:br>
              <a:rPr lang="cs-CZ" altLang="cs-CZ" sz="2205" dirty="0">
                <a:latin typeface="Arial" panose="020B0604020202020204" pitchFamily="34" charset="0"/>
                <a:cs typeface="Arial" panose="020B0604020202020204" pitchFamily="34" charset="0"/>
              </a:rPr>
            </a:br>
            <a:r>
              <a:rPr lang="cs-CZ" altLang="cs-CZ" sz="2205" dirty="0">
                <a:latin typeface="Arial" panose="020B0604020202020204" pitchFamily="34" charset="0"/>
                <a:cs typeface="Arial" panose="020B0604020202020204" pitchFamily="34" charset="0"/>
              </a:rPr>
              <a:t> </a:t>
            </a:r>
            <a:r>
              <a:rPr lang="cs-CZ" altLang="cs-CZ" sz="2205" b="1" dirty="0">
                <a:latin typeface="Arial" panose="020B0604020202020204" pitchFamily="34" charset="0"/>
                <a:cs typeface="Arial" panose="020B0604020202020204" pitchFamily="34" charset="0"/>
              </a:rPr>
              <a:t>Budoucnost</a:t>
            </a:r>
            <a:r>
              <a:rPr lang="cs-CZ" altLang="cs-CZ" sz="2205" dirty="0">
                <a:latin typeface="Arial" panose="020B0604020202020204" pitchFamily="34" charset="0"/>
                <a:cs typeface="Arial" panose="020B0604020202020204" pitchFamily="34" charset="0"/>
              </a:rPr>
              <a:t> – má můj život smysl? Závisí moje budoucnost hlavně na mně? Vyplatí se mi, když se budu snažit? Nebudu jako moji rodiče? </a:t>
            </a:r>
            <a:br>
              <a:rPr lang="cs-CZ" altLang="cs-CZ" sz="2205" dirty="0">
                <a:latin typeface="Arial" panose="020B0604020202020204" pitchFamily="34" charset="0"/>
                <a:cs typeface="Arial" panose="020B0604020202020204" pitchFamily="34" charset="0"/>
              </a:rPr>
            </a:br>
            <a:br>
              <a:rPr lang="cs-CZ" altLang="cs-CZ" sz="2205" dirty="0">
                <a:latin typeface="Arial" panose="020B0604020202020204" pitchFamily="34" charset="0"/>
                <a:cs typeface="Arial" panose="020B0604020202020204" pitchFamily="34" charset="0"/>
              </a:rPr>
            </a:br>
            <a:r>
              <a:rPr lang="cs-CZ" altLang="cs-CZ" sz="2205" dirty="0">
                <a:latin typeface="Arial" panose="020B0604020202020204" pitchFamily="34" charset="0"/>
                <a:cs typeface="Arial" panose="020B0604020202020204" pitchFamily="34" charset="0"/>
              </a:rPr>
              <a:t> Mezi pozitivní výhody poznané minulosti pro dítě patří správné pochopení svých rodičů a tím možnost reálně vnímat samo sebe, mít možnost vnímat vlastní zakořeněnost v minulosti. </a:t>
            </a:r>
            <a:br>
              <a:rPr lang="cs-CZ" altLang="cs-CZ" sz="2646" dirty="0"/>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endParaRPr lang="cs-CZ" altLang="cs-CZ" sz="2646" b="1" dirty="0">
              <a:solidFill>
                <a:schemeClr val="tx1"/>
              </a:solidFill>
              <a:latin typeface="Arial" panose="020B0604020202020204" pitchFamily="34" charset="0"/>
            </a:endParaRP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136784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29" y="1557433"/>
            <a:ext cx="10079567" cy="6002242"/>
          </a:xfrm>
        </p:spPr>
        <p:txBody>
          <a:bodyPr/>
          <a:lstStyle/>
          <a:p>
            <a:pPr algn="l"/>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r>
              <a:rPr lang="cs-CZ" altLang="cs-CZ" sz="2205" b="1" dirty="0">
                <a:solidFill>
                  <a:schemeClr val="tx1"/>
                </a:solidFill>
                <a:latin typeface="Arial" panose="020B0604020202020204" pitchFamily="34" charset="0"/>
                <a:cs typeface="Arial" panose="020B0604020202020204" pitchFamily="34" charset="0"/>
              </a:rPr>
              <a:t> </a:t>
            </a:r>
            <a:r>
              <a:rPr lang="cs-CZ" altLang="cs-CZ" sz="2646" b="1" dirty="0">
                <a:solidFill>
                  <a:srgbClr val="C00000"/>
                </a:solidFill>
                <a:latin typeface="Arial" panose="020B0604020202020204" pitchFamily="34" charset="0"/>
                <a:cs typeface="Arial" panose="020B0604020202020204" pitchFamily="34" charset="0"/>
              </a:rPr>
              <a:t>Jistý a bezpečný vztah</a:t>
            </a:r>
            <a:br>
              <a:rPr lang="cs-CZ" altLang="cs-CZ" sz="2646" b="1" dirty="0">
                <a:solidFill>
                  <a:srgbClr val="FF0000"/>
                </a:solidFill>
                <a:latin typeface="Arial" panose="020B0604020202020204" pitchFamily="34" charset="0"/>
                <a:cs typeface="Arial" panose="020B0604020202020204" pitchFamily="34" charset="0"/>
              </a:rPr>
            </a:br>
            <a:br>
              <a:rPr lang="cs-CZ" altLang="cs-CZ" sz="2205" b="1" dirty="0">
                <a:solidFill>
                  <a:schemeClr val="tx1"/>
                </a:solidFill>
                <a:latin typeface="Arial" panose="020B0604020202020204" pitchFamily="34" charset="0"/>
                <a:cs typeface="Arial" panose="020B0604020202020204" pitchFamily="34" charset="0"/>
              </a:rPr>
            </a:br>
            <a:r>
              <a:rPr lang="cs-CZ" altLang="cs-CZ" sz="2205" dirty="0">
                <a:solidFill>
                  <a:schemeClr val="tx1"/>
                </a:solidFill>
                <a:latin typeface="Arial" panose="020B0604020202020204" pitchFamily="34" charset="0"/>
                <a:cs typeface="Arial" panose="020B0604020202020204" pitchFamily="34" charset="0"/>
              </a:rPr>
              <a:t>- </a:t>
            </a:r>
            <a:r>
              <a:rPr lang="cs-CZ" altLang="cs-CZ" sz="2205" dirty="0">
                <a:latin typeface="Arial" panose="020B0604020202020204" pitchFamily="34" charset="0"/>
                <a:cs typeface="Arial" panose="020B0604020202020204" pitchFamily="34" charset="0"/>
              </a:rPr>
              <a:t>Dítě potřebuje vědět, ke komu patří. Kde je teď </a:t>
            </a:r>
            <a:r>
              <a:rPr lang="cs-CZ" altLang="cs-CZ" sz="2205" dirty="0">
                <a:solidFill>
                  <a:srgbClr val="C00000"/>
                </a:solidFill>
                <a:latin typeface="Arial" panose="020B0604020202020204" pitchFamily="34" charset="0"/>
                <a:cs typeface="Arial" panose="020B0604020202020204" pitchFamily="34" charset="0"/>
              </a:rPr>
              <a:t>DOMA</a:t>
            </a:r>
            <a:r>
              <a:rPr lang="cs-CZ" altLang="cs-CZ" sz="2205" dirty="0">
                <a:latin typeface="Arial" panose="020B0604020202020204" pitchFamily="34" charset="0"/>
                <a:cs typeface="Arial" panose="020B0604020202020204" pitchFamily="34" charset="0"/>
              </a:rPr>
              <a:t>. </a:t>
            </a:r>
            <a:br>
              <a:rPr lang="cs-CZ" altLang="cs-CZ" sz="2205" dirty="0">
                <a:latin typeface="Arial" panose="020B0604020202020204" pitchFamily="34" charset="0"/>
                <a:cs typeface="Arial" panose="020B0604020202020204" pitchFamily="34" charset="0"/>
              </a:rPr>
            </a:br>
            <a:br>
              <a:rPr lang="cs-CZ" altLang="cs-CZ" sz="2205" dirty="0">
                <a:latin typeface="Arial" panose="020B0604020202020204" pitchFamily="34" charset="0"/>
                <a:cs typeface="Arial" panose="020B0604020202020204" pitchFamily="34" charset="0"/>
              </a:rPr>
            </a:br>
            <a:r>
              <a:rPr lang="cs-CZ" altLang="cs-CZ" sz="2205" dirty="0">
                <a:latin typeface="Arial" panose="020B0604020202020204" pitchFamily="34" charset="0"/>
                <a:cs typeface="Arial" panose="020B0604020202020204" pitchFamily="34" charset="0"/>
              </a:rPr>
              <a:t>- Kontakt s rodičem může být pro dítě stresující událostí, potřebuje mít jistotu, že má osobu, se kterou může tuto událost </a:t>
            </a:r>
            <a:r>
              <a:rPr lang="cs-CZ" altLang="cs-CZ" sz="2205" dirty="0">
                <a:solidFill>
                  <a:srgbClr val="C00000"/>
                </a:solidFill>
                <a:latin typeface="Arial" panose="020B0604020202020204" pitchFamily="34" charset="0"/>
                <a:cs typeface="Arial" panose="020B0604020202020204" pitchFamily="34" charset="0"/>
              </a:rPr>
              <a:t>sdílet</a:t>
            </a:r>
            <a:r>
              <a:rPr lang="cs-CZ" altLang="cs-CZ" sz="2205" dirty="0">
                <a:latin typeface="Arial" panose="020B0604020202020204" pitchFamily="34" charset="0"/>
                <a:cs typeface="Arial" panose="020B0604020202020204" pitchFamily="34" charset="0"/>
              </a:rPr>
              <a:t> a která mu pomůže situaci zvládnout a </a:t>
            </a:r>
            <a:r>
              <a:rPr lang="cs-CZ" altLang="cs-CZ" sz="2205" dirty="0">
                <a:solidFill>
                  <a:srgbClr val="C00000"/>
                </a:solidFill>
                <a:latin typeface="Arial" panose="020B0604020202020204" pitchFamily="34" charset="0"/>
                <a:cs typeface="Arial" panose="020B0604020202020204" pitchFamily="34" charset="0"/>
              </a:rPr>
              <a:t>ochrání ho </a:t>
            </a:r>
            <a:r>
              <a:rPr lang="cs-CZ" altLang="cs-CZ" sz="2205" dirty="0">
                <a:latin typeface="Arial" panose="020B0604020202020204" pitchFamily="34" charset="0"/>
                <a:cs typeface="Arial" panose="020B0604020202020204" pitchFamily="34" charset="0"/>
              </a:rPr>
              <a:t>před nebezpečím. </a:t>
            </a:r>
            <a:br>
              <a:rPr lang="cs-CZ" altLang="cs-CZ" sz="2205" dirty="0">
                <a:latin typeface="Arial" panose="020B0604020202020204" pitchFamily="34" charset="0"/>
                <a:cs typeface="Arial" panose="020B0604020202020204" pitchFamily="34" charset="0"/>
              </a:rPr>
            </a:br>
            <a:br>
              <a:rPr lang="cs-CZ" altLang="cs-CZ" sz="2205" dirty="0">
                <a:latin typeface="Arial" panose="020B0604020202020204" pitchFamily="34" charset="0"/>
                <a:cs typeface="Arial" panose="020B0604020202020204" pitchFamily="34" charset="0"/>
              </a:rPr>
            </a:br>
            <a:r>
              <a:rPr lang="cs-CZ" altLang="cs-CZ" sz="2205" dirty="0">
                <a:latin typeface="Arial" panose="020B0604020202020204" pitchFamily="34" charset="0"/>
                <a:cs typeface="Arial" panose="020B0604020202020204" pitchFamily="34" charset="0"/>
              </a:rPr>
              <a:t>- Dítě v NRP se často „učí“ nový typ vazby s dospělou osobou, další zkušenost s tím, že ho jeho blízcí opět neochránili a vystavili ho nebezpečí, posiluje nevhodné strategie dítěte. </a:t>
            </a:r>
            <a:br>
              <a:rPr lang="cs-CZ" altLang="cs-CZ" sz="2205" dirty="0">
                <a:latin typeface="Arial" panose="020B0604020202020204" pitchFamily="34" charset="0"/>
                <a:cs typeface="Arial" panose="020B0604020202020204" pitchFamily="34" charset="0"/>
              </a:rPr>
            </a:br>
            <a:br>
              <a:rPr lang="cs-CZ" altLang="cs-CZ" sz="2205" dirty="0">
                <a:latin typeface="Arial" panose="020B0604020202020204" pitchFamily="34" charset="0"/>
                <a:cs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br>
              <a:rPr lang="cs-CZ" altLang="cs-CZ" sz="2646" b="1" dirty="0">
                <a:solidFill>
                  <a:schemeClr val="tx1"/>
                </a:solidFill>
                <a:latin typeface="Arial" panose="020B0604020202020204" pitchFamily="34" charset="0"/>
              </a:rPr>
            </a:br>
            <a:endParaRPr lang="cs-CZ" altLang="cs-CZ" sz="2646" b="1" dirty="0">
              <a:solidFill>
                <a:schemeClr val="tx1"/>
              </a:solidFill>
              <a:latin typeface="Arial" panose="020B0604020202020204" pitchFamily="34" charset="0"/>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4088" y="5003973"/>
            <a:ext cx="3682881" cy="2604870"/>
          </a:xfrm>
          <a:prstGeom prst="rect">
            <a:avLst/>
          </a:prstGeom>
        </p:spPr>
      </p:pic>
      <p:pic>
        <p:nvPicPr>
          <p:cNvPr id="5" name="Obrázek 4" descr="logo-amalthea-barv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226994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503238" y="1768475"/>
            <a:ext cx="9070975" cy="5286375"/>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3200" b="1" dirty="0">
              <a:solidFill>
                <a:srgbClr val="CC0000"/>
              </a:solidFill>
              <a:latin typeface="Arial" panose="020B0604020202020204" pitchFamily="34" charset="0"/>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400" b="1" dirty="0">
                <a:solidFill>
                  <a:srgbClr val="CC0000"/>
                </a:solidFill>
                <a:latin typeface="Arial" panose="020B0604020202020204" pitchFamily="34" charset="0"/>
              </a:rPr>
              <a:t>Formulář – představení</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altLang="cs-CZ" sz="2400" b="1" dirty="0">
              <a:solidFill>
                <a:srgbClr val="CC0000"/>
              </a:solidFill>
              <a:latin typeface="Arial" panose="020B0604020202020204" pitchFamily="34" charset="0"/>
            </a:endParaRPr>
          </a:p>
          <a:p>
            <a:pPr lvl="0"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t>Formulář je interaktivní dokument ve verzi Microsoft Excel, který zachycuje 69 rizikových situací - na straně rodiče, dítěte a pečující osoby, které mohou nastávat při kontaktu dítěte s rodičem/příbuznými. </a:t>
            </a:r>
          </a:p>
          <a:p>
            <a:pPr lvl="0"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cs-CZ" sz="2400" dirty="0"/>
          </a:p>
          <a:p>
            <a:pPr lvl="0"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dirty="0"/>
              <a:t>Získáte přehled o rizicích u probíhajícího kontaktu, odůvodnění rizik a přehled opatření k jejich zmírnění. Je podkladem pro určení typu kontaktu a frekvence kontaktu. </a:t>
            </a:r>
            <a:endParaRPr lang="cs-CZ" altLang="cs-CZ" sz="2400" i="1" dirty="0">
              <a:solidFill>
                <a:schemeClr val="tx1"/>
              </a:solidFill>
              <a:latin typeface="Arial" panose="020B0604020202020204" pitchFamily="34" charset="0"/>
            </a:endParaRP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3065884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subTitle"/>
          </p:nvPr>
        </p:nvSpPr>
        <p:spPr>
          <a:xfrm>
            <a:off x="268450" y="1260475"/>
            <a:ext cx="9542138" cy="6408712"/>
          </a:xfrm>
          <a:ln/>
        </p:spPr>
        <p:txBody>
          <a:bodyPr tIns="35280" anchor="t"/>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altLang="cs-CZ" sz="2800" b="1" dirty="0">
                <a:solidFill>
                  <a:srgbClr val="CC0000"/>
                </a:solidFill>
                <a:latin typeface="Arial" panose="020B0604020202020204" pitchFamily="34" charset="0"/>
              </a:rPr>
              <a:t>Vyplnění formuláře</a:t>
            </a:r>
            <a:endParaRPr lang="cs-CZ" sz="2400" b="1" dirty="0">
              <a:solidFill>
                <a:schemeClr val="tx1"/>
              </a:solidFill>
              <a:latin typeface="Arial" panose="020B0604020202020204" pitchFamily="34" charset="0"/>
            </a:endParaRP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2400" b="1" dirty="0">
                <a:solidFill>
                  <a:schemeClr val="tx1"/>
                </a:solidFill>
                <a:latin typeface="Arial" panose="020B0604020202020204" pitchFamily="34" charset="0"/>
              </a:rPr>
              <a:t>Příklady odůvodnění:</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i="1" dirty="0">
                <a:solidFill>
                  <a:schemeClr val="tx1"/>
                </a:solidFill>
                <a:latin typeface="Arial" panose="020B0604020202020204" pitchFamily="34" charset="0"/>
              </a:rPr>
              <a:t>Rodič: Preferuje vlastní potřeby před potřebami dítěte </a:t>
            </a:r>
            <a:r>
              <a:rPr lang="cs-CZ" sz="1800" dirty="0">
                <a:solidFill>
                  <a:schemeClr val="tx1"/>
                </a:solidFill>
                <a:latin typeface="Arial" panose="020B0604020202020204" pitchFamily="34" charset="0"/>
              </a:rPr>
              <a:t>– Při asistovaném kontaktu si povídá s pěstounkou o svém životě, chce řešit svoje problémy.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i="1" dirty="0">
                <a:solidFill>
                  <a:schemeClr val="tx1"/>
                </a:solidFill>
                <a:latin typeface="Arial" panose="020B0604020202020204" pitchFamily="34" charset="0"/>
              </a:rPr>
              <a:t>Rodič: Opakovaně nedodržuje domluvené – </a:t>
            </a:r>
            <a:r>
              <a:rPr lang="cs-CZ" sz="1800" dirty="0">
                <a:solidFill>
                  <a:schemeClr val="tx1"/>
                </a:solidFill>
                <a:latin typeface="Arial" panose="020B0604020202020204" pitchFamily="34" charset="0"/>
              </a:rPr>
              <a:t>Při domluveném termínu schůzky s pracovnicí NRP nebyla matka doma, telefon nezvedala. Na náhradní termín do organizace nedorazila.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i="1" dirty="0">
                <a:solidFill>
                  <a:schemeClr val="tx1"/>
                </a:solidFill>
                <a:latin typeface="Arial" panose="020B0604020202020204" pitchFamily="34" charset="0"/>
              </a:rPr>
              <a:t>Rodič: Při komunikaci s dítětem je spíše pasivní, nevěnuje dítěti pozitivní pozornost – </a:t>
            </a:r>
            <a:r>
              <a:rPr lang="cs-CZ" sz="1800" dirty="0">
                <a:solidFill>
                  <a:schemeClr val="tx1"/>
                </a:solidFill>
                <a:latin typeface="Arial" panose="020B0604020202020204" pitchFamily="34" charset="0"/>
              </a:rPr>
              <a:t>Otec při setkání s Evou spíše mlčel, neinicioval ani nerozvíjel žádnou její hru, část setkání si vyřizoval něco na telefonu.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i="1" dirty="0">
                <a:solidFill>
                  <a:schemeClr val="tx1"/>
                </a:solidFill>
                <a:latin typeface="Arial" panose="020B0604020202020204" pitchFamily="34" charset="0"/>
              </a:rPr>
              <a:t>Dítě: Nevítá se uvolněně s rodičem. </a:t>
            </a:r>
            <a:r>
              <a:rPr lang="cs-CZ" sz="1800" dirty="0">
                <a:solidFill>
                  <a:schemeClr val="tx1"/>
                </a:solidFill>
                <a:latin typeface="Arial" panose="020B0604020202020204" pitchFamily="34" charset="0"/>
              </a:rPr>
              <a:t>Babička popisuje, že vždy když vejde do domácnosti matka, Kuba se zavře u sebe v pokoji. </a:t>
            </a:r>
          </a:p>
          <a:p>
            <a:pPr algn="l">
              <a:lnSpc>
                <a:spcPct val="1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cs-CZ" sz="1800" i="1" dirty="0">
                <a:solidFill>
                  <a:schemeClr val="tx1"/>
                </a:solidFill>
                <a:latin typeface="Arial" panose="020B0604020202020204" pitchFamily="34" charset="0"/>
              </a:rPr>
              <a:t>Dítě: Vztek, vzdorovitost  či jiné verbální či neverbální projevy agrese vůči rodičům/pečující osobě (po kontaktu). </a:t>
            </a:r>
            <a:r>
              <a:rPr lang="cs-CZ" sz="1800" dirty="0">
                <a:solidFill>
                  <a:schemeClr val="tx1"/>
                </a:solidFill>
                <a:latin typeface="Arial" panose="020B0604020202020204" pitchFamily="34" charset="0"/>
              </a:rPr>
              <a:t>Při cestě ze setkání s matkou byla Hanka naštvaná, odmítala běžné požadavky pěstounů – nechtěla si sednout do sedačky, v obchodě se vztekala, že chce koupit drahou hračku, schválně rozlila v autě pití, nechtěla se nechat obejmout od pěstounky. </a:t>
            </a:r>
            <a:endParaRPr lang="cs-CZ" sz="1800" i="1" dirty="0">
              <a:solidFill>
                <a:schemeClr val="tx1"/>
              </a:solidFill>
              <a:latin typeface="Arial" panose="020B0604020202020204" pitchFamily="34" charset="0"/>
            </a:endParaRPr>
          </a:p>
        </p:txBody>
      </p:sp>
      <p:pic>
        <p:nvPicPr>
          <p:cNvPr id="4" name="Obrázek 3" descr="logo-amalthea-barva-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47" y="251445"/>
            <a:ext cx="2446647" cy="756000"/>
          </a:xfrm>
          <a:prstGeom prst="rect">
            <a:avLst/>
          </a:prstGeom>
          <a:noFill/>
        </p:spPr>
      </p:pic>
      <p:pic>
        <p:nvPicPr>
          <p:cNvPr id="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02" y="251445"/>
            <a:ext cx="932211" cy="756000"/>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251445"/>
            <a:ext cx="790902" cy="756000"/>
          </a:xfrm>
          <a:prstGeom prst="rect">
            <a:avLst/>
          </a:prstGeom>
          <a:noFill/>
          <a:ln>
            <a:noFill/>
          </a:ln>
        </p:spPr>
      </p:pic>
    </p:spTree>
    <p:extLst>
      <p:ext uri="{BB962C8B-B14F-4D97-AF65-F5344CB8AC3E}">
        <p14:creationId xmlns:p14="http://schemas.microsoft.com/office/powerpoint/2010/main" val="2245994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Office">
      <a:majorFont>
        <a:latin typeface="Arial"/>
        <a:ea typeface="Microsoft YaHei"/>
        <a:cs typeface=""/>
      </a:majorFont>
      <a:minorFont>
        <a:latin typeface="Arial"/>
        <a:ea typeface="Microsoft YaHei"/>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2C6917D12C5D4C93027ABDB60DF518" ma:contentTypeVersion="7" ma:contentTypeDescription="Vytvoří nový dokument" ma:contentTypeScope="" ma:versionID="19f6b8dd03e7a172a00efe235ef8f318">
  <xsd:schema xmlns:xsd="http://www.w3.org/2001/XMLSchema" xmlns:xs="http://www.w3.org/2001/XMLSchema" xmlns:p="http://schemas.microsoft.com/office/2006/metadata/properties" xmlns:ns2="ff82df6e-15bc-4af2-b169-8a521f08d2ec" targetNamespace="http://schemas.microsoft.com/office/2006/metadata/properties" ma:root="true" ma:fieldsID="a3459eb5121fb35988f33ba701f8df1e" ns2:_="">
    <xsd:import namespace="ff82df6e-15bc-4af2-b169-8a521f08d2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2df6e-15bc-4af2-b169-8a521f08d2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AFB7CB-7E2D-4FB9-8633-B215D9A70FFF}"/>
</file>

<file path=customXml/itemProps2.xml><?xml version="1.0" encoding="utf-8"?>
<ds:datastoreItem xmlns:ds="http://schemas.openxmlformats.org/officeDocument/2006/customXml" ds:itemID="{C9ED3438-5F4B-41CB-99AD-2238A28466FC}"/>
</file>

<file path=customXml/itemProps3.xml><?xml version="1.0" encoding="utf-8"?>
<ds:datastoreItem xmlns:ds="http://schemas.openxmlformats.org/officeDocument/2006/customXml" ds:itemID="{5C724C73-0A1F-4E46-BE0A-C0D3E4B436C8}"/>
</file>

<file path=docProps/app.xml><?xml version="1.0" encoding="utf-8"?>
<Properties xmlns="http://schemas.openxmlformats.org/officeDocument/2006/extended-properties" xmlns:vt="http://schemas.openxmlformats.org/officeDocument/2006/docPropsVTypes">
  <Template>prezentace-amalthea-2014-3</Template>
  <TotalTime>810</TotalTime>
  <Words>2573</Words>
  <Application>Microsoft Office PowerPoint</Application>
  <PresentationFormat>Vlastní</PresentationFormat>
  <Paragraphs>185</Paragraphs>
  <Slides>30</Slides>
  <Notes>30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             Životní příběh dítěte   Vytváření identity je zásadně spojeno s hledáním a nalezením odpovědí spojených s minulostí, přítomností a s budoucností.   Minulost – co jsem udělal, že mě moji rodiče nechtěli? Co bylo špatně, že jsem nemohl s rodiči zůstat? Proč jsem se narodil právě jim?   Přítomnost – proč tu jsem? Mají mě rodiče rádi? Komu na mně záleží? Chybím svým rodičům? Můžu mít rád svoje dospěláky nebo je to zrada rodičů?   Budoucnost – má můj život smysl? Závisí moje budoucnost hlavně na mně? Vyplatí se mi, když se budu snažit? Nebudu jako moji rodiče?    Mezi pozitivní výhody poznané minulosti pro dítě patří správné pochopení svých rodičů a tím možnost reálně vnímat samo sebe, mít možnost vnímat vlastní zakořeněnost v minulosti.            </vt:lpstr>
      <vt:lpstr>        Jistý a bezpečný vztah  - Dítě potřebuje vědět, ke komu patří. Kde je teď DOMA.   - Kontakt s rodičem může být pro dítě stresující událostí, potřebuje mít jistotu, že má osobu, se kterou může tuto událost sdílet a která mu pomůže situaci zvládnout a ochrání ho před nebezpečím.   - Dítě v NRP se často „učí“ nový typ vazby s dospělou osobou, další zkušenost s tím, že ho jeho blízcí opět neochránili a vystavili ho nebezpečí, posiluje nevhodné strategie dítěte.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subject/>
  <dc:creator>olivova</dc:creator>
  <cp:keywords/>
  <dc:description/>
  <cp:lastModifiedBy>Gabriela Navrátilová</cp:lastModifiedBy>
  <cp:revision>64</cp:revision>
  <cp:lastPrinted>2019-10-08T12:19:01Z</cp:lastPrinted>
  <dcterms:created xsi:type="dcterms:W3CDTF">2015-10-05T12:18:37Z</dcterms:created>
  <dcterms:modified xsi:type="dcterms:W3CDTF">2021-02-01T14:40:32Z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0x010100742C6917D12C5D4C93027ABDB60DF518</vt:lpwstr>
  </property>
</Properties>
</file>